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1"/>
    <p:sldMasterId id="2147483742" r:id="rId2"/>
    <p:sldMasterId id="2147483799" r:id="rId3"/>
  </p:sldMasterIdLst>
  <p:notesMasterIdLst>
    <p:notesMasterId r:id="rId129"/>
  </p:notesMasterIdLst>
  <p:handoutMasterIdLst>
    <p:handoutMasterId r:id="rId130"/>
  </p:handoutMasterIdLst>
  <p:sldIdLst>
    <p:sldId id="256" r:id="rId4"/>
    <p:sldId id="261" r:id="rId5"/>
    <p:sldId id="262" r:id="rId6"/>
    <p:sldId id="264" r:id="rId7"/>
    <p:sldId id="258" r:id="rId8"/>
    <p:sldId id="458" r:id="rId9"/>
    <p:sldId id="267" r:id="rId10"/>
    <p:sldId id="257" r:id="rId11"/>
    <p:sldId id="583" r:id="rId12"/>
    <p:sldId id="589" r:id="rId13"/>
    <p:sldId id="459" r:id="rId14"/>
    <p:sldId id="282" r:id="rId15"/>
    <p:sldId id="438" r:id="rId16"/>
    <p:sldId id="285" r:id="rId17"/>
    <p:sldId id="279" r:id="rId18"/>
    <p:sldId id="439" r:id="rId19"/>
    <p:sldId id="275" r:id="rId20"/>
    <p:sldId id="440" r:id="rId21"/>
    <p:sldId id="280" r:id="rId22"/>
    <p:sldId id="276" r:id="rId23"/>
    <p:sldId id="278" r:id="rId24"/>
    <p:sldId id="441" r:id="rId25"/>
    <p:sldId id="286" r:id="rId26"/>
    <p:sldId id="460" r:id="rId27"/>
    <p:sldId id="271" r:id="rId28"/>
    <p:sldId id="442" r:id="rId29"/>
    <p:sldId id="295" r:id="rId30"/>
    <p:sldId id="297" r:id="rId31"/>
    <p:sldId id="304" r:id="rId32"/>
    <p:sldId id="307" r:id="rId33"/>
    <p:sldId id="306" r:id="rId34"/>
    <p:sldId id="305" r:id="rId35"/>
    <p:sldId id="299" r:id="rId36"/>
    <p:sldId id="443" r:id="rId37"/>
    <p:sldId id="303" r:id="rId38"/>
    <p:sldId id="302" r:id="rId39"/>
    <p:sldId id="300" r:id="rId40"/>
    <p:sldId id="301" r:id="rId41"/>
    <p:sldId id="310" r:id="rId42"/>
    <p:sldId id="311" r:id="rId43"/>
    <p:sldId id="461" r:id="rId44"/>
    <p:sldId id="322" r:id="rId45"/>
    <p:sldId id="445" r:id="rId46"/>
    <p:sldId id="328" r:id="rId47"/>
    <p:sldId id="329" r:id="rId48"/>
    <p:sldId id="325" r:id="rId49"/>
    <p:sldId id="326" r:id="rId50"/>
    <p:sldId id="584" r:id="rId51"/>
    <p:sldId id="323" r:id="rId52"/>
    <p:sldId id="317" r:id="rId53"/>
    <p:sldId id="318" r:id="rId54"/>
    <p:sldId id="320" r:id="rId55"/>
    <p:sldId id="313" r:id="rId56"/>
    <p:sldId id="585" r:id="rId57"/>
    <p:sldId id="314" r:id="rId58"/>
    <p:sldId id="590" r:id="rId59"/>
    <p:sldId id="330" r:id="rId60"/>
    <p:sldId id="331" r:id="rId61"/>
    <p:sldId id="333" r:id="rId62"/>
    <p:sldId id="334" r:id="rId63"/>
    <p:sldId id="337" r:id="rId64"/>
    <p:sldId id="339" r:id="rId65"/>
    <p:sldId id="340" r:id="rId66"/>
    <p:sldId id="341" r:id="rId67"/>
    <p:sldId id="343" r:id="rId68"/>
    <p:sldId id="344" r:id="rId69"/>
    <p:sldId id="346" r:id="rId70"/>
    <p:sldId id="451" r:id="rId71"/>
    <p:sldId id="348" r:id="rId72"/>
    <p:sldId id="349" r:id="rId73"/>
    <p:sldId id="350" r:id="rId74"/>
    <p:sldId id="446" r:id="rId75"/>
    <p:sldId id="352" r:id="rId76"/>
    <p:sldId id="354" r:id="rId77"/>
    <p:sldId id="356" r:id="rId78"/>
    <p:sldId id="358" r:id="rId79"/>
    <p:sldId id="359" r:id="rId80"/>
    <p:sldId id="586" r:id="rId81"/>
    <p:sldId id="361" r:id="rId82"/>
    <p:sldId id="452" r:id="rId83"/>
    <p:sldId id="363" r:id="rId84"/>
    <p:sldId id="364" r:id="rId85"/>
    <p:sldId id="366" r:id="rId86"/>
    <p:sldId id="367" r:id="rId87"/>
    <p:sldId id="369" r:id="rId88"/>
    <p:sldId id="371" r:id="rId89"/>
    <p:sldId id="372" r:id="rId90"/>
    <p:sldId id="374" r:id="rId91"/>
    <p:sldId id="376" r:id="rId92"/>
    <p:sldId id="378" r:id="rId93"/>
    <p:sldId id="379" r:id="rId94"/>
    <p:sldId id="380" r:id="rId95"/>
    <p:sldId id="382" r:id="rId96"/>
    <p:sldId id="587" r:id="rId97"/>
    <p:sldId id="383" r:id="rId98"/>
    <p:sldId id="384" r:id="rId99"/>
    <p:sldId id="455" r:id="rId100"/>
    <p:sldId id="386" r:id="rId101"/>
    <p:sldId id="389" r:id="rId102"/>
    <p:sldId id="390" r:id="rId103"/>
    <p:sldId id="391" r:id="rId104"/>
    <p:sldId id="392" r:id="rId105"/>
    <p:sldId id="394" r:id="rId106"/>
    <p:sldId id="395" r:id="rId107"/>
    <p:sldId id="397" r:id="rId108"/>
    <p:sldId id="398" r:id="rId109"/>
    <p:sldId id="399" r:id="rId110"/>
    <p:sldId id="401" r:id="rId111"/>
    <p:sldId id="402" r:id="rId112"/>
    <p:sldId id="404" r:id="rId113"/>
    <p:sldId id="405" r:id="rId114"/>
    <p:sldId id="588" r:id="rId115"/>
    <p:sldId id="407" r:id="rId116"/>
    <p:sldId id="408" r:id="rId117"/>
    <p:sldId id="457" r:id="rId118"/>
    <p:sldId id="411" r:id="rId119"/>
    <p:sldId id="413" r:id="rId120"/>
    <p:sldId id="414" r:id="rId121"/>
    <p:sldId id="415" r:id="rId122"/>
    <p:sldId id="417" r:id="rId123"/>
    <p:sldId id="420" r:id="rId124"/>
    <p:sldId id="467" r:id="rId125"/>
    <p:sldId id="421" r:id="rId126"/>
    <p:sldId id="422" r:id="rId127"/>
    <p:sldId id="424" r:id="rId128"/>
  </p:sldIdLst>
  <p:sldSz cx="12192000" cy="6858000"/>
  <p:notesSz cx="6858000" cy="9144000"/>
  <p:defaultTex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亚梅" initials="刘" lastIdx="3" clrIdx="0">
    <p:extLst>
      <p:ext uri="{19B8F6BF-5375-455C-9EA6-DF929625EA0E}">
        <p15:presenceInfo xmlns:p15="http://schemas.microsoft.com/office/powerpoint/2012/main" userId="c137631334a297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3826" autoAdjust="0"/>
  </p:normalViewPr>
  <p:slideViewPr>
    <p:cSldViewPr>
      <p:cViewPr>
        <p:scale>
          <a:sx n="75" d="100"/>
          <a:sy n="75" d="100"/>
        </p:scale>
        <p:origin x="43" y="134"/>
      </p:cViewPr>
      <p:guideLst>
        <p:guide orient="horz" pos="2160"/>
        <p:guide pos="3840"/>
      </p:guideLst>
    </p:cSldViewPr>
  </p:slideViewPr>
  <p:outlineViewPr>
    <p:cViewPr>
      <p:scale>
        <a:sx n="33" d="100"/>
        <a:sy n="33" d="100"/>
      </p:scale>
      <p:origin x="0" y="-25940"/>
    </p:cViewPr>
  </p:outlineViewPr>
  <p:notesTextViewPr>
    <p:cViewPr>
      <p:scale>
        <a:sx n="100" d="100"/>
        <a:sy n="100" d="100"/>
      </p:scale>
      <p:origin x="0" y="0"/>
    </p:cViewPr>
  </p:notesTextViewPr>
  <p:sorterViewPr>
    <p:cViewPr>
      <p:scale>
        <a:sx n="150" d="100"/>
        <a:sy n="150" d="100"/>
      </p:scale>
      <p:origin x="0" y="-73253"/>
    </p:cViewPr>
  </p:sorterViewPr>
  <p:notesViewPr>
    <p:cSldViewPr>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commentAuthors" Target="commentAuthor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021AB-0C1E-4888-8420-1EC786E147E0}"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zh-CN" altLang="en-US"/>
        </a:p>
      </dgm:t>
    </dgm:pt>
    <dgm:pt modelId="{39926B85-1365-4EFB-9D66-B35A36D7B930}">
      <dgm:prSet phldrT="[文本]"/>
      <dgm:spPr/>
      <dgm:t>
        <a:bodyPr/>
        <a:lstStyle/>
        <a:p>
          <a:pPr>
            <a:lnSpc>
              <a:spcPct val="100000"/>
            </a:lnSpc>
            <a:spcBef>
              <a:spcPts val="0"/>
            </a:spcBef>
            <a:spcAft>
              <a:spcPts val="0"/>
            </a:spcAft>
          </a:pPr>
          <a:r>
            <a:rPr lang="zh-CN" altLang="en-US" dirty="0">
              <a:latin typeface="微软雅黑 Light" panose="020B0502040204020203" pitchFamily="34" charset="-122"/>
              <a:ea typeface="微软雅黑 Light" panose="020B0502040204020203" pitchFamily="34" charset="-122"/>
            </a:rPr>
            <a:t>求解</a:t>
          </a:r>
          <a:endParaRPr lang="en-US" altLang="zh-CN" dirty="0">
            <a:latin typeface="微软雅黑 Light" panose="020B0502040204020203" pitchFamily="34" charset="-122"/>
            <a:ea typeface="微软雅黑 Light" panose="020B0502040204020203" pitchFamily="34" charset="-122"/>
          </a:endParaRPr>
        </a:p>
        <a:p>
          <a:pPr>
            <a:lnSpc>
              <a:spcPct val="100000"/>
            </a:lnSpc>
            <a:spcBef>
              <a:spcPts val="0"/>
            </a:spcBef>
            <a:spcAft>
              <a:spcPts val="0"/>
            </a:spcAft>
          </a:pPr>
          <a:r>
            <a:rPr lang="zh-CN" altLang="en-US" dirty="0">
              <a:latin typeface="微软雅黑 Light" panose="020B0502040204020203" pitchFamily="34" charset="-122"/>
              <a:ea typeface="微软雅黑 Light" panose="020B0502040204020203" pitchFamily="34" charset="-122"/>
            </a:rPr>
            <a:t>状态空间表达式</a:t>
          </a:r>
        </a:p>
      </dgm:t>
    </dgm:pt>
    <dgm:pt modelId="{45AD5268-7C68-4762-9BE1-7BD05CA5E081}" type="parTrans" cxnId="{4062B1BF-C606-4598-93FF-6C6BED5C75E2}">
      <dgm:prSet/>
      <dgm:spPr/>
      <dgm:t>
        <a:bodyPr/>
        <a:lstStyle/>
        <a:p>
          <a:pPr>
            <a:lnSpc>
              <a:spcPct val="100000"/>
            </a:lnSpc>
            <a:spcBef>
              <a:spcPts val="0"/>
            </a:spcBef>
            <a:spcAft>
              <a:spcPts val="0"/>
            </a:spcAft>
          </a:pPr>
          <a:endParaRPr lang="zh-CN" altLang="en-US">
            <a:latin typeface="微软雅黑 Light" panose="020B0502040204020203" pitchFamily="34" charset="-122"/>
            <a:ea typeface="微软雅黑 Light" panose="020B0502040204020203" pitchFamily="34" charset="-122"/>
          </a:endParaRPr>
        </a:p>
      </dgm:t>
    </dgm:pt>
    <dgm:pt modelId="{ABDDA1D8-C641-47A2-B7DC-9D6524750D52}" type="sibTrans" cxnId="{4062B1BF-C606-4598-93FF-6C6BED5C75E2}">
      <dgm:prSet/>
      <dgm:spPr/>
      <dgm:t>
        <a:bodyPr/>
        <a:lstStyle/>
        <a:p>
          <a:pPr>
            <a:lnSpc>
              <a:spcPct val="100000"/>
            </a:lnSpc>
            <a:spcBef>
              <a:spcPts val="0"/>
            </a:spcBef>
            <a:spcAft>
              <a:spcPts val="0"/>
            </a:spcAft>
          </a:pPr>
          <a:endParaRPr lang="zh-CN" altLang="en-US">
            <a:latin typeface="微软雅黑 Light" panose="020B0502040204020203" pitchFamily="34" charset="-122"/>
            <a:ea typeface="微软雅黑 Light" panose="020B0502040204020203" pitchFamily="34" charset="-122"/>
          </a:endParaRPr>
        </a:p>
      </dgm:t>
    </dgm:pt>
    <dgm:pt modelId="{9DACDB3F-FB2B-482F-B325-45451E805707}">
      <dgm:prSet phldrT="[文本]"/>
      <dgm:spPr/>
      <dgm:t>
        <a:bodyPr/>
        <a:lstStyle/>
        <a:p>
          <a:pPr>
            <a:lnSpc>
              <a:spcPct val="100000"/>
            </a:lnSpc>
            <a:spcBef>
              <a:spcPts val="0"/>
            </a:spcBef>
            <a:spcAft>
              <a:spcPts val="0"/>
            </a:spcAft>
          </a:pPr>
          <a:r>
            <a:rPr lang="zh-CN" altLang="en-US" dirty="0">
              <a:latin typeface="微软雅黑 Light" panose="020B0502040204020203" pitchFamily="34" charset="-122"/>
              <a:ea typeface="微软雅黑 Light" panose="020B0502040204020203" pitchFamily="34" charset="-122"/>
            </a:rPr>
            <a:t>状态转移矩阵定义、</a:t>
          </a:r>
          <a:endParaRPr lang="en-US" altLang="zh-CN" dirty="0">
            <a:latin typeface="微软雅黑 Light" panose="020B0502040204020203" pitchFamily="34" charset="-122"/>
            <a:ea typeface="微软雅黑 Light" panose="020B0502040204020203" pitchFamily="34" charset="-122"/>
          </a:endParaRPr>
        </a:p>
        <a:p>
          <a:pPr>
            <a:lnSpc>
              <a:spcPct val="100000"/>
            </a:lnSpc>
            <a:spcBef>
              <a:spcPts val="0"/>
            </a:spcBef>
            <a:spcAft>
              <a:spcPts val="0"/>
            </a:spcAft>
          </a:pPr>
          <a:r>
            <a:rPr lang="zh-CN" altLang="en-US" dirty="0">
              <a:latin typeface="微软雅黑 Light" panose="020B0502040204020203" pitchFamily="34" charset="-122"/>
              <a:ea typeface="微软雅黑 Light" panose="020B0502040204020203" pitchFamily="34" charset="-122"/>
            </a:rPr>
            <a:t>性质和计算方法</a:t>
          </a:r>
        </a:p>
      </dgm:t>
    </dgm:pt>
    <dgm:pt modelId="{A2BD7411-1221-48A1-A37F-4B5ABF12266B}" type="parTrans" cxnId="{D0267C11-51A2-48DB-BE09-9C038E191755}">
      <dgm:prSet/>
      <dgm:spPr/>
      <dgm:t>
        <a:bodyPr/>
        <a:lstStyle/>
        <a:p>
          <a:pPr>
            <a:lnSpc>
              <a:spcPct val="100000"/>
            </a:lnSpc>
            <a:spcBef>
              <a:spcPts val="0"/>
            </a:spcBef>
            <a:spcAft>
              <a:spcPts val="0"/>
            </a:spcAft>
          </a:pPr>
          <a:endParaRPr lang="zh-CN" altLang="en-US">
            <a:latin typeface="微软雅黑 Light" panose="020B0502040204020203" pitchFamily="34" charset="-122"/>
            <a:ea typeface="微软雅黑 Light" panose="020B0502040204020203" pitchFamily="34" charset="-122"/>
          </a:endParaRPr>
        </a:p>
      </dgm:t>
    </dgm:pt>
    <dgm:pt modelId="{24E61A91-4EDE-4A65-BF9D-3F750D040648}" type="sibTrans" cxnId="{D0267C11-51A2-48DB-BE09-9C038E191755}">
      <dgm:prSet/>
      <dgm:spPr/>
      <dgm:t>
        <a:bodyPr/>
        <a:lstStyle/>
        <a:p>
          <a:pPr>
            <a:lnSpc>
              <a:spcPct val="100000"/>
            </a:lnSpc>
            <a:spcBef>
              <a:spcPts val="0"/>
            </a:spcBef>
            <a:spcAft>
              <a:spcPts val="0"/>
            </a:spcAft>
          </a:pPr>
          <a:endParaRPr lang="zh-CN" altLang="en-US">
            <a:latin typeface="微软雅黑 Light" panose="020B0502040204020203" pitchFamily="34" charset="-122"/>
            <a:ea typeface="微软雅黑 Light" panose="020B0502040204020203" pitchFamily="34" charset="-122"/>
          </a:endParaRPr>
        </a:p>
      </dgm:t>
    </dgm:pt>
    <dgm:pt modelId="{720099F0-C7E0-411D-A719-74D73B0CB57A}">
      <dgm:prSet phldrT="[文本]"/>
      <dgm:spPr/>
      <dgm:t>
        <a:bodyPr/>
        <a:lstStyle/>
        <a:p>
          <a:pPr>
            <a:lnSpc>
              <a:spcPct val="100000"/>
            </a:lnSpc>
            <a:spcBef>
              <a:spcPts val="0"/>
            </a:spcBef>
            <a:spcAft>
              <a:spcPts val="0"/>
            </a:spcAft>
          </a:pPr>
          <a:r>
            <a:rPr lang="zh-CN" altLang="en-US" dirty="0">
              <a:latin typeface="微软雅黑 Light" panose="020B0502040204020203" pitchFamily="34" charset="-122"/>
              <a:ea typeface="微软雅黑 Light" panose="020B0502040204020203" pitchFamily="34" charset="-122"/>
            </a:rPr>
            <a:t>获得描述系统所需的</a:t>
          </a:r>
          <a:endParaRPr lang="en-US" altLang="zh-CN" dirty="0">
            <a:latin typeface="微软雅黑 Light" panose="020B0502040204020203" pitchFamily="34" charset="-122"/>
            <a:ea typeface="微软雅黑 Light" panose="020B0502040204020203" pitchFamily="34" charset="-122"/>
          </a:endParaRPr>
        </a:p>
        <a:p>
          <a:pPr>
            <a:lnSpc>
              <a:spcPct val="100000"/>
            </a:lnSpc>
            <a:spcBef>
              <a:spcPts val="0"/>
            </a:spcBef>
            <a:spcAft>
              <a:spcPts val="0"/>
            </a:spcAft>
          </a:pPr>
          <a:r>
            <a:rPr lang="zh-CN" altLang="en-US" dirty="0">
              <a:latin typeface="微软雅黑 Light" panose="020B0502040204020203" pitchFamily="34" charset="-122"/>
              <a:ea typeface="微软雅黑 Light" panose="020B0502040204020203" pitchFamily="34" charset="-122"/>
            </a:rPr>
            <a:t>全部信息</a:t>
          </a:r>
        </a:p>
      </dgm:t>
    </dgm:pt>
    <dgm:pt modelId="{36DBEAC2-85A1-42BF-9AA2-C9FA15393E51}" type="parTrans" cxnId="{0529B362-032A-4642-8749-2763A431D9BA}">
      <dgm:prSet/>
      <dgm:spPr/>
      <dgm:t>
        <a:bodyPr/>
        <a:lstStyle/>
        <a:p>
          <a:pPr>
            <a:lnSpc>
              <a:spcPct val="100000"/>
            </a:lnSpc>
            <a:spcBef>
              <a:spcPts val="0"/>
            </a:spcBef>
            <a:spcAft>
              <a:spcPts val="0"/>
            </a:spcAft>
          </a:pPr>
          <a:endParaRPr lang="zh-CN" altLang="en-US">
            <a:latin typeface="微软雅黑 Light" panose="020B0502040204020203" pitchFamily="34" charset="-122"/>
            <a:ea typeface="微软雅黑 Light" panose="020B0502040204020203" pitchFamily="34" charset="-122"/>
          </a:endParaRPr>
        </a:p>
      </dgm:t>
    </dgm:pt>
    <dgm:pt modelId="{73CE0ABA-892A-4192-8C6E-F1EBD1A136E5}" type="sibTrans" cxnId="{0529B362-032A-4642-8749-2763A431D9BA}">
      <dgm:prSet/>
      <dgm:spPr/>
      <dgm:t>
        <a:bodyPr/>
        <a:lstStyle/>
        <a:p>
          <a:pPr>
            <a:lnSpc>
              <a:spcPct val="100000"/>
            </a:lnSpc>
            <a:spcBef>
              <a:spcPts val="0"/>
            </a:spcBef>
            <a:spcAft>
              <a:spcPts val="0"/>
            </a:spcAft>
          </a:pPr>
          <a:endParaRPr lang="zh-CN" altLang="en-US">
            <a:latin typeface="微软雅黑 Light" panose="020B0502040204020203" pitchFamily="34" charset="-122"/>
            <a:ea typeface="微软雅黑 Light" panose="020B0502040204020203" pitchFamily="34" charset="-122"/>
          </a:endParaRPr>
        </a:p>
      </dgm:t>
    </dgm:pt>
    <dgm:pt modelId="{994160FA-E1E3-4B89-BF84-0CD9F8165442}" type="pres">
      <dgm:prSet presAssocID="{2D4021AB-0C1E-4888-8420-1EC786E147E0}" presName="rootnode" presStyleCnt="0">
        <dgm:presLayoutVars>
          <dgm:chMax/>
          <dgm:chPref/>
          <dgm:dir/>
          <dgm:animLvl val="lvl"/>
        </dgm:presLayoutVars>
      </dgm:prSet>
      <dgm:spPr/>
    </dgm:pt>
    <dgm:pt modelId="{89DF29B2-3A05-40BB-BC99-F849AF56CF18}" type="pres">
      <dgm:prSet presAssocID="{39926B85-1365-4EFB-9D66-B35A36D7B930}" presName="composite" presStyleCnt="0"/>
      <dgm:spPr/>
    </dgm:pt>
    <dgm:pt modelId="{B4AA5D37-2DEA-4F99-9C94-FAC5ED9BCF70}" type="pres">
      <dgm:prSet presAssocID="{39926B85-1365-4EFB-9D66-B35A36D7B930}" presName="bentUpArrow1" presStyleLbl="alignImgPlace1" presStyleIdx="0" presStyleCnt="2" custLinFactNeighborX="-23523"/>
      <dgm:spPr/>
    </dgm:pt>
    <dgm:pt modelId="{51EFAE59-15FE-4530-BA73-CC3765D84730}" type="pres">
      <dgm:prSet presAssocID="{39926B85-1365-4EFB-9D66-B35A36D7B930}" presName="ParentText" presStyleLbl="node1" presStyleIdx="0" presStyleCnt="3" custScaleX="142574" custLinFactNeighborX="-15907">
        <dgm:presLayoutVars>
          <dgm:chMax val="1"/>
          <dgm:chPref val="1"/>
          <dgm:bulletEnabled val="1"/>
        </dgm:presLayoutVars>
      </dgm:prSet>
      <dgm:spPr/>
    </dgm:pt>
    <dgm:pt modelId="{BB04FB5A-73D5-4205-8C19-8984C95304CC}" type="pres">
      <dgm:prSet presAssocID="{39926B85-1365-4EFB-9D66-B35A36D7B930}" presName="ChildText" presStyleLbl="revTx" presStyleIdx="0" presStyleCnt="2">
        <dgm:presLayoutVars>
          <dgm:chMax val="0"/>
          <dgm:chPref val="0"/>
          <dgm:bulletEnabled val="1"/>
        </dgm:presLayoutVars>
      </dgm:prSet>
      <dgm:spPr/>
    </dgm:pt>
    <dgm:pt modelId="{D936BC9C-E63B-4436-8FED-38AE79C02068}" type="pres">
      <dgm:prSet presAssocID="{ABDDA1D8-C641-47A2-B7DC-9D6524750D52}" presName="sibTrans" presStyleCnt="0"/>
      <dgm:spPr/>
    </dgm:pt>
    <dgm:pt modelId="{E2994433-8BED-40A5-89A6-B6A5B17A5334}" type="pres">
      <dgm:prSet presAssocID="{9DACDB3F-FB2B-482F-B325-45451E805707}" presName="composite" presStyleCnt="0"/>
      <dgm:spPr/>
    </dgm:pt>
    <dgm:pt modelId="{1AADE4EA-1CE5-4374-A2AC-CD694882400A}" type="pres">
      <dgm:prSet presAssocID="{9DACDB3F-FB2B-482F-B325-45451E805707}" presName="bentUpArrow1" presStyleLbl="alignImgPlace1" presStyleIdx="1" presStyleCnt="2"/>
      <dgm:spPr/>
    </dgm:pt>
    <dgm:pt modelId="{44828DE7-E7AB-4D36-B560-0FE7625C1E72}" type="pres">
      <dgm:prSet presAssocID="{9DACDB3F-FB2B-482F-B325-45451E805707}" presName="ParentText" presStyleLbl="node1" presStyleIdx="1" presStyleCnt="3" custScaleX="165352">
        <dgm:presLayoutVars>
          <dgm:chMax val="1"/>
          <dgm:chPref val="1"/>
          <dgm:bulletEnabled val="1"/>
        </dgm:presLayoutVars>
      </dgm:prSet>
      <dgm:spPr/>
    </dgm:pt>
    <dgm:pt modelId="{1CA74099-DDC1-477B-8640-1229CF8A99C9}" type="pres">
      <dgm:prSet presAssocID="{9DACDB3F-FB2B-482F-B325-45451E805707}" presName="ChildText" presStyleLbl="revTx" presStyleIdx="1" presStyleCnt="2">
        <dgm:presLayoutVars>
          <dgm:chMax val="0"/>
          <dgm:chPref val="0"/>
          <dgm:bulletEnabled val="1"/>
        </dgm:presLayoutVars>
      </dgm:prSet>
      <dgm:spPr/>
    </dgm:pt>
    <dgm:pt modelId="{4230D793-3C21-4633-80F6-D9AA20192761}" type="pres">
      <dgm:prSet presAssocID="{24E61A91-4EDE-4A65-BF9D-3F750D040648}" presName="sibTrans" presStyleCnt="0"/>
      <dgm:spPr/>
    </dgm:pt>
    <dgm:pt modelId="{C3CD9B16-41F6-48A0-8FD9-93B8DA4ACFB2}" type="pres">
      <dgm:prSet presAssocID="{720099F0-C7E0-411D-A719-74D73B0CB57A}" presName="composite" presStyleCnt="0"/>
      <dgm:spPr/>
    </dgm:pt>
    <dgm:pt modelId="{61A4212B-EF8B-42C6-97A1-A62A0F8F57B8}" type="pres">
      <dgm:prSet presAssocID="{720099F0-C7E0-411D-A719-74D73B0CB57A}" presName="ParentText" presStyleLbl="node1" presStyleIdx="2" presStyleCnt="3" custScaleX="167298" custLinFactNeighborX="19723">
        <dgm:presLayoutVars>
          <dgm:chMax val="1"/>
          <dgm:chPref val="1"/>
          <dgm:bulletEnabled val="1"/>
        </dgm:presLayoutVars>
      </dgm:prSet>
      <dgm:spPr/>
    </dgm:pt>
  </dgm:ptLst>
  <dgm:cxnLst>
    <dgm:cxn modelId="{054A6C08-2AF5-4131-B43D-8DB1556169F4}" type="presOf" srcId="{39926B85-1365-4EFB-9D66-B35A36D7B930}" destId="{51EFAE59-15FE-4530-BA73-CC3765D84730}" srcOrd="0" destOrd="0" presId="urn:microsoft.com/office/officeart/2005/8/layout/StepDownProcess"/>
    <dgm:cxn modelId="{D0267C11-51A2-48DB-BE09-9C038E191755}" srcId="{2D4021AB-0C1E-4888-8420-1EC786E147E0}" destId="{9DACDB3F-FB2B-482F-B325-45451E805707}" srcOrd="1" destOrd="0" parTransId="{A2BD7411-1221-48A1-A37F-4B5ABF12266B}" sibTransId="{24E61A91-4EDE-4A65-BF9D-3F750D040648}"/>
    <dgm:cxn modelId="{3A40D613-29D8-4653-AFC0-2D38D6544FDC}" type="presOf" srcId="{720099F0-C7E0-411D-A719-74D73B0CB57A}" destId="{61A4212B-EF8B-42C6-97A1-A62A0F8F57B8}" srcOrd="0" destOrd="0" presId="urn:microsoft.com/office/officeart/2005/8/layout/StepDownProcess"/>
    <dgm:cxn modelId="{0529B362-032A-4642-8749-2763A431D9BA}" srcId="{2D4021AB-0C1E-4888-8420-1EC786E147E0}" destId="{720099F0-C7E0-411D-A719-74D73B0CB57A}" srcOrd="2" destOrd="0" parTransId="{36DBEAC2-85A1-42BF-9AA2-C9FA15393E51}" sibTransId="{73CE0ABA-892A-4192-8C6E-F1EBD1A136E5}"/>
    <dgm:cxn modelId="{4062B1BF-C606-4598-93FF-6C6BED5C75E2}" srcId="{2D4021AB-0C1E-4888-8420-1EC786E147E0}" destId="{39926B85-1365-4EFB-9D66-B35A36D7B930}" srcOrd="0" destOrd="0" parTransId="{45AD5268-7C68-4762-9BE1-7BD05CA5E081}" sibTransId="{ABDDA1D8-C641-47A2-B7DC-9D6524750D52}"/>
    <dgm:cxn modelId="{30EA8DF0-7DDF-4356-ADA5-A5FF99A282DB}" type="presOf" srcId="{9DACDB3F-FB2B-482F-B325-45451E805707}" destId="{44828DE7-E7AB-4D36-B560-0FE7625C1E72}" srcOrd="0" destOrd="0" presId="urn:microsoft.com/office/officeart/2005/8/layout/StepDownProcess"/>
    <dgm:cxn modelId="{8985A2F8-2002-40D1-A2B3-DBAA30E11C28}" type="presOf" srcId="{2D4021AB-0C1E-4888-8420-1EC786E147E0}" destId="{994160FA-E1E3-4B89-BF84-0CD9F8165442}" srcOrd="0" destOrd="0" presId="urn:microsoft.com/office/officeart/2005/8/layout/StepDownProcess"/>
    <dgm:cxn modelId="{D3EA495B-F790-4B2E-93D8-E6689CBC2048}" type="presParOf" srcId="{994160FA-E1E3-4B89-BF84-0CD9F8165442}" destId="{89DF29B2-3A05-40BB-BC99-F849AF56CF18}" srcOrd="0" destOrd="0" presId="urn:microsoft.com/office/officeart/2005/8/layout/StepDownProcess"/>
    <dgm:cxn modelId="{DE8C3DDD-9671-4BCD-8719-17601307E2FD}" type="presParOf" srcId="{89DF29B2-3A05-40BB-BC99-F849AF56CF18}" destId="{B4AA5D37-2DEA-4F99-9C94-FAC5ED9BCF70}" srcOrd="0" destOrd="0" presId="urn:microsoft.com/office/officeart/2005/8/layout/StepDownProcess"/>
    <dgm:cxn modelId="{F152AE6B-2889-423A-A797-85E0D3B6426A}" type="presParOf" srcId="{89DF29B2-3A05-40BB-BC99-F849AF56CF18}" destId="{51EFAE59-15FE-4530-BA73-CC3765D84730}" srcOrd="1" destOrd="0" presId="urn:microsoft.com/office/officeart/2005/8/layout/StepDownProcess"/>
    <dgm:cxn modelId="{652C0582-9A3B-468C-92A2-19BA6A8D8793}" type="presParOf" srcId="{89DF29B2-3A05-40BB-BC99-F849AF56CF18}" destId="{BB04FB5A-73D5-4205-8C19-8984C95304CC}" srcOrd="2" destOrd="0" presId="urn:microsoft.com/office/officeart/2005/8/layout/StepDownProcess"/>
    <dgm:cxn modelId="{9562DA41-5AB2-45DE-870C-33998B835C51}" type="presParOf" srcId="{994160FA-E1E3-4B89-BF84-0CD9F8165442}" destId="{D936BC9C-E63B-4436-8FED-38AE79C02068}" srcOrd="1" destOrd="0" presId="urn:microsoft.com/office/officeart/2005/8/layout/StepDownProcess"/>
    <dgm:cxn modelId="{807E983E-763E-4CAD-9184-921D3A3DF363}" type="presParOf" srcId="{994160FA-E1E3-4B89-BF84-0CD9F8165442}" destId="{E2994433-8BED-40A5-89A6-B6A5B17A5334}" srcOrd="2" destOrd="0" presId="urn:microsoft.com/office/officeart/2005/8/layout/StepDownProcess"/>
    <dgm:cxn modelId="{5281862E-994A-4F68-BD46-2A825FA732C7}" type="presParOf" srcId="{E2994433-8BED-40A5-89A6-B6A5B17A5334}" destId="{1AADE4EA-1CE5-4374-A2AC-CD694882400A}" srcOrd="0" destOrd="0" presId="urn:microsoft.com/office/officeart/2005/8/layout/StepDownProcess"/>
    <dgm:cxn modelId="{6D08ED2E-26C9-4CD7-B4AF-B263C025D681}" type="presParOf" srcId="{E2994433-8BED-40A5-89A6-B6A5B17A5334}" destId="{44828DE7-E7AB-4D36-B560-0FE7625C1E72}" srcOrd="1" destOrd="0" presId="urn:microsoft.com/office/officeart/2005/8/layout/StepDownProcess"/>
    <dgm:cxn modelId="{3D7C93BE-70AD-4A99-BEB6-9A7CF4F9482E}" type="presParOf" srcId="{E2994433-8BED-40A5-89A6-B6A5B17A5334}" destId="{1CA74099-DDC1-477B-8640-1229CF8A99C9}" srcOrd="2" destOrd="0" presId="urn:microsoft.com/office/officeart/2005/8/layout/StepDownProcess"/>
    <dgm:cxn modelId="{E1D8BA04-DD75-4134-891F-AB8AA4697A8B}" type="presParOf" srcId="{994160FA-E1E3-4B89-BF84-0CD9F8165442}" destId="{4230D793-3C21-4633-80F6-D9AA20192761}" srcOrd="3" destOrd="0" presId="urn:microsoft.com/office/officeart/2005/8/layout/StepDownProcess"/>
    <dgm:cxn modelId="{83FEF4C6-E0CC-4516-86C5-646B14F50FEB}" type="presParOf" srcId="{994160FA-E1E3-4B89-BF84-0CD9F8165442}" destId="{C3CD9B16-41F6-48A0-8FD9-93B8DA4ACFB2}" srcOrd="4" destOrd="0" presId="urn:microsoft.com/office/officeart/2005/8/layout/StepDownProcess"/>
    <dgm:cxn modelId="{35CC1CBC-18EE-497D-A6F0-D4EC01039933}" type="presParOf" srcId="{C3CD9B16-41F6-48A0-8FD9-93B8DA4ACFB2}" destId="{61A4212B-EF8B-42C6-97A1-A62A0F8F57B8}"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A5D37-2DEA-4F99-9C94-FAC5ED9BCF70}">
      <dsp:nvSpPr>
        <dsp:cNvPr id="0" name=""/>
        <dsp:cNvSpPr/>
      </dsp:nvSpPr>
      <dsp:spPr>
        <a:xfrm rot="5400000">
          <a:off x="1562833" y="1267589"/>
          <a:ext cx="1121073" cy="1276302"/>
        </a:xfrm>
        <a:prstGeom prst="bentUpArrow">
          <a:avLst>
            <a:gd name="adj1" fmla="val 32840"/>
            <a:gd name="adj2" fmla="val 25000"/>
            <a:gd name="adj3" fmla="val 3578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EFAE59-15FE-4530-BA73-CC3765D84730}">
      <dsp:nvSpPr>
        <dsp:cNvPr id="0" name=""/>
        <dsp:cNvSpPr/>
      </dsp:nvSpPr>
      <dsp:spPr>
        <a:xfrm>
          <a:off x="864105" y="24856"/>
          <a:ext cx="2690696" cy="1320998"/>
        </a:xfrm>
        <a:prstGeom prst="roundRect">
          <a:avLst>
            <a:gd name="adj" fmla="val 1667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100000"/>
            </a:lnSpc>
            <a:spcBef>
              <a:spcPct val="0"/>
            </a:spcBef>
            <a:spcAft>
              <a:spcPts val="0"/>
            </a:spcAft>
            <a:buNone/>
          </a:pPr>
          <a:r>
            <a:rPr lang="zh-CN" altLang="en-US" sz="2300" kern="1200" dirty="0">
              <a:latin typeface="微软雅黑 Light" panose="020B0502040204020203" pitchFamily="34" charset="-122"/>
              <a:ea typeface="微软雅黑 Light" panose="020B0502040204020203" pitchFamily="34" charset="-122"/>
            </a:rPr>
            <a:t>求解</a:t>
          </a:r>
          <a:endParaRPr lang="en-US" altLang="zh-CN" sz="2300" kern="1200" dirty="0">
            <a:latin typeface="微软雅黑 Light" panose="020B0502040204020203" pitchFamily="34" charset="-122"/>
            <a:ea typeface="微软雅黑 Light" panose="020B0502040204020203" pitchFamily="34" charset="-122"/>
          </a:endParaRPr>
        </a:p>
        <a:p>
          <a:pPr marL="0" lvl="0" indent="0" algn="ctr" defTabSz="1022350">
            <a:lnSpc>
              <a:spcPct val="100000"/>
            </a:lnSpc>
            <a:spcBef>
              <a:spcPct val="0"/>
            </a:spcBef>
            <a:spcAft>
              <a:spcPts val="0"/>
            </a:spcAft>
            <a:buNone/>
          </a:pPr>
          <a:r>
            <a:rPr lang="zh-CN" altLang="en-US" sz="2300" kern="1200" dirty="0">
              <a:latin typeface="微软雅黑 Light" panose="020B0502040204020203" pitchFamily="34" charset="-122"/>
              <a:ea typeface="微软雅黑 Light" panose="020B0502040204020203" pitchFamily="34" charset="-122"/>
            </a:rPr>
            <a:t>状态空间表达式</a:t>
          </a:r>
        </a:p>
      </dsp:txBody>
      <dsp:txXfrm>
        <a:off x="928602" y="89353"/>
        <a:ext cx="2561702" cy="1192004"/>
      </dsp:txXfrm>
    </dsp:sp>
    <dsp:sp modelId="{BB04FB5A-73D5-4205-8C19-8984C95304CC}">
      <dsp:nvSpPr>
        <dsp:cNvPr id="0" name=""/>
        <dsp:cNvSpPr/>
      </dsp:nvSpPr>
      <dsp:spPr>
        <a:xfrm>
          <a:off x="3453269" y="150844"/>
          <a:ext cx="1372590" cy="1067689"/>
        </a:xfrm>
        <a:prstGeom prst="rect">
          <a:avLst/>
        </a:prstGeom>
        <a:noFill/>
        <a:ln>
          <a:noFill/>
        </a:ln>
        <a:effectLst/>
      </dsp:spPr>
      <dsp:style>
        <a:lnRef idx="0">
          <a:scrgbClr r="0" g="0" b="0"/>
        </a:lnRef>
        <a:fillRef idx="0">
          <a:scrgbClr r="0" g="0" b="0"/>
        </a:fillRef>
        <a:effectRef idx="0">
          <a:scrgbClr r="0" g="0" b="0"/>
        </a:effectRef>
        <a:fontRef idx="minor"/>
      </dsp:style>
    </dsp:sp>
    <dsp:sp modelId="{1AADE4EA-1CE5-4374-A2AC-CD694882400A}">
      <dsp:nvSpPr>
        <dsp:cNvPr id="0" name=""/>
        <dsp:cNvSpPr/>
      </dsp:nvSpPr>
      <dsp:spPr>
        <a:xfrm rot="5400000">
          <a:off x="3835539" y="2751506"/>
          <a:ext cx="1121073" cy="1276302"/>
        </a:xfrm>
        <a:prstGeom prst="bentUpArrow">
          <a:avLst>
            <a:gd name="adj1" fmla="val 32840"/>
            <a:gd name="adj2" fmla="val 25000"/>
            <a:gd name="adj3" fmla="val 3578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828DE7-E7AB-4D36-B560-0FE7625C1E72}">
      <dsp:nvSpPr>
        <dsp:cNvPr id="0" name=""/>
        <dsp:cNvSpPr/>
      </dsp:nvSpPr>
      <dsp:spPr>
        <a:xfrm>
          <a:off x="2921852" y="1508774"/>
          <a:ext cx="3120569" cy="1320998"/>
        </a:xfrm>
        <a:prstGeom prst="roundRect">
          <a:avLst>
            <a:gd name="adj" fmla="val 1667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100000"/>
            </a:lnSpc>
            <a:spcBef>
              <a:spcPct val="0"/>
            </a:spcBef>
            <a:spcAft>
              <a:spcPts val="0"/>
            </a:spcAft>
            <a:buNone/>
          </a:pPr>
          <a:r>
            <a:rPr lang="zh-CN" altLang="en-US" sz="2300" kern="1200" dirty="0">
              <a:latin typeface="微软雅黑 Light" panose="020B0502040204020203" pitchFamily="34" charset="-122"/>
              <a:ea typeface="微软雅黑 Light" panose="020B0502040204020203" pitchFamily="34" charset="-122"/>
            </a:rPr>
            <a:t>状态转移矩阵定义、</a:t>
          </a:r>
          <a:endParaRPr lang="en-US" altLang="zh-CN" sz="2300" kern="1200" dirty="0">
            <a:latin typeface="微软雅黑 Light" panose="020B0502040204020203" pitchFamily="34" charset="-122"/>
            <a:ea typeface="微软雅黑 Light" panose="020B0502040204020203" pitchFamily="34" charset="-122"/>
          </a:endParaRPr>
        </a:p>
        <a:p>
          <a:pPr marL="0" lvl="0" indent="0" algn="ctr" defTabSz="1022350">
            <a:lnSpc>
              <a:spcPct val="100000"/>
            </a:lnSpc>
            <a:spcBef>
              <a:spcPct val="0"/>
            </a:spcBef>
            <a:spcAft>
              <a:spcPts val="0"/>
            </a:spcAft>
            <a:buNone/>
          </a:pPr>
          <a:r>
            <a:rPr lang="zh-CN" altLang="en-US" sz="2300" kern="1200" dirty="0">
              <a:latin typeface="微软雅黑 Light" panose="020B0502040204020203" pitchFamily="34" charset="-122"/>
              <a:ea typeface="微软雅黑 Light" panose="020B0502040204020203" pitchFamily="34" charset="-122"/>
            </a:rPr>
            <a:t>性质和计算方法</a:t>
          </a:r>
        </a:p>
      </dsp:txBody>
      <dsp:txXfrm>
        <a:off x="2986349" y="1573271"/>
        <a:ext cx="2991575" cy="1192004"/>
      </dsp:txXfrm>
    </dsp:sp>
    <dsp:sp modelId="{1CA74099-DDC1-477B-8640-1229CF8A99C9}">
      <dsp:nvSpPr>
        <dsp:cNvPr id="0" name=""/>
        <dsp:cNvSpPr/>
      </dsp:nvSpPr>
      <dsp:spPr>
        <a:xfrm>
          <a:off x="5425751" y="1634761"/>
          <a:ext cx="1372590" cy="1067689"/>
        </a:xfrm>
        <a:prstGeom prst="rect">
          <a:avLst/>
        </a:prstGeom>
        <a:noFill/>
        <a:ln>
          <a:noFill/>
        </a:ln>
        <a:effectLst/>
      </dsp:spPr>
      <dsp:style>
        <a:lnRef idx="0">
          <a:scrgbClr r="0" g="0" b="0"/>
        </a:lnRef>
        <a:fillRef idx="0">
          <a:scrgbClr r="0" g="0" b="0"/>
        </a:fillRef>
        <a:effectRef idx="0">
          <a:scrgbClr r="0" g="0" b="0"/>
        </a:effectRef>
        <a:fontRef idx="minor"/>
      </dsp:style>
    </dsp:sp>
    <dsp:sp modelId="{61A4212B-EF8B-42C6-97A1-A62A0F8F57B8}">
      <dsp:nvSpPr>
        <dsp:cNvPr id="0" name=""/>
        <dsp:cNvSpPr/>
      </dsp:nvSpPr>
      <dsp:spPr>
        <a:xfrm>
          <a:off x="5051615" y="2992691"/>
          <a:ext cx="3157295" cy="1320998"/>
        </a:xfrm>
        <a:prstGeom prst="roundRect">
          <a:avLst>
            <a:gd name="adj" fmla="val 1667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100000"/>
            </a:lnSpc>
            <a:spcBef>
              <a:spcPct val="0"/>
            </a:spcBef>
            <a:spcAft>
              <a:spcPts val="0"/>
            </a:spcAft>
            <a:buNone/>
          </a:pPr>
          <a:r>
            <a:rPr lang="zh-CN" altLang="en-US" sz="2300" kern="1200" dirty="0">
              <a:latin typeface="微软雅黑 Light" panose="020B0502040204020203" pitchFamily="34" charset="-122"/>
              <a:ea typeface="微软雅黑 Light" panose="020B0502040204020203" pitchFamily="34" charset="-122"/>
            </a:rPr>
            <a:t>获得描述系统所需的</a:t>
          </a:r>
          <a:endParaRPr lang="en-US" altLang="zh-CN" sz="2300" kern="1200" dirty="0">
            <a:latin typeface="微软雅黑 Light" panose="020B0502040204020203" pitchFamily="34" charset="-122"/>
            <a:ea typeface="微软雅黑 Light" panose="020B0502040204020203" pitchFamily="34" charset="-122"/>
          </a:endParaRPr>
        </a:p>
        <a:p>
          <a:pPr marL="0" lvl="0" indent="0" algn="ctr" defTabSz="1022350">
            <a:lnSpc>
              <a:spcPct val="100000"/>
            </a:lnSpc>
            <a:spcBef>
              <a:spcPct val="0"/>
            </a:spcBef>
            <a:spcAft>
              <a:spcPts val="0"/>
            </a:spcAft>
            <a:buNone/>
          </a:pPr>
          <a:r>
            <a:rPr lang="zh-CN" altLang="en-US" sz="2300" kern="1200" dirty="0">
              <a:latin typeface="微软雅黑 Light" panose="020B0502040204020203" pitchFamily="34" charset="-122"/>
              <a:ea typeface="微软雅黑 Light" panose="020B0502040204020203" pitchFamily="34" charset="-122"/>
            </a:rPr>
            <a:t>全部信息</a:t>
          </a:r>
        </a:p>
      </dsp:txBody>
      <dsp:txXfrm>
        <a:off x="5116112" y="3057188"/>
        <a:ext cx="3028301" cy="119200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CFAF1AD-9015-47C5-B585-A7B79318A193}"/>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altLang="zh-CN"/>
          </a:p>
        </p:txBody>
      </p:sp>
      <p:sp>
        <p:nvSpPr>
          <p:cNvPr id="17411" name="Rectangle 3">
            <a:extLst>
              <a:ext uri="{FF2B5EF4-FFF2-40B4-BE49-F238E27FC236}">
                <a16:creationId xmlns:a16="http://schemas.microsoft.com/office/drawing/2014/main" id="{43D91352-FBFA-42DC-85E4-506448487656}"/>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17412" name="Rectangle 4">
            <a:extLst>
              <a:ext uri="{FF2B5EF4-FFF2-40B4-BE49-F238E27FC236}">
                <a16:creationId xmlns:a16="http://schemas.microsoft.com/office/drawing/2014/main" id="{A9648FF9-19CC-4F9A-B2D2-ACF6110CDE4E}"/>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17413" name="Rectangle 5">
            <a:extLst>
              <a:ext uri="{FF2B5EF4-FFF2-40B4-BE49-F238E27FC236}">
                <a16:creationId xmlns:a16="http://schemas.microsoft.com/office/drawing/2014/main" id="{A50C4383-6654-4278-9912-8A43A6861652}"/>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86FC4779-30C8-4726-9A21-BECF52433F30}"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8E8A203-7244-42DA-9FD5-0615A6FC3C2A}"/>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altLang="zh-CN"/>
          </a:p>
        </p:txBody>
      </p:sp>
      <p:sp>
        <p:nvSpPr>
          <p:cNvPr id="16387" name="Rectangle 3">
            <a:extLst>
              <a:ext uri="{FF2B5EF4-FFF2-40B4-BE49-F238E27FC236}">
                <a16:creationId xmlns:a16="http://schemas.microsoft.com/office/drawing/2014/main" id="{7060B306-3C10-468B-BF22-8AC1F1E09098}"/>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16388" name="Rectangle 4">
            <a:extLst>
              <a:ext uri="{FF2B5EF4-FFF2-40B4-BE49-F238E27FC236}">
                <a16:creationId xmlns:a16="http://schemas.microsoft.com/office/drawing/2014/main" id="{D55B21C0-B94A-462E-A0BB-47096B242DC1}"/>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a:extLst>
              <a:ext uri="{FF2B5EF4-FFF2-40B4-BE49-F238E27FC236}">
                <a16:creationId xmlns:a16="http://schemas.microsoft.com/office/drawing/2014/main" id="{9435DCA6-4E6D-4AAC-9609-F2EA8A07B3F7}"/>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390" name="Rectangle 6">
            <a:extLst>
              <a:ext uri="{FF2B5EF4-FFF2-40B4-BE49-F238E27FC236}">
                <a16:creationId xmlns:a16="http://schemas.microsoft.com/office/drawing/2014/main" id="{067DA2C5-76F8-4431-9715-7DCB2829941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16391" name="Rectangle 7">
            <a:extLst>
              <a:ext uri="{FF2B5EF4-FFF2-40B4-BE49-F238E27FC236}">
                <a16:creationId xmlns:a16="http://schemas.microsoft.com/office/drawing/2014/main" id="{7FF2CCC3-D32C-4EBD-95CB-670883440D4D}"/>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7E9FF263-AEEA-4926-923C-7056D027F29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33CBD5B-4AD0-446B-911B-13A44FF9B335}"/>
              </a:ext>
            </a:extLst>
          </p:cNvPr>
          <p:cNvSpPr>
            <a:spLocks noGrp="1" noChangeArrowheads="1"/>
          </p:cNvSpPr>
          <p:nvPr>
            <p:ph type="sldNum" sz="quarter" idx="5"/>
          </p:nvPr>
        </p:nvSpPr>
        <p:spPr>
          <a:ln/>
        </p:spPr>
        <p:txBody>
          <a:bodyPr/>
          <a:lstStyle/>
          <a:p>
            <a:fld id="{0C94A87B-1087-4899-913F-147C827A620F}" type="slidenum">
              <a:rPr lang="en-US" altLang="zh-CN"/>
              <a:pPr/>
              <a:t>2</a:t>
            </a:fld>
            <a:endParaRPr lang="en-US" altLang="zh-CN"/>
          </a:p>
        </p:txBody>
      </p:sp>
      <p:sp>
        <p:nvSpPr>
          <p:cNvPr id="22530" name="Rectangle 2">
            <a:extLst>
              <a:ext uri="{FF2B5EF4-FFF2-40B4-BE49-F238E27FC236}">
                <a16:creationId xmlns:a16="http://schemas.microsoft.com/office/drawing/2014/main" id="{4D1F4B44-DBD1-42AF-A307-51513A668CAC}"/>
              </a:ext>
            </a:extLst>
          </p:cNvPr>
          <p:cNvSpPr>
            <a:spLocks noGrp="1" noRot="1" noChangeAspect="1" noChangeArrowheads="1" noTextEdit="1"/>
          </p:cNvSpPr>
          <p:nvPr>
            <p:ph type="sldImg"/>
          </p:nvPr>
        </p:nvSpPr>
        <p:spPr>
          <a:xfrm>
            <a:off x="381000" y="685800"/>
            <a:ext cx="6096000" cy="3429000"/>
          </a:xfrm>
          <a:ln/>
        </p:spPr>
      </p:sp>
      <p:sp>
        <p:nvSpPr>
          <p:cNvPr id="22531" name="Rectangle 3">
            <a:extLst>
              <a:ext uri="{FF2B5EF4-FFF2-40B4-BE49-F238E27FC236}">
                <a16:creationId xmlns:a16="http://schemas.microsoft.com/office/drawing/2014/main" id="{C412B7FC-B336-4CCD-90FE-E2718AED7AD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B2EF36-55B3-4895-B606-97148451EBF8}"/>
              </a:ext>
            </a:extLst>
          </p:cNvPr>
          <p:cNvSpPr>
            <a:spLocks noGrp="1" noChangeArrowheads="1"/>
          </p:cNvSpPr>
          <p:nvPr>
            <p:ph type="sldNum" sz="quarter" idx="5"/>
          </p:nvPr>
        </p:nvSpPr>
        <p:spPr>
          <a:ln/>
        </p:spPr>
        <p:txBody>
          <a:bodyPr/>
          <a:lstStyle/>
          <a:p>
            <a:fld id="{7784FC2C-CFE4-4EF0-97D1-605812BA9CFD}" type="slidenum">
              <a:rPr lang="en-US" altLang="zh-CN"/>
              <a:pPr/>
              <a:t>3</a:t>
            </a:fld>
            <a:endParaRPr lang="en-US" altLang="zh-CN"/>
          </a:p>
        </p:txBody>
      </p:sp>
      <p:sp>
        <p:nvSpPr>
          <p:cNvPr id="23554" name="Rectangle 2">
            <a:extLst>
              <a:ext uri="{FF2B5EF4-FFF2-40B4-BE49-F238E27FC236}">
                <a16:creationId xmlns:a16="http://schemas.microsoft.com/office/drawing/2014/main" id="{22F503DC-2DC4-440B-B6CC-7C90D620788B}"/>
              </a:ext>
            </a:extLst>
          </p:cNvPr>
          <p:cNvSpPr>
            <a:spLocks noGrp="1" noRot="1" noChangeAspect="1" noChangeArrowheads="1" noTextEdit="1"/>
          </p:cNvSpPr>
          <p:nvPr>
            <p:ph type="sldImg"/>
          </p:nvPr>
        </p:nvSpPr>
        <p:spPr>
          <a:xfrm>
            <a:off x="381000" y="685800"/>
            <a:ext cx="6096000" cy="3429000"/>
          </a:xfrm>
          <a:ln/>
        </p:spPr>
      </p:sp>
      <p:sp>
        <p:nvSpPr>
          <p:cNvPr id="23555" name="Rectangle 3">
            <a:extLst>
              <a:ext uri="{FF2B5EF4-FFF2-40B4-BE49-F238E27FC236}">
                <a16:creationId xmlns:a16="http://schemas.microsoft.com/office/drawing/2014/main" id="{65817E41-856E-4033-8394-4E7FB42A866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B9D2C4-26FC-47DD-B66B-CA632A7ED5DA}"/>
              </a:ext>
            </a:extLst>
          </p:cNvPr>
          <p:cNvSpPr>
            <a:spLocks noGrp="1" noChangeArrowheads="1"/>
          </p:cNvSpPr>
          <p:nvPr>
            <p:ph type="sldNum" sz="quarter" idx="5"/>
          </p:nvPr>
        </p:nvSpPr>
        <p:spPr>
          <a:ln/>
        </p:spPr>
        <p:txBody>
          <a:bodyPr/>
          <a:lstStyle/>
          <a:p>
            <a:fld id="{026F7C3B-992A-4A16-BB7C-BC4D7A6EE204}" type="slidenum">
              <a:rPr lang="en-US" altLang="zh-CN"/>
              <a:pPr/>
              <a:t>4</a:t>
            </a:fld>
            <a:endParaRPr lang="en-US" altLang="zh-CN"/>
          </a:p>
        </p:txBody>
      </p:sp>
      <p:sp>
        <p:nvSpPr>
          <p:cNvPr id="25602" name="Rectangle 2">
            <a:extLst>
              <a:ext uri="{FF2B5EF4-FFF2-40B4-BE49-F238E27FC236}">
                <a16:creationId xmlns:a16="http://schemas.microsoft.com/office/drawing/2014/main" id="{F5367140-DA94-42C8-B880-8869571C8D9E}"/>
              </a:ext>
            </a:extLst>
          </p:cNvPr>
          <p:cNvSpPr>
            <a:spLocks noGrp="1" noRot="1" noChangeAspect="1" noChangeArrowheads="1" noTextEdit="1"/>
          </p:cNvSpPr>
          <p:nvPr>
            <p:ph type="sldImg"/>
          </p:nvPr>
        </p:nvSpPr>
        <p:spPr>
          <a:xfrm>
            <a:off x="381000" y="685800"/>
            <a:ext cx="6096000" cy="3429000"/>
          </a:xfrm>
          <a:ln/>
        </p:spPr>
      </p:sp>
      <p:sp>
        <p:nvSpPr>
          <p:cNvPr id="25603" name="Rectangle 3">
            <a:extLst>
              <a:ext uri="{FF2B5EF4-FFF2-40B4-BE49-F238E27FC236}">
                <a16:creationId xmlns:a16="http://schemas.microsoft.com/office/drawing/2014/main" id="{60E4F840-6B7E-40F2-90A7-1297B9E5D26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C47B712-7D8A-4932-A27C-790BE2E6ED80}"/>
              </a:ext>
            </a:extLst>
          </p:cNvPr>
          <p:cNvSpPr>
            <a:spLocks noGrp="1" noChangeArrowheads="1"/>
          </p:cNvSpPr>
          <p:nvPr>
            <p:ph type="sldNum" sz="quarter" idx="5"/>
          </p:nvPr>
        </p:nvSpPr>
        <p:spPr>
          <a:ln/>
        </p:spPr>
        <p:txBody>
          <a:bodyPr/>
          <a:lstStyle/>
          <a:p>
            <a:fld id="{94161CD7-18E8-44B8-B493-61652E24E1B6}" type="slidenum">
              <a:rPr lang="en-US" altLang="zh-CN"/>
              <a:pPr/>
              <a:t>6</a:t>
            </a:fld>
            <a:endParaRPr lang="en-US" altLang="zh-CN"/>
          </a:p>
        </p:txBody>
      </p:sp>
      <p:sp>
        <p:nvSpPr>
          <p:cNvPr id="26626" name="Rectangle 2">
            <a:extLst>
              <a:ext uri="{FF2B5EF4-FFF2-40B4-BE49-F238E27FC236}">
                <a16:creationId xmlns:a16="http://schemas.microsoft.com/office/drawing/2014/main" id="{84B83802-2DF7-476B-9029-B58AFD2F7B6E}"/>
              </a:ext>
            </a:extLst>
          </p:cNvPr>
          <p:cNvSpPr>
            <a:spLocks noGrp="1" noRot="1" noChangeAspect="1" noChangeArrowheads="1" noTextEdit="1"/>
          </p:cNvSpPr>
          <p:nvPr>
            <p:ph type="sldImg"/>
          </p:nvPr>
        </p:nvSpPr>
        <p:spPr>
          <a:xfrm>
            <a:off x="381000" y="685800"/>
            <a:ext cx="6096000" cy="3429000"/>
          </a:xfrm>
          <a:ln/>
        </p:spPr>
      </p:sp>
      <p:sp>
        <p:nvSpPr>
          <p:cNvPr id="26627" name="Rectangle 3">
            <a:extLst>
              <a:ext uri="{FF2B5EF4-FFF2-40B4-BE49-F238E27FC236}">
                <a16:creationId xmlns:a16="http://schemas.microsoft.com/office/drawing/2014/main" id="{20E0E801-6178-464F-BC32-B7B2D4B62125}"/>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50376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4BE27F-1D6D-431F-B5F4-6EC59C09623F}"/>
              </a:ext>
            </a:extLst>
          </p:cNvPr>
          <p:cNvSpPr>
            <a:spLocks noGrp="1" noChangeArrowheads="1"/>
          </p:cNvSpPr>
          <p:nvPr>
            <p:ph type="sldNum" sz="quarter" idx="5"/>
          </p:nvPr>
        </p:nvSpPr>
        <p:spPr>
          <a:ln/>
        </p:spPr>
        <p:txBody>
          <a:bodyPr/>
          <a:lstStyle/>
          <a:p>
            <a:fld id="{7C0E394D-A1BD-42EE-9583-337ADD31C8C4}" type="slidenum">
              <a:rPr lang="en-US" altLang="zh-CN"/>
              <a:pPr/>
              <a:t>7</a:t>
            </a:fld>
            <a:endParaRPr lang="en-US" altLang="zh-CN"/>
          </a:p>
        </p:txBody>
      </p:sp>
      <p:sp>
        <p:nvSpPr>
          <p:cNvPr id="28674" name="Rectangle 2">
            <a:extLst>
              <a:ext uri="{FF2B5EF4-FFF2-40B4-BE49-F238E27FC236}">
                <a16:creationId xmlns:a16="http://schemas.microsoft.com/office/drawing/2014/main" id="{4CC2CF35-3EA1-446C-8369-30CAC9B18B0D}"/>
              </a:ext>
            </a:extLst>
          </p:cNvPr>
          <p:cNvSpPr>
            <a:spLocks noGrp="1" noRot="1" noChangeAspect="1" noChangeArrowheads="1" noTextEdit="1"/>
          </p:cNvSpPr>
          <p:nvPr>
            <p:ph type="sldImg"/>
          </p:nvPr>
        </p:nvSpPr>
        <p:spPr>
          <a:xfrm>
            <a:off x="381000" y="685800"/>
            <a:ext cx="6096000" cy="3429000"/>
          </a:xfrm>
          <a:ln/>
        </p:spPr>
      </p:sp>
      <p:sp>
        <p:nvSpPr>
          <p:cNvPr id="28675" name="Rectangle 3">
            <a:extLst>
              <a:ext uri="{FF2B5EF4-FFF2-40B4-BE49-F238E27FC236}">
                <a16:creationId xmlns:a16="http://schemas.microsoft.com/office/drawing/2014/main" id="{A01A7359-B97B-412C-B2BF-90E4CFEE11F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3E4894-91DA-44F2-9FD4-31BFDFB57D04}"/>
              </a:ext>
            </a:extLst>
          </p:cNvPr>
          <p:cNvSpPr>
            <a:spLocks noGrp="1" noChangeArrowheads="1"/>
          </p:cNvSpPr>
          <p:nvPr>
            <p:ph type="sldNum" sz="quarter" idx="5"/>
          </p:nvPr>
        </p:nvSpPr>
        <p:spPr>
          <a:ln/>
        </p:spPr>
        <p:txBody>
          <a:bodyPr/>
          <a:lstStyle/>
          <a:p>
            <a:fld id="{3748F71D-5D07-4833-A4E5-B105EE984CFB}" type="slidenum">
              <a:rPr lang="en-US" altLang="zh-CN"/>
              <a:pPr/>
              <a:t>8</a:t>
            </a:fld>
            <a:endParaRPr lang="en-US" altLang="zh-CN"/>
          </a:p>
        </p:txBody>
      </p:sp>
      <p:sp>
        <p:nvSpPr>
          <p:cNvPr id="31746" name="Rectangle 2">
            <a:extLst>
              <a:ext uri="{FF2B5EF4-FFF2-40B4-BE49-F238E27FC236}">
                <a16:creationId xmlns:a16="http://schemas.microsoft.com/office/drawing/2014/main" id="{A3B8CF05-1D6D-41DE-8528-9CA2F850B399}"/>
              </a:ext>
            </a:extLst>
          </p:cNvPr>
          <p:cNvSpPr>
            <a:spLocks noGrp="1" noRot="1" noChangeAspect="1" noChangeArrowheads="1" noTextEdit="1"/>
          </p:cNvSpPr>
          <p:nvPr>
            <p:ph type="sldImg"/>
          </p:nvPr>
        </p:nvSpPr>
        <p:spPr>
          <a:xfrm>
            <a:off x="381000" y="685800"/>
            <a:ext cx="6096000" cy="3429000"/>
          </a:xfrm>
          <a:ln/>
        </p:spPr>
      </p:sp>
      <p:sp>
        <p:nvSpPr>
          <p:cNvPr id="31747" name="Rectangle 3">
            <a:extLst>
              <a:ext uri="{FF2B5EF4-FFF2-40B4-BE49-F238E27FC236}">
                <a16:creationId xmlns:a16="http://schemas.microsoft.com/office/drawing/2014/main" id="{2B3E4619-E564-4005-B3B2-E7AAFB15985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9FF263-AEEA-4926-923C-7056D027F293}" type="slidenum">
              <a:rPr lang="en-US" altLang="zh-CN" smtClean="0"/>
              <a:pPr/>
              <a:t>42</a:t>
            </a:fld>
            <a:endParaRPr lang="en-US" altLang="zh-CN"/>
          </a:p>
        </p:txBody>
      </p:sp>
    </p:spTree>
    <p:extLst>
      <p:ext uri="{BB962C8B-B14F-4D97-AF65-F5344CB8AC3E}">
        <p14:creationId xmlns:p14="http://schemas.microsoft.com/office/powerpoint/2010/main" val="251481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latin typeface="Times New Roman" panose="02020603050405020304" pitchFamily="18" charset="0"/>
                <a:cs typeface="Times New Roman" panose="02020603050405020304" pitchFamily="18" charset="0"/>
              </a:rPr>
              <a:t>比较式（</a:t>
            </a:r>
            <a:r>
              <a:rPr lang="en-US" altLang="zh-CN" dirty="0">
                <a:latin typeface="Times New Roman" panose="02020603050405020304" pitchFamily="18" charset="0"/>
                <a:cs typeface="Times New Roman" panose="02020603050405020304" pitchFamily="18" charset="0"/>
              </a:rPr>
              <a:t>2-80</a:t>
            </a:r>
            <a:r>
              <a:rPr lang="zh-CN" altLang="en-US" dirty="0">
                <a:latin typeface="Times New Roman" panose="02020603050405020304" pitchFamily="18" charset="0"/>
                <a:cs typeface="Times New Roman" panose="02020603050405020304" pitchFamily="18" charset="0"/>
              </a:rPr>
              <a:t>）与式（</a:t>
            </a:r>
            <a:r>
              <a:rPr lang="en-US" altLang="zh-CN" dirty="0">
                <a:latin typeface="Times New Roman" panose="02020603050405020304" pitchFamily="18" charset="0"/>
                <a:cs typeface="Times New Roman" panose="02020603050405020304" pitchFamily="18" charset="0"/>
              </a:rPr>
              <a:t>2-74</a:t>
            </a:r>
            <a:r>
              <a:rPr lang="zh-CN" altLang="en-US" dirty="0">
                <a:latin typeface="Times New Roman" panose="02020603050405020304" pitchFamily="18" charset="0"/>
                <a:cs typeface="Times New Roman" panose="02020603050405020304" pitchFamily="18" charset="0"/>
              </a:rPr>
              <a:t>），零输入响应和零状态响应分别相等</a:t>
            </a:r>
            <a:endParaRPr lang="zh-CN" altLang="en-US" dirty="0"/>
          </a:p>
        </p:txBody>
      </p:sp>
      <p:sp>
        <p:nvSpPr>
          <p:cNvPr id="4" name="灯片编号占位符 3"/>
          <p:cNvSpPr>
            <a:spLocks noGrp="1"/>
          </p:cNvSpPr>
          <p:nvPr>
            <p:ph type="sldNum" sz="quarter" idx="5"/>
          </p:nvPr>
        </p:nvSpPr>
        <p:spPr/>
        <p:txBody>
          <a:bodyPr/>
          <a:lstStyle/>
          <a:p>
            <a:fld id="{7E9FF263-AEEA-4926-923C-7056D027F293}" type="slidenum">
              <a:rPr lang="en-US" altLang="zh-CN" smtClean="0"/>
              <a:pPr/>
              <a:t>83</a:t>
            </a:fld>
            <a:endParaRPr lang="en-US" altLang="zh-CN"/>
          </a:p>
        </p:txBody>
      </p:sp>
    </p:spTree>
    <p:extLst>
      <p:ext uri="{BB962C8B-B14F-4D97-AF65-F5344CB8AC3E}">
        <p14:creationId xmlns:p14="http://schemas.microsoft.com/office/powerpoint/2010/main" val="426415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r>
              <a:rPr lang="zh-CN" altLang="en-US" sz="1200" b="0" dirty="0">
                <a:latin typeface="宋体" panose="02010600030101010101" pitchFamily="2" charset="-122"/>
              </a:rPr>
              <a:t>系统状态方程在</a:t>
            </a:r>
            <a:r>
              <a:rPr lang="en-US" altLang="zh-CN" sz="1200" b="0" dirty="0">
                <a:latin typeface="宋体" panose="02010600030101010101" pitchFamily="2" charset="-122"/>
              </a:rPr>
              <a:t>k=0,k=1,k=2,k=3,k=4,k=5</a:t>
            </a:r>
            <a:r>
              <a:rPr lang="zh-CN" altLang="en-US" sz="1200" b="0" dirty="0">
                <a:latin typeface="宋体" panose="02010600030101010101" pitchFamily="2" charset="-122"/>
              </a:rPr>
              <a:t>时的解，它与例</a:t>
            </a:r>
            <a:r>
              <a:rPr lang="en-US" altLang="zh-CN" sz="1200" b="0" dirty="0">
                <a:latin typeface="宋体" panose="02010600030101010101" pitchFamily="2" charset="-122"/>
              </a:rPr>
              <a:t>2-10</a:t>
            </a:r>
            <a:r>
              <a:rPr lang="zh-CN" altLang="en-US" sz="1200" b="0" dirty="0">
                <a:latin typeface="宋体" panose="02010600030101010101" pitchFamily="2" charset="-122"/>
              </a:rPr>
              <a:t>中所求得的结果完全相同</a:t>
            </a:r>
            <a:r>
              <a:rPr lang="zh-CN" altLang="en-US" sz="1200" b="0" dirty="0">
                <a:latin typeface="黑体" panose="02010609060101010101" pitchFamily="49" charset="-122"/>
                <a:ea typeface="黑体" panose="02010609060101010101" pitchFamily="49" charset="-122"/>
              </a:rPr>
              <a:t>。 </a:t>
            </a:r>
          </a:p>
          <a:p>
            <a:endParaRPr lang="zh-CN" altLang="en-US" dirty="0"/>
          </a:p>
        </p:txBody>
      </p:sp>
      <p:sp>
        <p:nvSpPr>
          <p:cNvPr id="4" name="灯片编号占位符 3"/>
          <p:cNvSpPr>
            <a:spLocks noGrp="1"/>
          </p:cNvSpPr>
          <p:nvPr>
            <p:ph type="sldNum" sz="quarter" idx="5"/>
          </p:nvPr>
        </p:nvSpPr>
        <p:spPr/>
        <p:txBody>
          <a:bodyPr/>
          <a:lstStyle/>
          <a:p>
            <a:fld id="{7E9FF263-AEEA-4926-923C-7056D027F293}" type="slidenum">
              <a:rPr lang="en-US" altLang="zh-CN" smtClean="0"/>
              <a:pPr/>
              <a:t>115</a:t>
            </a:fld>
            <a:endParaRPr lang="en-US" altLang="zh-CN"/>
          </a:p>
        </p:txBody>
      </p:sp>
    </p:spTree>
    <p:extLst>
      <p:ext uri="{BB962C8B-B14F-4D97-AF65-F5344CB8AC3E}">
        <p14:creationId xmlns:p14="http://schemas.microsoft.com/office/powerpoint/2010/main" val="2163875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04E5D74-96F0-4C81-B684-444ABEBDA2C2}"/>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2">
            <a:extLst>
              <a:ext uri="{FF2B5EF4-FFF2-40B4-BE49-F238E27FC236}">
                <a16:creationId xmlns:a16="http://schemas.microsoft.com/office/drawing/2014/main" id="{BEB9415F-8634-4EB3-B592-9363C5C1F6F2}"/>
              </a:ext>
            </a:extLst>
          </p:cNvPr>
          <p:cNvGrpSpPr>
            <a:grpSpLocks/>
          </p:cNvGrpSpPr>
          <p:nvPr/>
        </p:nvGrpSpPr>
        <p:grpSpPr bwMode="auto">
          <a:xfrm>
            <a:off x="530225" y="666750"/>
            <a:ext cx="11131550" cy="5580063"/>
            <a:chOff x="1375797" y="902205"/>
            <a:chExt cx="9647982" cy="4782170"/>
          </a:xfrm>
        </p:grpSpPr>
        <p:grpSp>
          <p:nvGrpSpPr>
            <p:cNvPr id="7" name="组合 53">
              <a:extLst>
                <a:ext uri="{FF2B5EF4-FFF2-40B4-BE49-F238E27FC236}">
                  <a16:creationId xmlns:a16="http://schemas.microsoft.com/office/drawing/2014/main" id="{15CA6239-67DA-468D-B81A-3D2A8BCF46A8}"/>
                </a:ext>
              </a:extLst>
            </p:cNvPr>
            <p:cNvGrpSpPr>
              <a:grpSpLocks/>
            </p:cNvGrpSpPr>
            <p:nvPr/>
          </p:nvGrpSpPr>
          <p:grpSpPr bwMode="auto">
            <a:xfrm>
              <a:off x="1375797" y="904240"/>
              <a:ext cx="9647982" cy="4780135"/>
              <a:chOff x="1375797" y="1261127"/>
              <a:chExt cx="9647982" cy="4423248"/>
            </a:xfrm>
          </p:grpSpPr>
          <p:sp>
            <p:nvSpPr>
              <p:cNvPr id="10" name="矩形 40">
                <a:extLst>
                  <a:ext uri="{FF2B5EF4-FFF2-40B4-BE49-F238E27FC236}">
                    <a16:creationId xmlns:a16="http://schemas.microsoft.com/office/drawing/2014/main" id="{75D9642E-C7EF-43A8-8B93-BB2A1EAF89BF}"/>
                  </a:ext>
                </a:extLst>
              </p:cNvPr>
              <p:cNvSpPr/>
              <p:nvPr/>
            </p:nvSpPr>
            <p:spPr>
              <a:xfrm>
                <a:off x="1375797" y="1260503"/>
                <a:ext cx="9647982" cy="4423872"/>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1" fmla="*/ 1375797 w 11023779"/>
                  <a:gd name="connsiteY0-2" fmla="*/ 1261127 h 5684375"/>
                  <a:gd name="connsiteX1-3" fmla="*/ 0 w 11023779"/>
                  <a:gd name="connsiteY1-4" fmla="*/ 0 h 5684375"/>
                  <a:gd name="connsiteX2-5" fmla="*/ 11023779 w 11023779"/>
                  <a:gd name="connsiteY2-6" fmla="*/ 1261127 h 5684375"/>
                  <a:gd name="connsiteX3-7" fmla="*/ 11023779 w 11023779"/>
                  <a:gd name="connsiteY3-8" fmla="*/ 5684375 h 5684375"/>
                  <a:gd name="connsiteX4-9" fmla="*/ 1375797 w 11023779"/>
                  <a:gd name="connsiteY4-10" fmla="*/ 5684375 h 5684375"/>
                  <a:gd name="connsiteX5" fmla="*/ 1375797 w 11023779"/>
                  <a:gd name="connsiteY5" fmla="*/ 1261127 h 5684375"/>
                  <a:gd name="connsiteX0-11" fmla="*/ 0 w 9647982"/>
                  <a:gd name="connsiteY0-12" fmla="*/ 0 h 4423248"/>
                  <a:gd name="connsiteX1-13" fmla="*/ 9647982 w 9647982"/>
                  <a:gd name="connsiteY1-14" fmla="*/ 0 h 4423248"/>
                  <a:gd name="connsiteX2-15" fmla="*/ 9647982 w 9647982"/>
                  <a:gd name="connsiteY2-16" fmla="*/ 4423248 h 4423248"/>
                  <a:gd name="connsiteX3-17" fmla="*/ 0 w 9647982"/>
                  <a:gd name="connsiteY3-18" fmla="*/ 4423248 h 4423248"/>
                  <a:gd name="connsiteX4-19" fmla="*/ 0 w 9647982"/>
                  <a:gd name="connsiteY4-20" fmla="*/ 0 h 4423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57">
                <a:extLst>
                  <a:ext uri="{FF2B5EF4-FFF2-40B4-BE49-F238E27FC236}">
                    <a16:creationId xmlns:a16="http://schemas.microsoft.com/office/drawing/2014/main" id="{38DA9CD3-8264-451F-874C-09F11D403C3A}"/>
                  </a:ext>
                </a:extLst>
              </p:cNvPr>
              <p:cNvSpPr/>
              <p:nvPr/>
            </p:nvSpPr>
            <p:spPr>
              <a:xfrm>
                <a:off x="1451473" y="1334779"/>
                <a:ext cx="9496630" cy="4324417"/>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sp>
          <p:nvSpPr>
            <p:cNvPr id="8" name="任意多边形: 形状 54">
              <a:extLst>
                <a:ext uri="{FF2B5EF4-FFF2-40B4-BE49-F238E27FC236}">
                  <a16:creationId xmlns:a16="http://schemas.microsoft.com/office/drawing/2014/main" id="{D10EA3A7-62C5-4E9F-806B-CFC69832D5AA}"/>
                </a:ext>
              </a:extLst>
            </p:cNvPr>
            <p:cNvSpPr/>
            <p:nvPr/>
          </p:nvSpPr>
          <p:spPr>
            <a:xfrm>
              <a:off x="1377173"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 name="任意多边形: 形状 55">
              <a:extLst>
                <a:ext uri="{FF2B5EF4-FFF2-40B4-BE49-F238E27FC236}">
                  <a16:creationId xmlns:a16="http://schemas.microsoft.com/office/drawing/2014/main" id="{3D850C82-9EB3-4AEB-8B2A-798E16CD467F}"/>
                </a:ext>
              </a:extLst>
            </p:cNvPr>
            <p:cNvSpPr/>
            <p:nvPr/>
          </p:nvSpPr>
          <p:spPr>
            <a:xfrm flipH="1">
              <a:off x="10571100"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useBgFill="1">
        <p:nvSpPr>
          <p:cNvPr id="12" name="矩形 11">
            <a:extLst>
              <a:ext uri="{FF2B5EF4-FFF2-40B4-BE49-F238E27FC236}">
                <a16:creationId xmlns:a16="http://schemas.microsoft.com/office/drawing/2014/main" id="{5EEFB0AE-C751-46CB-A19E-8D0BE2A24786}"/>
              </a:ext>
            </a:extLst>
          </p:cNvPr>
          <p:cNvSpPr/>
          <p:nvPr/>
        </p:nvSpPr>
        <p:spPr>
          <a:xfrm>
            <a:off x="4495800" y="361950"/>
            <a:ext cx="3200400" cy="779463"/>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形状 41">
            <a:extLst>
              <a:ext uri="{FF2B5EF4-FFF2-40B4-BE49-F238E27FC236}">
                <a16:creationId xmlns:a16="http://schemas.microsoft.com/office/drawing/2014/main" id="{2F9E7DA5-0DC1-432D-B0E4-9F682D3B1930}"/>
              </a:ext>
            </a:extLst>
          </p:cNvPr>
          <p:cNvSpPr>
            <a:spLocks/>
          </p:cNvSpPr>
          <p:nvPr/>
        </p:nvSpPr>
        <p:spPr bwMode="auto">
          <a:xfrm>
            <a:off x="4824413" y="361950"/>
            <a:ext cx="2543175" cy="779463"/>
          </a:xfrm>
          <a:custGeom>
            <a:avLst/>
            <a:gdLst/>
            <a:ahLst/>
            <a:cxnLst/>
            <a:rect l="0" t="0" r="r" b="b"/>
            <a:pathLst>
              <a:path w="2544631" h="779326">
                <a:moveTo>
                  <a:pt x="334899" y="677224"/>
                </a:moveTo>
                <a:cubicBezTo>
                  <a:pt x="362798" y="679150"/>
                  <a:pt x="362798" y="679150"/>
                  <a:pt x="362798" y="679150"/>
                </a:cubicBezTo>
                <a:cubicBezTo>
                  <a:pt x="362798" y="681075"/>
                  <a:pt x="362798" y="681075"/>
                  <a:pt x="362798" y="681075"/>
                </a:cubicBezTo>
                <a:cubicBezTo>
                  <a:pt x="359912" y="681075"/>
                  <a:pt x="357988" y="682038"/>
                  <a:pt x="357026" y="683001"/>
                </a:cubicBezTo>
                <a:cubicBezTo>
                  <a:pt x="356064" y="683963"/>
                  <a:pt x="356064" y="684926"/>
                  <a:pt x="355102" y="687815"/>
                </a:cubicBezTo>
                <a:cubicBezTo>
                  <a:pt x="353178" y="714773"/>
                  <a:pt x="353178" y="714773"/>
                  <a:pt x="353178" y="714773"/>
                </a:cubicBezTo>
                <a:cubicBezTo>
                  <a:pt x="353178" y="718624"/>
                  <a:pt x="353178" y="721512"/>
                  <a:pt x="355102" y="723438"/>
                </a:cubicBezTo>
                <a:cubicBezTo>
                  <a:pt x="356064" y="725363"/>
                  <a:pt x="357988" y="726326"/>
                  <a:pt x="361836" y="726326"/>
                </a:cubicBezTo>
                <a:cubicBezTo>
                  <a:pt x="365684" y="726326"/>
                  <a:pt x="368570" y="725363"/>
                  <a:pt x="370494" y="723438"/>
                </a:cubicBezTo>
                <a:cubicBezTo>
                  <a:pt x="372418" y="720549"/>
                  <a:pt x="374342" y="717661"/>
                  <a:pt x="374342" y="711884"/>
                </a:cubicBezTo>
                <a:cubicBezTo>
                  <a:pt x="376266" y="689740"/>
                  <a:pt x="376266" y="689740"/>
                  <a:pt x="376266" y="689740"/>
                </a:cubicBezTo>
                <a:cubicBezTo>
                  <a:pt x="376266" y="686852"/>
                  <a:pt x="376266" y="684926"/>
                  <a:pt x="375304" y="683963"/>
                </a:cubicBezTo>
                <a:cubicBezTo>
                  <a:pt x="374342" y="683001"/>
                  <a:pt x="373380" y="682038"/>
                  <a:pt x="370494" y="682038"/>
                </a:cubicBezTo>
                <a:cubicBezTo>
                  <a:pt x="371456" y="680112"/>
                  <a:pt x="371456" y="680112"/>
                  <a:pt x="371456" y="680112"/>
                </a:cubicBezTo>
                <a:cubicBezTo>
                  <a:pt x="386848" y="681075"/>
                  <a:pt x="386848" y="681075"/>
                  <a:pt x="386848" y="681075"/>
                </a:cubicBezTo>
                <a:cubicBezTo>
                  <a:pt x="386848" y="683001"/>
                  <a:pt x="386848" y="683001"/>
                  <a:pt x="386848" y="683001"/>
                </a:cubicBezTo>
                <a:cubicBezTo>
                  <a:pt x="384924" y="683001"/>
                  <a:pt x="383000" y="683963"/>
                  <a:pt x="382038" y="684926"/>
                </a:cubicBezTo>
                <a:cubicBezTo>
                  <a:pt x="381076" y="685889"/>
                  <a:pt x="380114" y="687815"/>
                  <a:pt x="380114" y="689740"/>
                </a:cubicBezTo>
                <a:cubicBezTo>
                  <a:pt x="378190" y="711884"/>
                  <a:pt x="378190" y="711884"/>
                  <a:pt x="378190" y="711884"/>
                </a:cubicBezTo>
                <a:cubicBezTo>
                  <a:pt x="377228" y="715735"/>
                  <a:pt x="377228" y="718624"/>
                  <a:pt x="376266" y="720549"/>
                </a:cubicBezTo>
                <a:cubicBezTo>
                  <a:pt x="375304" y="722475"/>
                  <a:pt x="374342" y="723438"/>
                  <a:pt x="373380" y="725363"/>
                </a:cubicBezTo>
                <a:cubicBezTo>
                  <a:pt x="371456" y="727289"/>
                  <a:pt x="368570" y="728252"/>
                  <a:pt x="365684" y="729215"/>
                </a:cubicBezTo>
                <a:cubicBezTo>
                  <a:pt x="362798" y="730177"/>
                  <a:pt x="359912" y="730177"/>
                  <a:pt x="356064" y="730177"/>
                </a:cubicBezTo>
                <a:cubicBezTo>
                  <a:pt x="349330" y="729215"/>
                  <a:pt x="344520" y="727289"/>
                  <a:pt x="341633" y="724401"/>
                </a:cubicBezTo>
                <a:cubicBezTo>
                  <a:pt x="338747" y="720549"/>
                  <a:pt x="337785" y="715735"/>
                  <a:pt x="337785" y="709959"/>
                </a:cubicBezTo>
                <a:cubicBezTo>
                  <a:pt x="339709" y="686852"/>
                  <a:pt x="339709" y="686852"/>
                  <a:pt x="339709" y="686852"/>
                </a:cubicBezTo>
                <a:cubicBezTo>
                  <a:pt x="340671" y="683963"/>
                  <a:pt x="339709" y="682038"/>
                  <a:pt x="338747" y="681075"/>
                </a:cubicBezTo>
                <a:cubicBezTo>
                  <a:pt x="338747" y="680112"/>
                  <a:pt x="336823" y="679150"/>
                  <a:pt x="334899" y="679150"/>
                </a:cubicBezTo>
                <a:cubicBezTo>
                  <a:pt x="334899" y="677224"/>
                  <a:pt x="334899" y="677224"/>
                  <a:pt x="334899" y="677224"/>
                </a:cubicBezTo>
                <a:close/>
                <a:moveTo>
                  <a:pt x="447454" y="674336"/>
                </a:moveTo>
                <a:cubicBezTo>
                  <a:pt x="447454" y="676261"/>
                  <a:pt x="447454" y="676261"/>
                  <a:pt x="447454" y="676261"/>
                </a:cubicBezTo>
                <a:cubicBezTo>
                  <a:pt x="445530" y="677224"/>
                  <a:pt x="443606" y="677224"/>
                  <a:pt x="442644" y="679150"/>
                </a:cubicBezTo>
                <a:cubicBezTo>
                  <a:pt x="441682" y="680112"/>
                  <a:pt x="441682" y="682038"/>
                  <a:pt x="442644" y="683963"/>
                </a:cubicBezTo>
                <a:cubicBezTo>
                  <a:pt x="447454" y="724401"/>
                  <a:pt x="447454" y="724401"/>
                  <a:pt x="447454" y="724401"/>
                </a:cubicBezTo>
                <a:cubicBezTo>
                  <a:pt x="442644" y="725363"/>
                  <a:pt x="442644" y="725363"/>
                  <a:pt x="442644" y="725363"/>
                </a:cubicBezTo>
                <a:cubicBezTo>
                  <a:pt x="405126" y="690703"/>
                  <a:pt x="405126" y="690703"/>
                  <a:pt x="405126" y="690703"/>
                </a:cubicBezTo>
                <a:cubicBezTo>
                  <a:pt x="408974" y="720549"/>
                  <a:pt x="408974" y="720549"/>
                  <a:pt x="408974" y="720549"/>
                </a:cubicBezTo>
                <a:cubicBezTo>
                  <a:pt x="409936" y="723438"/>
                  <a:pt x="409936" y="725363"/>
                  <a:pt x="411860" y="726326"/>
                </a:cubicBezTo>
                <a:cubicBezTo>
                  <a:pt x="412822" y="727289"/>
                  <a:pt x="413784" y="727289"/>
                  <a:pt x="416670" y="727289"/>
                </a:cubicBezTo>
                <a:cubicBezTo>
                  <a:pt x="416670" y="729215"/>
                  <a:pt x="416670" y="729215"/>
                  <a:pt x="416670" y="729215"/>
                </a:cubicBezTo>
                <a:cubicBezTo>
                  <a:pt x="401278" y="731140"/>
                  <a:pt x="401278" y="731140"/>
                  <a:pt x="401278" y="731140"/>
                </a:cubicBezTo>
                <a:cubicBezTo>
                  <a:pt x="400316" y="729215"/>
                  <a:pt x="400316" y="729215"/>
                  <a:pt x="400316" y="729215"/>
                </a:cubicBezTo>
                <a:cubicBezTo>
                  <a:pt x="403202" y="729215"/>
                  <a:pt x="404164" y="728252"/>
                  <a:pt x="405126" y="727289"/>
                </a:cubicBezTo>
                <a:cubicBezTo>
                  <a:pt x="406088" y="725363"/>
                  <a:pt x="406088" y="723438"/>
                  <a:pt x="406088" y="721512"/>
                </a:cubicBezTo>
                <a:cubicBezTo>
                  <a:pt x="401278" y="689740"/>
                  <a:pt x="401278" y="689740"/>
                  <a:pt x="401278" y="689740"/>
                </a:cubicBezTo>
                <a:cubicBezTo>
                  <a:pt x="401278" y="687815"/>
                  <a:pt x="400316" y="685889"/>
                  <a:pt x="399354" y="684926"/>
                </a:cubicBezTo>
                <a:cubicBezTo>
                  <a:pt x="398392" y="683963"/>
                  <a:pt x="396468" y="683963"/>
                  <a:pt x="394544" y="683963"/>
                </a:cubicBezTo>
                <a:cubicBezTo>
                  <a:pt x="393582" y="682038"/>
                  <a:pt x="393582" y="682038"/>
                  <a:pt x="393582" y="682038"/>
                </a:cubicBezTo>
                <a:cubicBezTo>
                  <a:pt x="414746" y="679150"/>
                  <a:pt x="414746" y="679150"/>
                  <a:pt x="414746" y="679150"/>
                </a:cubicBezTo>
                <a:cubicBezTo>
                  <a:pt x="441682" y="704182"/>
                  <a:pt x="441682" y="704182"/>
                  <a:pt x="441682" y="704182"/>
                </a:cubicBezTo>
                <a:cubicBezTo>
                  <a:pt x="438796" y="684926"/>
                  <a:pt x="438796" y="684926"/>
                  <a:pt x="438796" y="684926"/>
                </a:cubicBezTo>
                <a:cubicBezTo>
                  <a:pt x="438796" y="682038"/>
                  <a:pt x="437834" y="681075"/>
                  <a:pt x="436872" y="680112"/>
                </a:cubicBezTo>
                <a:cubicBezTo>
                  <a:pt x="435910" y="679150"/>
                  <a:pt x="433986" y="678187"/>
                  <a:pt x="432062" y="678187"/>
                </a:cubicBezTo>
                <a:cubicBezTo>
                  <a:pt x="431100" y="677224"/>
                  <a:pt x="431100" y="677224"/>
                  <a:pt x="431100" y="677224"/>
                </a:cubicBezTo>
                <a:cubicBezTo>
                  <a:pt x="447454" y="674336"/>
                  <a:pt x="447454" y="674336"/>
                  <a:pt x="447454" y="674336"/>
                </a:cubicBezTo>
                <a:close/>
                <a:moveTo>
                  <a:pt x="485934" y="664708"/>
                </a:moveTo>
                <a:cubicBezTo>
                  <a:pt x="485934" y="666633"/>
                  <a:pt x="485934" y="666633"/>
                  <a:pt x="485934" y="666633"/>
                </a:cubicBezTo>
                <a:cubicBezTo>
                  <a:pt x="484010" y="667596"/>
                  <a:pt x="482086" y="668559"/>
                  <a:pt x="482086" y="669522"/>
                </a:cubicBezTo>
                <a:cubicBezTo>
                  <a:pt x="481124" y="670484"/>
                  <a:pt x="481124" y="672410"/>
                  <a:pt x="482086" y="675298"/>
                </a:cubicBezTo>
                <a:cubicBezTo>
                  <a:pt x="490744" y="705145"/>
                  <a:pt x="490744" y="705145"/>
                  <a:pt x="490744" y="705145"/>
                </a:cubicBezTo>
                <a:cubicBezTo>
                  <a:pt x="491706" y="708033"/>
                  <a:pt x="492668" y="708996"/>
                  <a:pt x="493630" y="709959"/>
                </a:cubicBezTo>
                <a:cubicBezTo>
                  <a:pt x="494592" y="710922"/>
                  <a:pt x="496516" y="710922"/>
                  <a:pt x="498440" y="710922"/>
                </a:cubicBezTo>
                <a:cubicBezTo>
                  <a:pt x="499402" y="711884"/>
                  <a:pt x="499402" y="711884"/>
                  <a:pt x="499402" y="711884"/>
                </a:cubicBezTo>
                <a:cubicBezTo>
                  <a:pt x="472466" y="719587"/>
                  <a:pt x="472466" y="719587"/>
                  <a:pt x="472466" y="719587"/>
                </a:cubicBezTo>
                <a:cubicBezTo>
                  <a:pt x="471504" y="718624"/>
                  <a:pt x="471504" y="718624"/>
                  <a:pt x="471504" y="718624"/>
                </a:cubicBezTo>
                <a:cubicBezTo>
                  <a:pt x="474390" y="717661"/>
                  <a:pt x="475352" y="716698"/>
                  <a:pt x="476314" y="714773"/>
                </a:cubicBezTo>
                <a:cubicBezTo>
                  <a:pt x="476314" y="713810"/>
                  <a:pt x="476314" y="711884"/>
                  <a:pt x="476314" y="709959"/>
                </a:cubicBezTo>
                <a:cubicBezTo>
                  <a:pt x="466694" y="679150"/>
                  <a:pt x="466694" y="679150"/>
                  <a:pt x="466694" y="679150"/>
                </a:cubicBezTo>
                <a:cubicBezTo>
                  <a:pt x="466694" y="677224"/>
                  <a:pt x="465732" y="675298"/>
                  <a:pt x="463808" y="674336"/>
                </a:cubicBezTo>
                <a:cubicBezTo>
                  <a:pt x="462846" y="673373"/>
                  <a:pt x="460922" y="673373"/>
                  <a:pt x="458998" y="674336"/>
                </a:cubicBezTo>
                <a:cubicBezTo>
                  <a:pt x="458998" y="672410"/>
                  <a:pt x="458998" y="672410"/>
                  <a:pt x="458998" y="672410"/>
                </a:cubicBezTo>
                <a:cubicBezTo>
                  <a:pt x="485934" y="664708"/>
                  <a:pt x="485934" y="664708"/>
                  <a:pt x="485934" y="664708"/>
                </a:cubicBezTo>
                <a:close/>
                <a:moveTo>
                  <a:pt x="250243" y="645452"/>
                </a:moveTo>
                <a:cubicBezTo>
                  <a:pt x="268521" y="654117"/>
                  <a:pt x="268521" y="654117"/>
                  <a:pt x="268521" y="654117"/>
                </a:cubicBezTo>
                <a:cubicBezTo>
                  <a:pt x="277179" y="689740"/>
                  <a:pt x="277179" y="689740"/>
                  <a:pt x="277179" y="689740"/>
                </a:cubicBezTo>
                <a:cubicBezTo>
                  <a:pt x="285837" y="672410"/>
                  <a:pt x="285837" y="672410"/>
                  <a:pt x="285837" y="672410"/>
                </a:cubicBezTo>
                <a:cubicBezTo>
                  <a:pt x="286799" y="669522"/>
                  <a:pt x="287761" y="667596"/>
                  <a:pt x="286799" y="666633"/>
                </a:cubicBezTo>
                <a:cubicBezTo>
                  <a:pt x="286799" y="665670"/>
                  <a:pt x="285837" y="663745"/>
                  <a:pt x="282951" y="662782"/>
                </a:cubicBezTo>
                <a:cubicBezTo>
                  <a:pt x="283913" y="660857"/>
                  <a:pt x="283913" y="660857"/>
                  <a:pt x="283913" y="660857"/>
                </a:cubicBezTo>
                <a:cubicBezTo>
                  <a:pt x="298343" y="667596"/>
                  <a:pt x="298343" y="667596"/>
                  <a:pt x="298343" y="667596"/>
                </a:cubicBezTo>
                <a:cubicBezTo>
                  <a:pt x="297381" y="669522"/>
                  <a:pt x="297381" y="669522"/>
                  <a:pt x="297381" y="669522"/>
                </a:cubicBezTo>
                <a:cubicBezTo>
                  <a:pt x="295457" y="668559"/>
                  <a:pt x="293533" y="668559"/>
                  <a:pt x="292571" y="669522"/>
                </a:cubicBezTo>
                <a:cubicBezTo>
                  <a:pt x="291609" y="669522"/>
                  <a:pt x="289685" y="671447"/>
                  <a:pt x="288723" y="673373"/>
                </a:cubicBezTo>
                <a:cubicBezTo>
                  <a:pt x="272369" y="709959"/>
                  <a:pt x="272369" y="709959"/>
                  <a:pt x="272369" y="709959"/>
                </a:cubicBezTo>
                <a:cubicBezTo>
                  <a:pt x="266597" y="708033"/>
                  <a:pt x="266597" y="708033"/>
                  <a:pt x="266597" y="708033"/>
                </a:cubicBezTo>
                <a:cubicBezTo>
                  <a:pt x="254091" y="658931"/>
                  <a:pt x="254091" y="658931"/>
                  <a:pt x="254091" y="658931"/>
                </a:cubicBezTo>
                <a:cubicBezTo>
                  <a:pt x="241585" y="685889"/>
                  <a:pt x="241585" y="685889"/>
                  <a:pt x="241585" y="685889"/>
                </a:cubicBezTo>
                <a:cubicBezTo>
                  <a:pt x="240623" y="688777"/>
                  <a:pt x="239661" y="690703"/>
                  <a:pt x="240623" y="691666"/>
                </a:cubicBezTo>
                <a:cubicBezTo>
                  <a:pt x="240623" y="692629"/>
                  <a:pt x="242547" y="694554"/>
                  <a:pt x="244471" y="695517"/>
                </a:cubicBezTo>
                <a:cubicBezTo>
                  <a:pt x="243509" y="697443"/>
                  <a:pt x="243509" y="697443"/>
                  <a:pt x="243509" y="697443"/>
                </a:cubicBezTo>
                <a:cubicBezTo>
                  <a:pt x="229079" y="689740"/>
                  <a:pt x="229079" y="689740"/>
                  <a:pt x="229079" y="689740"/>
                </a:cubicBezTo>
                <a:cubicBezTo>
                  <a:pt x="230041" y="688777"/>
                  <a:pt x="230041" y="688777"/>
                  <a:pt x="230041" y="688777"/>
                </a:cubicBezTo>
                <a:cubicBezTo>
                  <a:pt x="231965" y="689740"/>
                  <a:pt x="233889" y="689740"/>
                  <a:pt x="234851" y="688777"/>
                </a:cubicBezTo>
                <a:cubicBezTo>
                  <a:pt x="235813" y="688777"/>
                  <a:pt x="237737" y="686852"/>
                  <a:pt x="238699" y="684926"/>
                </a:cubicBezTo>
                <a:cubicBezTo>
                  <a:pt x="252167" y="656043"/>
                  <a:pt x="252167" y="656043"/>
                  <a:pt x="252167" y="656043"/>
                </a:cubicBezTo>
                <a:cubicBezTo>
                  <a:pt x="253129" y="654117"/>
                  <a:pt x="253129" y="652191"/>
                  <a:pt x="253129" y="650266"/>
                </a:cubicBezTo>
                <a:cubicBezTo>
                  <a:pt x="252167" y="649303"/>
                  <a:pt x="251205" y="648340"/>
                  <a:pt x="249281" y="647378"/>
                </a:cubicBezTo>
                <a:cubicBezTo>
                  <a:pt x="250243" y="645452"/>
                  <a:pt x="250243" y="645452"/>
                  <a:pt x="250243" y="645452"/>
                </a:cubicBezTo>
                <a:close/>
                <a:moveTo>
                  <a:pt x="536921" y="639675"/>
                </a:moveTo>
                <a:cubicBezTo>
                  <a:pt x="536921" y="639675"/>
                  <a:pt x="536921" y="639675"/>
                  <a:pt x="537883" y="641601"/>
                </a:cubicBezTo>
                <a:cubicBezTo>
                  <a:pt x="536921" y="642564"/>
                  <a:pt x="535959" y="643526"/>
                  <a:pt x="534997" y="644489"/>
                </a:cubicBezTo>
                <a:cubicBezTo>
                  <a:pt x="534997" y="646415"/>
                  <a:pt x="534997" y="647378"/>
                  <a:pt x="534997" y="649303"/>
                </a:cubicBezTo>
                <a:cubicBezTo>
                  <a:pt x="534997" y="649303"/>
                  <a:pt x="534997" y="649303"/>
                  <a:pt x="538845" y="696480"/>
                </a:cubicBezTo>
                <a:cubicBezTo>
                  <a:pt x="538845" y="696480"/>
                  <a:pt x="538845" y="696480"/>
                  <a:pt x="535959" y="697443"/>
                </a:cubicBezTo>
                <a:cubicBezTo>
                  <a:pt x="535959" y="697443"/>
                  <a:pt x="535959" y="697443"/>
                  <a:pt x="500364" y="667596"/>
                </a:cubicBezTo>
                <a:cubicBezTo>
                  <a:pt x="498440" y="666633"/>
                  <a:pt x="497478" y="665670"/>
                  <a:pt x="496516" y="664708"/>
                </a:cubicBezTo>
                <a:cubicBezTo>
                  <a:pt x="494592" y="664708"/>
                  <a:pt x="493630" y="664708"/>
                  <a:pt x="492668" y="665670"/>
                </a:cubicBezTo>
                <a:cubicBezTo>
                  <a:pt x="492668" y="665670"/>
                  <a:pt x="492668" y="665670"/>
                  <a:pt x="491706" y="663745"/>
                </a:cubicBezTo>
                <a:cubicBezTo>
                  <a:pt x="491706" y="663745"/>
                  <a:pt x="491706" y="663745"/>
                  <a:pt x="514795" y="652191"/>
                </a:cubicBezTo>
                <a:cubicBezTo>
                  <a:pt x="514795" y="652191"/>
                  <a:pt x="514795" y="652191"/>
                  <a:pt x="514795" y="653154"/>
                </a:cubicBezTo>
                <a:cubicBezTo>
                  <a:pt x="514795" y="653154"/>
                  <a:pt x="514795" y="653154"/>
                  <a:pt x="514795" y="654117"/>
                </a:cubicBezTo>
                <a:cubicBezTo>
                  <a:pt x="513833" y="654117"/>
                  <a:pt x="512871" y="655080"/>
                  <a:pt x="511908" y="656043"/>
                </a:cubicBezTo>
                <a:cubicBezTo>
                  <a:pt x="511908" y="657005"/>
                  <a:pt x="511908" y="657005"/>
                  <a:pt x="511908" y="657968"/>
                </a:cubicBezTo>
                <a:cubicBezTo>
                  <a:pt x="512871" y="657968"/>
                  <a:pt x="512871" y="658931"/>
                  <a:pt x="512871" y="658931"/>
                </a:cubicBezTo>
                <a:cubicBezTo>
                  <a:pt x="512871" y="658931"/>
                  <a:pt x="512871" y="658931"/>
                  <a:pt x="513833" y="659894"/>
                </a:cubicBezTo>
                <a:cubicBezTo>
                  <a:pt x="513833" y="659894"/>
                  <a:pt x="513833" y="659894"/>
                  <a:pt x="534035" y="677224"/>
                </a:cubicBezTo>
                <a:cubicBezTo>
                  <a:pt x="534035" y="677224"/>
                  <a:pt x="534035" y="677224"/>
                  <a:pt x="531149" y="652191"/>
                </a:cubicBezTo>
                <a:cubicBezTo>
                  <a:pt x="531149" y="651229"/>
                  <a:pt x="531149" y="650266"/>
                  <a:pt x="531149" y="650266"/>
                </a:cubicBezTo>
                <a:cubicBezTo>
                  <a:pt x="531149" y="649303"/>
                  <a:pt x="531149" y="649303"/>
                  <a:pt x="531149" y="649303"/>
                </a:cubicBezTo>
                <a:cubicBezTo>
                  <a:pt x="530187" y="648340"/>
                  <a:pt x="529225" y="647378"/>
                  <a:pt x="528263" y="647378"/>
                </a:cubicBezTo>
                <a:cubicBezTo>
                  <a:pt x="527301" y="647378"/>
                  <a:pt x="526339" y="648340"/>
                  <a:pt x="524415" y="648340"/>
                </a:cubicBezTo>
                <a:cubicBezTo>
                  <a:pt x="524415" y="648340"/>
                  <a:pt x="524415" y="648340"/>
                  <a:pt x="523453" y="647378"/>
                </a:cubicBezTo>
                <a:cubicBezTo>
                  <a:pt x="523453" y="647378"/>
                  <a:pt x="523453" y="647378"/>
                  <a:pt x="536921" y="639675"/>
                </a:cubicBezTo>
                <a:close/>
                <a:moveTo>
                  <a:pt x="209839" y="638712"/>
                </a:moveTo>
                <a:cubicBezTo>
                  <a:pt x="209839" y="638712"/>
                  <a:pt x="209839" y="638712"/>
                  <a:pt x="197333" y="647378"/>
                </a:cubicBezTo>
                <a:cubicBezTo>
                  <a:pt x="197333" y="647378"/>
                  <a:pt x="197333" y="647378"/>
                  <a:pt x="205029" y="653154"/>
                </a:cubicBezTo>
                <a:cubicBezTo>
                  <a:pt x="205029" y="653154"/>
                  <a:pt x="205029" y="653154"/>
                  <a:pt x="209839" y="638712"/>
                </a:cubicBezTo>
                <a:close/>
                <a:moveTo>
                  <a:pt x="221383" y="627159"/>
                </a:moveTo>
                <a:cubicBezTo>
                  <a:pt x="221383" y="627159"/>
                  <a:pt x="221383" y="627159"/>
                  <a:pt x="226193" y="631010"/>
                </a:cubicBezTo>
                <a:cubicBezTo>
                  <a:pt x="226193" y="631010"/>
                  <a:pt x="226193" y="631010"/>
                  <a:pt x="214649" y="676261"/>
                </a:cubicBezTo>
                <a:cubicBezTo>
                  <a:pt x="213687" y="677224"/>
                  <a:pt x="213687" y="679150"/>
                  <a:pt x="213687" y="680112"/>
                </a:cubicBezTo>
                <a:cubicBezTo>
                  <a:pt x="214649" y="681075"/>
                  <a:pt x="214649" y="681075"/>
                  <a:pt x="215611" y="682038"/>
                </a:cubicBezTo>
                <a:cubicBezTo>
                  <a:pt x="215611" y="682038"/>
                  <a:pt x="215611" y="682038"/>
                  <a:pt x="214649" y="683001"/>
                </a:cubicBezTo>
                <a:cubicBezTo>
                  <a:pt x="214649" y="683001"/>
                  <a:pt x="214649" y="683001"/>
                  <a:pt x="193485" y="668559"/>
                </a:cubicBezTo>
                <a:cubicBezTo>
                  <a:pt x="193485" y="668559"/>
                  <a:pt x="193485" y="668559"/>
                  <a:pt x="194447" y="666633"/>
                </a:cubicBezTo>
                <a:cubicBezTo>
                  <a:pt x="196371" y="668559"/>
                  <a:pt x="198295" y="668559"/>
                  <a:pt x="199257" y="669522"/>
                </a:cubicBezTo>
                <a:cubicBezTo>
                  <a:pt x="199257" y="669522"/>
                  <a:pt x="200219" y="668559"/>
                  <a:pt x="201181" y="667596"/>
                </a:cubicBezTo>
                <a:cubicBezTo>
                  <a:pt x="201181" y="667596"/>
                  <a:pt x="201181" y="667596"/>
                  <a:pt x="201181" y="666633"/>
                </a:cubicBezTo>
                <a:cubicBezTo>
                  <a:pt x="202143" y="666633"/>
                  <a:pt x="202143" y="666633"/>
                  <a:pt x="202143" y="665670"/>
                </a:cubicBezTo>
                <a:cubicBezTo>
                  <a:pt x="202143" y="665670"/>
                  <a:pt x="202143" y="665670"/>
                  <a:pt x="205029" y="657005"/>
                </a:cubicBezTo>
                <a:cubicBezTo>
                  <a:pt x="205029" y="657005"/>
                  <a:pt x="205029" y="657005"/>
                  <a:pt x="194447" y="649303"/>
                </a:cubicBezTo>
                <a:cubicBezTo>
                  <a:pt x="194447" y="649303"/>
                  <a:pt x="194447" y="649303"/>
                  <a:pt x="187713" y="653154"/>
                </a:cubicBezTo>
                <a:cubicBezTo>
                  <a:pt x="186751" y="654117"/>
                  <a:pt x="186751" y="654117"/>
                  <a:pt x="185789" y="654117"/>
                </a:cubicBezTo>
                <a:cubicBezTo>
                  <a:pt x="185789" y="655080"/>
                  <a:pt x="185789" y="655080"/>
                  <a:pt x="184827" y="655080"/>
                </a:cubicBezTo>
                <a:cubicBezTo>
                  <a:pt x="184827" y="656043"/>
                  <a:pt x="183865" y="657005"/>
                  <a:pt x="184827" y="657968"/>
                </a:cubicBezTo>
                <a:cubicBezTo>
                  <a:pt x="184827" y="658931"/>
                  <a:pt x="185789" y="659894"/>
                  <a:pt x="186751" y="660857"/>
                </a:cubicBezTo>
                <a:cubicBezTo>
                  <a:pt x="186751" y="660857"/>
                  <a:pt x="186751" y="660857"/>
                  <a:pt x="187713" y="661819"/>
                </a:cubicBezTo>
                <a:cubicBezTo>
                  <a:pt x="187713" y="661819"/>
                  <a:pt x="187713" y="661819"/>
                  <a:pt x="186751" y="662782"/>
                </a:cubicBezTo>
                <a:cubicBezTo>
                  <a:pt x="186751" y="662782"/>
                  <a:pt x="186751" y="662782"/>
                  <a:pt x="174244" y="654117"/>
                </a:cubicBezTo>
                <a:cubicBezTo>
                  <a:pt x="174244" y="654117"/>
                  <a:pt x="174244" y="654117"/>
                  <a:pt x="175207" y="653154"/>
                </a:cubicBezTo>
                <a:cubicBezTo>
                  <a:pt x="176169" y="653154"/>
                  <a:pt x="177131" y="654117"/>
                  <a:pt x="179055" y="654117"/>
                </a:cubicBezTo>
                <a:cubicBezTo>
                  <a:pt x="180017" y="653154"/>
                  <a:pt x="180979" y="653154"/>
                  <a:pt x="182903" y="652191"/>
                </a:cubicBezTo>
                <a:cubicBezTo>
                  <a:pt x="182903" y="652191"/>
                  <a:pt x="182903" y="652191"/>
                  <a:pt x="221383" y="627159"/>
                </a:cubicBezTo>
                <a:close/>
                <a:moveTo>
                  <a:pt x="576363" y="611754"/>
                </a:moveTo>
                <a:cubicBezTo>
                  <a:pt x="585021" y="621382"/>
                  <a:pt x="585021" y="621382"/>
                  <a:pt x="585021" y="621382"/>
                </a:cubicBezTo>
                <a:cubicBezTo>
                  <a:pt x="584059" y="623308"/>
                  <a:pt x="584059" y="623308"/>
                  <a:pt x="584059" y="623308"/>
                </a:cubicBezTo>
                <a:cubicBezTo>
                  <a:pt x="581173" y="620419"/>
                  <a:pt x="578287" y="619457"/>
                  <a:pt x="575401" y="619457"/>
                </a:cubicBezTo>
                <a:cubicBezTo>
                  <a:pt x="573477" y="618494"/>
                  <a:pt x="570591" y="620419"/>
                  <a:pt x="566743" y="623308"/>
                </a:cubicBezTo>
                <a:cubicBezTo>
                  <a:pt x="561933" y="627159"/>
                  <a:pt x="561933" y="627159"/>
                  <a:pt x="561933" y="627159"/>
                </a:cubicBezTo>
                <a:cubicBezTo>
                  <a:pt x="573477" y="642564"/>
                  <a:pt x="573477" y="642564"/>
                  <a:pt x="573477" y="642564"/>
                </a:cubicBezTo>
                <a:cubicBezTo>
                  <a:pt x="574439" y="641601"/>
                  <a:pt x="574439" y="641601"/>
                  <a:pt x="574439" y="641601"/>
                </a:cubicBezTo>
                <a:cubicBezTo>
                  <a:pt x="576363" y="640638"/>
                  <a:pt x="577325" y="638712"/>
                  <a:pt x="577325" y="636787"/>
                </a:cubicBezTo>
                <a:cubicBezTo>
                  <a:pt x="577325" y="633898"/>
                  <a:pt x="576363" y="631973"/>
                  <a:pt x="574439" y="629085"/>
                </a:cubicBezTo>
                <a:cubicBezTo>
                  <a:pt x="576363" y="627159"/>
                  <a:pt x="576363" y="627159"/>
                  <a:pt x="576363" y="627159"/>
                </a:cubicBezTo>
                <a:cubicBezTo>
                  <a:pt x="590793" y="646415"/>
                  <a:pt x="590793" y="646415"/>
                  <a:pt x="590793" y="646415"/>
                </a:cubicBezTo>
                <a:cubicBezTo>
                  <a:pt x="589831" y="647378"/>
                  <a:pt x="589831" y="647378"/>
                  <a:pt x="589831" y="647378"/>
                </a:cubicBezTo>
                <a:cubicBezTo>
                  <a:pt x="586945" y="644489"/>
                  <a:pt x="585021" y="642564"/>
                  <a:pt x="583097" y="642564"/>
                </a:cubicBezTo>
                <a:cubicBezTo>
                  <a:pt x="580211" y="642564"/>
                  <a:pt x="578287" y="642564"/>
                  <a:pt x="576363" y="644489"/>
                </a:cubicBezTo>
                <a:cubicBezTo>
                  <a:pt x="576363" y="645452"/>
                  <a:pt x="576363" y="645452"/>
                  <a:pt x="576363" y="645452"/>
                </a:cubicBezTo>
                <a:cubicBezTo>
                  <a:pt x="585983" y="657005"/>
                  <a:pt x="585983" y="657005"/>
                  <a:pt x="585983" y="657005"/>
                </a:cubicBezTo>
                <a:cubicBezTo>
                  <a:pt x="586945" y="658931"/>
                  <a:pt x="587907" y="659894"/>
                  <a:pt x="588869" y="659894"/>
                </a:cubicBezTo>
                <a:cubicBezTo>
                  <a:pt x="589831" y="659894"/>
                  <a:pt x="591755" y="658931"/>
                  <a:pt x="593679" y="657005"/>
                </a:cubicBezTo>
                <a:cubicBezTo>
                  <a:pt x="597527" y="654117"/>
                  <a:pt x="599451" y="651229"/>
                  <a:pt x="600413" y="648340"/>
                </a:cubicBezTo>
                <a:cubicBezTo>
                  <a:pt x="601375" y="644489"/>
                  <a:pt x="600413" y="641601"/>
                  <a:pt x="598489" y="636787"/>
                </a:cubicBezTo>
                <a:cubicBezTo>
                  <a:pt x="600413" y="635824"/>
                  <a:pt x="600413" y="635824"/>
                  <a:pt x="600413" y="635824"/>
                </a:cubicBezTo>
                <a:cubicBezTo>
                  <a:pt x="608109" y="649303"/>
                  <a:pt x="608109" y="649303"/>
                  <a:pt x="608109" y="649303"/>
                </a:cubicBezTo>
                <a:cubicBezTo>
                  <a:pt x="573477" y="677224"/>
                  <a:pt x="573477" y="677224"/>
                  <a:pt x="573477" y="677224"/>
                </a:cubicBezTo>
                <a:cubicBezTo>
                  <a:pt x="572515" y="676261"/>
                  <a:pt x="572515" y="676261"/>
                  <a:pt x="572515" y="676261"/>
                </a:cubicBezTo>
                <a:cubicBezTo>
                  <a:pt x="574439" y="674336"/>
                  <a:pt x="575401" y="672410"/>
                  <a:pt x="575401" y="671447"/>
                </a:cubicBezTo>
                <a:cubicBezTo>
                  <a:pt x="575401" y="669522"/>
                  <a:pt x="574439" y="668559"/>
                  <a:pt x="573477" y="666633"/>
                </a:cubicBezTo>
                <a:cubicBezTo>
                  <a:pt x="553275" y="641601"/>
                  <a:pt x="553275" y="641601"/>
                  <a:pt x="553275" y="641601"/>
                </a:cubicBezTo>
                <a:cubicBezTo>
                  <a:pt x="551351" y="639675"/>
                  <a:pt x="550389" y="638712"/>
                  <a:pt x="548465" y="638712"/>
                </a:cubicBezTo>
                <a:cubicBezTo>
                  <a:pt x="547503" y="637750"/>
                  <a:pt x="545579" y="638712"/>
                  <a:pt x="543655" y="639675"/>
                </a:cubicBezTo>
                <a:cubicBezTo>
                  <a:pt x="542693" y="638712"/>
                  <a:pt x="542693" y="638712"/>
                  <a:pt x="542693" y="638712"/>
                </a:cubicBezTo>
                <a:cubicBezTo>
                  <a:pt x="576363" y="611754"/>
                  <a:pt x="576363" y="611754"/>
                  <a:pt x="576363" y="611754"/>
                </a:cubicBezTo>
                <a:close/>
                <a:moveTo>
                  <a:pt x="371473" y="610958"/>
                </a:moveTo>
                <a:cubicBezTo>
                  <a:pt x="369551" y="611921"/>
                  <a:pt x="368591" y="612883"/>
                  <a:pt x="366669" y="613845"/>
                </a:cubicBezTo>
                <a:cubicBezTo>
                  <a:pt x="365709" y="615770"/>
                  <a:pt x="365709" y="616732"/>
                  <a:pt x="365709" y="617695"/>
                </a:cubicBezTo>
                <a:cubicBezTo>
                  <a:pt x="365709" y="620582"/>
                  <a:pt x="366669" y="621544"/>
                  <a:pt x="368591" y="623468"/>
                </a:cubicBezTo>
                <a:cubicBezTo>
                  <a:pt x="370512" y="624431"/>
                  <a:pt x="372433" y="625393"/>
                  <a:pt x="375315" y="625393"/>
                </a:cubicBezTo>
                <a:cubicBezTo>
                  <a:pt x="377237" y="625393"/>
                  <a:pt x="379158" y="625393"/>
                  <a:pt x="381079" y="623468"/>
                </a:cubicBezTo>
                <a:cubicBezTo>
                  <a:pt x="382040" y="622506"/>
                  <a:pt x="383000" y="621544"/>
                  <a:pt x="383000" y="619619"/>
                </a:cubicBezTo>
                <a:cubicBezTo>
                  <a:pt x="383000" y="617695"/>
                  <a:pt x="382040" y="616732"/>
                  <a:pt x="380119" y="614808"/>
                </a:cubicBezTo>
                <a:cubicBezTo>
                  <a:pt x="378197" y="613845"/>
                  <a:pt x="375315" y="612883"/>
                  <a:pt x="371473" y="610958"/>
                </a:cubicBezTo>
                <a:close/>
                <a:moveTo>
                  <a:pt x="450246" y="608072"/>
                </a:moveTo>
                <a:cubicBezTo>
                  <a:pt x="448324" y="608072"/>
                  <a:pt x="447364" y="609034"/>
                  <a:pt x="445443" y="609996"/>
                </a:cubicBezTo>
                <a:cubicBezTo>
                  <a:pt x="444482" y="610958"/>
                  <a:pt x="444482" y="612883"/>
                  <a:pt x="444482" y="614808"/>
                </a:cubicBezTo>
                <a:cubicBezTo>
                  <a:pt x="444482" y="618657"/>
                  <a:pt x="444482" y="620582"/>
                  <a:pt x="446403" y="622506"/>
                </a:cubicBezTo>
                <a:cubicBezTo>
                  <a:pt x="447364" y="624431"/>
                  <a:pt x="449285" y="625393"/>
                  <a:pt x="451206" y="625393"/>
                </a:cubicBezTo>
                <a:cubicBezTo>
                  <a:pt x="453128" y="625393"/>
                  <a:pt x="455049" y="624431"/>
                  <a:pt x="456010" y="623468"/>
                </a:cubicBezTo>
                <a:cubicBezTo>
                  <a:pt x="456970" y="622506"/>
                  <a:pt x="456970" y="620582"/>
                  <a:pt x="456970" y="617695"/>
                </a:cubicBezTo>
                <a:cubicBezTo>
                  <a:pt x="456970" y="614808"/>
                  <a:pt x="456970" y="611921"/>
                  <a:pt x="456010" y="610958"/>
                </a:cubicBezTo>
                <a:cubicBezTo>
                  <a:pt x="454088" y="609034"/>
                  <a:pt x="453128" y="608072"/>
                  <a:pt x="450246" y="608072"/>
                </a:cubicBezTo>
                <a:close/>
                <a:moveTo>
                  <a:pt x="1411006" y="607032"/>
                </a:moveTo>
                <a:cubicBezTo>
                  <a:pt x="1398496" y="638823"/>
                  <a:pt x="1398496" y="638823"/>
                  <a:pt x="1398496" y="638823"/>
                </a:cubicBezTo>
                <a:cubicBezTo>
                  <a:pt x="1422554" y="638823"/>
                  <a:pt x="1422554" y="638823"/>
                  <a:pt x="1422554" y="638823"/>
                </a:cubicBezTo>
                <a:cubicBezTo>
                  <a:pt x="1411006" y="607032"/>
                  <a:pt x="1411006" y="607032"/>
                  <a:pt x="1411006" y="607032"/>
                </a:cubicBezTo>
                <a:close/>
                <a:moveTo>
                  <a:pt x="410859" y="593637"/>
                </a:moveTo>
                <a:cubicBezTo>
                  <a:pt x="408938" y="593637"/>
                  <a:pt x="407017" y="594599"/>
                  <a:pt x="406056" y="596524"/>
                </a:cubicBezTo>
                <a:cubicBezTo>
                  <a:pt x="405095" y="597486"/>
                  <a:pt x="405095" y="599411"/>
                  <a:pt x="405095" y="602298"/>
                </a:cubicBezTo>
                <a:cubicBezTo>
                  <a:pt x="405095" y="605185"/>
                  <a:pt x="406056" y="607109"/>
                  <a:pt x="407017" y="609034"/>
                </a:cubicBezTo>
                <a:cubicBezTo>
                  <a:pt x="407977" y="610958"/>
                  <a:pt x="409899" y="610958"/>
                  <a:pt x="411820" y="610958"/>
                </a:cubicBezTo>
                <a:cubicBezTo>
                  <a:pt x="413741" y="610958"/>
                  <a:pt x="415662" y="610958"/>
                  <a:pt x="416623" y="609034"/>
                </a:cubicBezTo>
                <a:cubicBezTo>
                  <a:pt x="417584" y="608072"/>
                  <a:pt x="418544" y="606147"/>
                  <a:pt x="418544" y="604222"/>
                </a:cubicBezTo>
                <a:cubicBezTo>
                  <a:pt x="418544" y="601335"/>
                  <a:pt x="417584" y="598448"/>
                  <a:pt x="416623" y="596524"/>
                </a:cubicBezTo>
                <a:cubicBezTo>
                  <a:pt x="414702" y="594599"/>
                  <a:pt x="412781" y="593637"/>
                  <a:pt x="410859" y="593637"/>
                </a:cubicBezTo>
                <a:close/>
                <a:moveTo>
                  <a:pt x="373394" y="593637"/>
                </a:moveTo>
                <a:cubicBezTo>
                  <a:pt x="371473" y="593637"/>
                  <a:pt x="370512" y="593637"/>
                  <a:pt x="368591" y="594599"/>
                </a:cubicBezTo>
                <a:cubicBezTo>
                  <a:pt x="367630" y="595562"/>
                  <a:pt x="366669" y="596524"/>
                  <a:pt x="366669" y="597486"/>
                </a:cubicBezTo>
                <a:cubicBezTo>
                  <a:pt x="366669" y="599411"/>
                  <a:pt x="367630" y="600373"/>
                  <a:pt x="369551" y="601335"/>
                </a:cubicBezTo>
                <a:cubicBezTo>
                  <a:pt x="370512" y="603260"/>
                  <a:pt x="373394" y="604222"/>
                  <a:pt x="376276" y="605185"/>
                </a:cubicBezTo>
                <a:cubicBezTo>
                  <a:pt x="378197" y="604222"/>
                  <a:pt x="379158" y="603260"/>
                  <a:pt x="380119" y="602298"/>
                </a:cubicBezTo>
                <a:cubicBezTo>
                  <a:pt x="381079" y="601335"/>
                  <a:pt x="381079" y="600373"/>
                  <a:pt x="381079" y="598448"/>
                </a:cubicBezTo>
                <a:cubicBezTo>
                  <a:pt x="381079" y="597486"/>
                  <a:pt x="380119" y="595562"/>
                  <a:pt x="379158" y="594599"/>
                </a:cubicBezTo>
                <a:cubicBezTo>
                  <a:pt x="377237" y="593637"/>
                  <a:pt x="376276" y="593637"/>
                  <a:pt x="373394" y="593637"/>
                </a:cubicBezTo>
                <a:close/>
                <a:moveTo>
                  <a:pt x="456010" y="590750"/>
                </a:moveTo>
                <a:cubicBezTo>
                  <a:pt x="457931" y="590750"/>
                  <a:pt x="459852" y="591712"/>
                  <a:pt x="461774" y="591712"/>
                </a:cubicBezTo>
                <a:cubicBezTo>
                  <a:pt x="463695" y="592675"/>
                  <a:pt x="464655" y="593637"/>
                  <a:pt x="466577" y="594599"/>
                </a:cubicBezTo>
                <a:cubicBezTo>
                  <a:pt x="462734" y="596524"/>
                  <a:pt x="462734" y="596524"/>
                  <a:pt x="462734" y="596524"/>
                </a:cubicBezTo>
                <a:cubicBezTo>
                  <a:pt x="461774" y="595562"/>
                  <a:pt x="460813" y="595562"/>
                  <a:pt x="459852" y="595562"/>
                </a:cubicBezTo>
                <a:cubicBezTo>
                  <a:pt x="458892" y="594599"/>
                  <a:pt x="457931" y="594599"/>
                  <a:pt x="456010" y="594599"/>
                </a:cubicBezTo>
                <a:cubicBezTo>
                  <a:pt x="452167" y="594599"/>
                  <a:pt x="449285" y="595562"/>
                  <a:pt x="447364" y="598448"/>
                </a:cubicBezTo>
                <a:cubicBezTo>
                  <a:pt x="444482" y="601335"/>
                  <a:pt x="443521" y="605185"/>
                  <a:pt x="443521" y="609034"/>
                </a:cubicBezTo>
                <a:cubicBezTo>
                  <a:pt x="444482" y="607109"/>
                  <a:pt x="446403" y="606147"/>
                  <a:pt x="448324" y="605185"/>
                </a:cubicBezTo>
                <a:cubicBezTo>
                  <a:pt x="450246" y="604222"/>
                  <a:pt x="452167" y="603260"/>
                  <a:pt x="455049" y="603260"/>
                </a:cubicBezTo>
                <a:cubicBezTo>
                  <a:pt x="458892" y="603260"/>
                  <a:pt x="461774" y="604222"/>
                  <a:pt x="463695" y="606147"/>
                </a:cubicBezTo>
                <a:cubicBezTo>
                  <a:pt x="465616" y="608072"/>
                  <a:pt x="466577" y="610958"/>
                  <a:pt x="466577" y="614808"/>
                </a:cubicBezTo>
                <a:cubicBezTo>
                  <a:pt x="466577" y="618657"/>
                  <a:pt x="465616" y="621544"/>
                  <a:pt x="462734" y="624431"/>
                </a:cubicBezTo>
                <a:cubicBezTo>
                  <a:pt x="459852" y="627318"/>
                  <a:pt x="456010" y="628280"/>
                  <a:pt x="451206" y="628280"/>
                </a:cubicBezTo>
                <a:cubicBezTo>
                  <a:pt x="445443" y="628280"/>
                  <a:pt x="441600" y="627318"/>
                  <a:pt x="438718" y="624431"/>
                </a:cubicBezTo>
                <a:cubicBezTo>
                  <a:pt x="435836" y="621544"/>
                  <a:pt x="433915" y="616732"/>
                  <a:pt x="433915" y="611921"/>
                </a:cubicBezTo>
                <a:cubicBezTo>
                  <a:pt x="433915" y="609034"/>
                  <a:pt x="434875" y="606147"/>
                  <a:pt x="435836" y="603260"/>
                </a:cubicBezTo>
                <a:cubicBezTo>
                  <a:pt x="436797" y="601335"/>
                  <a:pt x="438718" y="599411"/>
                  <a:pt x="440639" y="597486"/>
                </a:cubicBezTo>
                <a:cubicBezTo>
                  <a:pt x="442561" y="595562"/>
                  <a:pt x="444482" y="593637"/>
                  <a:pt x="447364" y="592675"/>
                </a:cubicBezTo>
                <a:cubicBezTo>
                  <a:pt x="450246" y="591712"/>
                  <a:pt x="453128" y="590750"/>
                  <a:pt x="456010" y="590750"/>
                </a:cubicBezTo>
                <a:close/>
                <a:moveTo>
                  <a:pt x="411820" y="590750"/>
                </a:moveTo>
                <a:cubicBezTo>
                  <a:pt x="416623" y="590750"/>
                  <a:pt x="420466" y="592675"/>
                  <a:pt x="423348" y="595562"/>
                </a:cubicBezTo>
                <a:cubicBezTo>
                  <a:pt x="426230" y="598448"/>
                  <a:pt x="428151" y="602298"/>
                  <a:pt x="428151" y="607109"/>
                </a:cubicBezTo>
                <a:cubicBezTo>
                  <a:pt x="428151" y="609996"/>
                  <a:pt x="427190" y="612883"/>
                  <a:pt x="426230" y="615770"/>
                </a:cubicBezTo>
                <a:cubicBezTo>
                  <a:pt x="425269" y="618657"/>
                  <a:pt x="424308" y="620582"/>
                  <a:pt x="422387" y="622506"/>
                </a:cubicBezTo>
                <a:cubicBezTo>
                  <a:pt x="419505" y="624431"/>
                  <a:pt x="417584" y="625393"/>
                  <a:pt x="414702" y="627318"/>
                </a:cubicBezTo>
                <a:cubicBezTo>
                  <a:pt x="411820" y="628280"/>
                  <a:pt x="409899" y="628280"/>
                  <a:pt x="406056" y="628280"/>
                </a:cubicBezTo>
                <a:cubicBezTo>
                  <a:pt x="404135" y="628280"/>
                  <a:pt x="402213" y="628280"/>
                  <a:pt x="400292" y="627318"/>
                </a:cubicBezTo>
                <a:cubicBezTo>
                  <a:pt x="399331" y="627318"/>
                  <a:pt x="397410" y="626355"/>
                  <a:pt x="396450" y="625393"/>
                </a:cubicBezTo>
                <a:cubicBezTo>
                  <a:pt x="399331" y="622506"/>
                  <a:pt x="399331" y="622506"/>
                  <a:pt x="399331" y="622506"/>
                </a:cubicBezTo>
                <a:cubicBezTo>
                  <a:pt x="400292" y="623468"/>
                  <a:pt x="401253" y="624431"/>
                  <a:pt x="402213" y="624431"/>
                </a:cubicBezTo>
                <a:cubicBezTo>
                  <a:pt x="404135" y="624431"/>
                  <a:pt x="405095" y="625393"/>
                  <a:pt x="406056" y="625393"/>
                </a:cubicBezTo>
                <a:cubicBezTo>
                  <a:pt x="409899" y="625393"/>
                  <a:pt x="412781" y="623468"/>
                  <a:pt x="415662" y="620582"/>
                </a:cubicBezTo>
                <a:cubicBezTo>
                  <a:pt x="417584" y="617695"/>
                  <a:pt x="418544" y="614808"/>
                  <a:pt x="418544" y="609996"/>
                </a:cubicBezTo>
                <a:cubicBezTo>
                  <a:pt x="417584" y="611921"/>
                  <a:pt x="415662" y="613845"/>
                  <a:pt x="413741" y="614808"/>
                </a:cubicBezTo>
                <a:cubicBezTo>
                  <a:pt x="411820" y="615770"/>
                  <a:pt x="409899" y="615770"/>
                  <a:pt x="407017" y="615770"/>
                </a:cubicBezTo>
                <a:cubicBezTo>
                  <a:pt x="404135" y="615770"/>
                  <a:pt x="401253" y="614808"/>
                  <a:pt x="398371" y="612883"/>
                </a:cubicBezTo>
                <a:cubicBezTo>
                  <a:pt x="396450" y="610958"/>
                  <a:pt x="395489" y="608072"/>
                  <a:pt x="395489" y="605185"/>
                </a:cubicBezTo>
                <a:cubicBezTo>
                  <a:pt x="395489" y="601335"/>
                  <a:pt x="397410" y="597486"/>
                  <a:pt x="400292" y="594599"/>
                </a:cubicBezTo>
                <a:cubicBezTo>
                  <a:pt x="403174" y="592675"/>
                  <a:pt x="407017" y="590750"/>
                  <a:pt x="411820" y="590750"/>
                </a:cubicBezTo>
                <a:close/>
                <a:moveTo>
                  <a:pt x="375315" y="590750"/>
                </a:moveTo>
                <a:cubicBezTo>
                  <a:pt x="379158" y="590750"/>
                  <a:pt x="382040" y="591712"/>
                  <a:pt x="384922" y="593637"/>
                </a:cubicBezTo>
                <a:cubicBezTo>
                  <a:pt x="386843" y="594599"/>
                  <a:pt x="388764" y="596524"/>
                  <a:pt x="388764" y="598448"/>
                </a:cubicBezTo>
                <a:cubicBezTo>
                  <a:pt x="388764" y="600373"/>
                  <a:pt x="387804" y="601335"/>
                  <a:pt x="386843" y="603260"/>
                </a:cubicBezTo>
                <a:cubicBezTo>
                  <a:pt x="384922" y="604222"/>
                  <a:pt x="383000" y="605185"/>
                  <a:pt x="380119" y="607109"/>
                </a:cubicBezTo>
                <a:cubicBezTo>
                  <a:pt x="383961" y="608072"/>
                  <a:pt x="385882" y="609996"/>
                  <a:pt x="387804" y="610958"/>
                </a:cubicBezTo>
                <a:cubicBezTo>
                  <a:pt x="389725" y="612883"/>
                  <a:pt x="390686" y="614808"/>
                  <a:pt x="390686" y="617695"/>
                </a:cubicBezTo>
                <a:cubicBezTo>
                  <a:pt x="390686" y="620582"/>
                  <a:pt x="388764" y="623468"/>
                  <a:pt x="385882" y="625393"/>
                </a:cubicBezTo>
                <a:cubicBezTo>
                  <a:pt x="383000" y="627318"/>
                  <a:pt x="379158" y="628280"/>
                  <a:pt x="374355" y="628280"/>
                </a:cubicBezTo>
                <a:cubicBezTo>
                  <a:pt x="368591" y="628280"/>
                  <a:pt x="364748" y="627318"/>
                  <a:pt x="361866" y="625393"/>
                </a:cubicBezTo>
                <a:cubicBezTo>
                  <a:pt x="358984" y="623468"/>
                  <a:pt x="357063" y="621544"/>
                  <a:pt x="357063" y="618657"/>
                </a:cubicBezTo>
                <a:cubicBezTo>
                  <a:pt x="357063" y="616732"/>
                  <a:pt x="358024" y="614808"/>
                  <a:pt x="359945" y="612883"/>
                </a:cubicBezTo>
                <a:cubicBezTo>
                  <a:pt x="360906" y="611921"/>
                  <a:pt x="363788" y="609996"/>
                  <a:pt x="367630" y="609034"/>
                </a:cubicBezTo>
                <a:cubicBezTo>
                  <a:pt x="364748" y="608072"/>
                  <a:pt x="362827" y="606147"/>
                  <a:pt x="361866" y="605185"/>
                </a:cubicBezTo>
                <a:cubicBezTo>
                  <a:pt x="359945" y="603260"/>
                  <a:pt x="359945" y="602298"/>
                  <a:pt x="359945" y="600373"/>
                </a:cubicBezTo>
                <a:cubicBezTo>
                  <a:pt x="359945" y="597486"/>
                  <a:pt x="360906" y="595562"/>
                  <a:pt x="363788" y="593637"/>
                </a:cubicBezTo>
                <a:cubicBezTo>
                  <a:pt x="366669" y="591712"/>
                  <a:pt x="370512" y="590750"/>
                  <a:pt x="375315" y="590750"/>
                </a:cubicBezTo>
                <a:close/>
                <a:moveTo>
                  <a:pt x="338811" y="590750"/>
                </a:moveTo>
                <a:cubicBezTo>
                  <a:pt x="340732" y="590750"/>
                  <a:pt x="340732" y="590750"/>
                  <a:pt x="340732" y="590750"/>
                </a:cubicBezTo>
                <a:cubicBezTo>
                  <a:pt x="340732" y="622506"/>
                  <a:pt x="340732" y="622506"/>
                  <a:pt x="340732" y="622506"/>
                </a:cubicBezTo>
                <a:cubicBezTo>
                  <a:pt x="340732" y="623468"/>
                  <a:pt x="341693" y="624431"/>
                  <a:pt x="342653" y="624431"/>
                </a:cubicBezTo>
                <a:cubicBezTo>
                  <a:pt x="343614" y="625393"/>
                  <a:pt x="345535" y="625393"/>
                  <a:pt x="349378" y="625393"/>
                </a:cubicBezTo>
                <a:cubicBezTo>
                  <a:pt x="349378" y="627318"/>
                  <a:pt x="349378" y="627318"/>
                  <a:pt x="349378" y="627318"/>
                </a:cubicBezTo>
                <a:cubicBezTo>
                  <a:pt x="347457" y="627318"/>
                  <a:pt x="344575" y="627318"/>
                  <a:pt x="342653" y="627318"/>
                </a:cubicBezTo>
                <a:cubicBezTo>
                  <a:pt x="340732" y="627318"/>
                  <a:pt x="337850" y="627318"/>
                  <a:pt x="335929" y="627318"/>
                </a:cubicBezTo>
                <a:cubicBezTo>
                  <a:pt x="333047" y="627318"/>
                  <a:pt x="330165" y="627318"/>
                  <a:pt x="328244" y="627318"/>
                </a:cubicBezTo>
                <a:cubicBezTo>
                  <a:pt x="326322" y="627318"/>
                  <a:pt x="324401" y="627318"/>
                  <a:pt x="322480" y="627318"/>
                </a:cubicBezTo>
                <a:cubicBezTo>
                  <a:pt x="322480" y="625393"/>
                  <a:pt x="322480" y="625393"/>
                  <a:pt x="322480" y="625393"/>
                </a:cubicBezTo>
                <a:cubicBezTo>
                  <a:pt x="326322" y="625393"/>
                  <a:pt x="328244" y="625393"/>
                  <a:pt x="330165" y="624431"/>
                </a:cubicBezTo>
                <a:cubicBezTo>
                  <a:pt x="331126" y="624431"/>
                  <a:pt x="331126" y="623468"/>
                  <a:pt x="331126" y="622506"/>
                </a:cubicBezTo>
                <a:cubicBezTo>
                  <a:pt x="331126" y="600373"/>
                  <a:pt x="331126" y="600373"/>
                  <a:pt x="331126" y="600373"/>
                </a:cubicBezTo>
                <a:cubicBezTo>
                  <a:pt x="331126" y="599411"/>
                  <a:pt x="331126" y="598448"/>
                  <a:pt x="330165" y="597486"/>
                </a:cubicBezTo>
                <a:cubicBezTo>
                  <a:pt x="330165" y="597486"/>
                  <a:pt x="329204" y="597486"/>
                  <a:pt x="327283" y="597486"/>
                </a:cubicBezTo>
                <a:cubicBezTo>
                  <a:pt x="327283" y="597486"/>
                  <a:pt x="326322" y="597486"/>
                  <a:pt x="325362" y="597486"/>
                </a:cubicBezTo>
                <a:cubicBezTo>
                  <a:pt x="324401" y="597486"/>
                  <a:pt x="324401" y="597486"/>
                  <a:pt x="323440" y="597486"/>
                </a:cubicBezTo>
                <a:cubicBezTo>
                  <a:pt x="323440" y="595562"/>
                  <a:pt x="323440" y="595562"/>
                  <a:pt x="323440" y="595562"/>
                </a:cubicBezTo>
                <a:cubicBezTo>
                  <a:pt x="326322" y="594599"/>
                  <a:pt x="329204" y="594599"/>
                  <a:pt x="331126" y="593637"/>
                </a:cubicBezTo>
                <a:cubicBezTo>
                  <a:pt x="334008" y="593637"/>
                  <a:pt x="335929" y="592675"/>
                  <a:pt x="338811" y="590750"/>
                </a:cubicBezTo>
                <a:close/>
                <a:moveTo>
                  <a:pt x="2152000" y="588728"/>
                </a:moveTo>
                <a:cubicBezTo>
                  <a:pt x="2151038" y="589691"/>
                  <a:pt x="2151038" y="589691"/>
                  <a:pt x="2150076" y="589691"/>
                </a:cubicBezTo>
                <a:cubicBezTo>
                  <a:pt x="2150076" y="627263"/>
                  <a:pt x="2150076" y="627263"/>
                  <a:pt x="2150076" y="627263"/>
                </a:cubicBezTo>
                <a:cubicBezTo>
                  <a:pt x="2155850" y="627263"/>
                  <a:pt x="2155850" y="627263"/>
                  <a:pt x="2155850" y="627263"/>
                </a:cubicBezTo>
                <a:cubicBezTo>
                  <a:pt x="2162586" y="627263"/>
                  <a:pt x="2167398" y="625336"/>
                  <a:pt x="2170285" y="622446"/>
                </a:cubicBezTo>
                <a:cubicBezTo>
                  <a:pt x="2173172" y="619556"/>
                  <a:pt x="2175096" y="614739"/>
                  <a:pt x="2175096" y="607995"/>
                </a:cubicBezTo>
                <a:cubicBezTo>
                  <a:pt x="2175096" y="601252"/>
                  <a:pt x="2173172" y="596435"/>
                  <a:pt x="2170285" y="593545"/>
                </a:cubicBezTo>
                <a:cubicBezTo>
                  <a:pt x="2166435" y="590655"/>
                  <a:pt x="2161624" y="588728"/>
                  <a:pt x="2154887" y="588728"/>
                </a:cubicBezTo>
                <a:cubicBezTo>
                  <a:pt x="2152963" y="588728"/>
                  <a:pt x="2152963" y="588728"/>
                  <a:pt x="2152000" y="588728"/>
                </a:cubicBezTo>
                <a:close/>
                <a:moveTo>
                  <a:pt x="610995" y="584796"/>
                </a:moveTo>
                <a:cubicBezTo>
                  <a:pt x="608109" y="584796"/>
                  <a:pt x="606185" y="586722"/>
                  <a:pt x="604261" y="589610"/>
                </a:cubicBezTo>
                <a:cubicBezTo>
                  <a:pt x="619653" y="603089"/>
                  <a:pt x="619653" y="603089"/>
                  <a:pt x="619653" y="603089"/>
                </a:cubicBezTo>
                <a:cubicBezTo>
                  <a:pt x="620615" y="602126"/>
                  <a:pt x="620615" y="602126"/>
                  <a:pt x="620615" y="602126"/>
                </a:cubicBezTo>
                <a:cubicBezTo>
                  <a:pt x="622539" y="600201"/>
                  <a:pt x="623501" y="597313"/>
                  <a:pt x="623501" y="595387"/>
                </a:cubicBezTo>
                <a:cubicBezTo>
                  <a:pt x="622539" y="593461"/>
                  <a:pt x="621577" y="590573"/>
                  <a:pt x="618691" y="588647"/>
                </a:cubicBezTo>
                <a:cubicBezTo>
                  <a:pt x="615805" y="585759"/>
                  <a:pt x="612919" y="584796"/>
                  <a:pt x="610995" y="584796"/>
                </a:cubicBezTo>
                <a:close/>
                <a:moveTo>
                  <a:pt x="2454172" y="582948"/>
                </a:moveTo>
                <a:cubicBezTo>
                  <a:pt x="2458022" y="582948"/>
                  <a:pt x="2461871" y="582948"/>
                  <a:pt x="2465720" y="582948"/>
                </a:cubicBezTo>
                <a:cubicBezTo>
                  <a:pt x="2468607" y="582948"/>
                  <a:pt x="2472456" y="583911"/>
                  <a:pt x="2476306" y="583911"/>
                </a:cubicBezTo>
                <a:cubicBezTo>
                  <a:pt x="2481117" y="583911"/>
                  <a:pt x="2484967" y="582948"/>
                  <a:pt x="2488816" y="582948"/>
                </a:cubicBezTo>
                <a:cubicBezTo>
                  <a:pt x="2492665" y="582948"/>
                  <a:pt x="2495552" y="582948"/>
                  <a:pt x="2498439" y="582948"/>
                </a:cubicBezTo>
                <a:cubicBezTo>
                  <a:pt x="2498439" y="587765"/>
                  <a:pt x="2498439" y="587765"/>
                  <a:pt x="2498439" y="587765"/>
                </a:cubicBezTo>
                <a:cubicBezTo>
                  <a:pt x="2494590" y="587765"/>
                  <a:pt x="2491703" y="587765"/>
                  <a:pt x="2490741" y="588728"/>
                </a:cubicBezTo>
                <a:cubicBezTo>
                  <a:pt x="2488816" y="589691"/>
                  <a:pt x="2488816" y="589691"/>
                  <a:pt x="2488816" y="591618"/>
                </a:cubicBezTo>
                <a:cubicBezTo>
                  <a:pt x="2488816" y="591618"/>
                  <a:pt x="2488816" y="591618"/>
                  <a:pt x="2488816" y="592581"/>
                </a:cubicBezTo>
                <a:cubicBezTo>
                  <a:pt x="2488816" y="592581"/>
                  <a:pt x="2488816" y="593545"/>
                  <a:pt x="2488816" y="593545"/>
                </a:cubicBezTo>
                <a:cubicBezTo>
                  <a:pt x="2508063" y="627263"/>
                  <a:pt x="2508063" y="627263"/>
                  <a:pt x="2508063" y="627263"/>
                </a:cubicBezTo>
                <a:cubicBezTo>
                  <a:pt x="2526347" y="593545"/>
                  <a:pt x="2526347" y="593545"/>
                  <a:pt x="2526347" y="593545"/>
                </a:cubicBezTo>
                <a:cubicBezTo>
                  <a:pt x="2526347" y="592581"/>
                  <a:pt x="2526347" y="592581"/>
                  <a:pt x="2526347" y="591618"/>
                </a:cubicBezTo>
                <a:cubicBezTo>
                  <a:pt x="2526347" y="591618"/>
                  <a:pt x="2526347" y="591618"/>
                  <a:pt x="2526347" y="590655"/>
                </a:cubicBezTo>
                <a:cubicBezTo>
                  <a:pt x="2526347" y="589691"/>
                  <a:pt x="2526347" y="588728"/>
                  <a:pt x="2524422" y="588728"/>
                </a:cubicBezTo>
                <a:cubicBezTo>
                  <a:pt x="2522498" y="587765"/>
                  <a:pt x="2520573" y="587765"/>
                  <a:pt x="2516724" y="587765"/>
                </a:cubicBezTo>
                <a:cubicBezTo>
                  <a:pt x="2516724" y="582948"/>
                  <a:pt x="2516724" y="582948"/>
                  <a:pt x="2516724" y="582948"/>
                </a:cubicBezTo>
                <a:cubicBezTo>
                  <a:pt x="2519611" y="582948"/>
                  <a:pt x="2522498" y="582948"/>
                  <a:pt x="2525385" y="582948"/>
                </a:cubicBezTo>
                <a:cubicBezTo>
                  <a:pt x="2527309" y="582948"/>
                  <a:pt x="2529234" y="583911"/>
                  <a:pt x="2531159" y="583911"/>
                </a:cubicBezTo>
                <a:cubicBezTo>
                  <a:pt x="2534046" y="583911"/>
                  <a:pt x="2535970" y="582948"/>
                  <a:pt x="2537895" y="582948"/>
                </a:cubicBezTo>
                <a:cubicBezTo>
                  <a:pt x="2540782" y="582948"/>
                  <a:pt x="2542707" y="582948"/>
                  <a:pt x="2544631" y="582948"/>
                </a:cubicBezTo>
                <a:cubicBezTo>
                  <a:pt x="2544631" y="587765"/>
                  <a:pt x="2544631" y="587765"/>
                  <a:pt x="2544631" y="587765"/>
                </a:cubicBezTo>
                <a:cubicBezTo>
                  <a:pt x="2541744" y="587765"/>
                  <a:pt x="2539820" y="588728"/>
                  <a:pt x="2538857" y="588728"/>
                </a:cubicBezTo>
                <a:cubicBezTo>
                  <a:pt x="2537895" y="589691"/>
                  <a:pt x="2536933" y="590655"/>
                  <a:pt x="2535008" y="593545"/>
                </a:cubicBezTo>
                <a:lnTo>
                  <a:pt x="2509987" y="634970"/>
                </a:lnTo>
                <a:cubicBezTo>
                  <a:pt x="2509987" y="659054"/>
                  <a:pt x="2509987" y="659054"/>
                  <a:pt x="2509987" y="659054"/>
                </a:cubicBezTo>
                <a:cubicBezTo>
                  <a:pt x="2509987" y="663871"/>
                  <a:pt x="2510950" y="666761"/>
                  <a:pt x="2512874" y="668687"/>
                </a:cubicBezTo>
                <a:cubicBezTo>
                  <a:pt x="2513837" y="669651"/>
                  <a:pt x="2516724" y="670614"/>
                  <a:pt x="2521535" y="670614"/>
                </a:cubicBezTo>
                <a:cubicBezTo>
                  <a:pt x="2523460" y="670614"/>
                  <a:pt x="2523460" y="670614"/>
                  <a:pt x="2523460" y="670614"/>
                </a:cubicBezTo>
                <a:cubicBezTo>
                  <a:pt x="2523460" y="676394"/>
                  <a:pt x="2523460" y="676394"/>
                  <a:pt x="2523460" y="676394"/>
                </a:cubicBezTo>
                <a:cubicBezTo>
                  <a:pt x="2518648" y="675431"/>
                  <a:pt x="2513837" y="675431"/>
                  <a:pt x="2509987" y="675431"/>
                </a:cubicBezTo>
                <a:cubicBezTo>
                  <a:pt x="2505176" y="675431"/>
                  <a:pt x="2502289" y="675431"/>
                  <a:pt x="2500364" y="675431"/>
                </a:cubicBezTo>
                <a:cubicBezTo>
                  <a:pt x="2497477" y="675431"/>
                  <a:pt x="2493628" y="675431"/>
                  <a:pt x="2489778" y="675431"/>
                </a:cubicBezTo>
                <a:cubicBezTo>
                  <a:pt x="2484967" y="675431"/>
                  <a:pt x="2480155" y="675431"/>
                  <a:pt x="2475343" y="676394"/>
                </a:cubicBezTo>
                <a:cubicBezTo>
                  <a:pt x="2475343" y="670614"/>
                  <a:pt x="2475343" y="670614"/>
                  <a:pt x="2475343" y="670614"/>
                </a:cubicBezTo>
                <a:cubicBezTo>
                  <a:pt x="2478230" y="670614"/>
                  <a:pt x="2478230" y="670614"/>
                  <a:pt x="2478230" y="670614"/>
                </a:cubicBezTo>
                <a:cubicBezTo>
                  <a:pt x="2483042" y="670614"/>
                  <a:pt x="2485929" y="669651"/>
                  <a:pt x="2486891" y="668687"/>
                </a:cubicBezTo>
                <a:cubicBezTo>
                  <a:pt x="2488816" y="666761"/>
                  <a:pt x="2488816" y="663871"/>
                  <a:pt x="2488816" y="659054"/>
                </a:cubicBezTo>
                <a:cubicBezTo>
                  <a:pt x="2488816" y="634970"/>
                  <a:pt x="2488816" y="634970"/>
                  <a:pt x="2488816" y="634970"/>
                </a:cubicBezTo>
                <a:cubicBezTo>
                  <a:pt x="2464758" y="594508"/>
                  <a:pt x="2464758" y="594508"/>
                  <a:pt x="2464758" y="594508"/>
                </a:cubicBezTo>
                <a:cubicBezTo>
                  <a:pt x="2461871" y="590655"/>
                  <a:pt x="2458984" y="587765"/>
                  <a:pt x="2456097" y="587765"/>
                </a:cubicBezTo>
                <a:cubicBezTo>
                  <a:pt x="2454172" y="587765"/>
                  <a:pt x="2454172" y="587765"/>
                  <a:pt x="2454172" y="587765"/>
                </a:cubicBezTo>
                <a:cubicBezTo>
                  <a:pt x="2454172" y="582948"/>
                  <a:pt x="2454172" y="582948"/>
                  <a:pt x="2454172" y="582948"/>
                </a:cubicBezTo>
                <a:close/>
                <a:moveTo>
                  <a:pt x="2367563" y="582948"/>
                </a:moveTo>
                <a:cubicBezTo>
                  <a:pt x="2369487" y="582948"/>
                  <a:pt x="2371412" y="582948"/>
                  <a:pt x="2373337" y="582948"/>
                </a:cubicBezTo>
                <a:cubicBezTo>
                  <a:pt x="2376224" y="582948"/>
                  <a:pt x="2380073" y="582948"/>
                  <a:pt x="2384884" y="582948"/>
                </a:cubicBezTo>
                <a:cubicBezTo>
                  <a:pt x="2405093" y="582948"/>
                  <a:pt x="2405093" y="582948"/>
                  <a:pt x="2405093" y="582948"/>
                </a:cubicBezTo>
                <a:cubicBezTo>
                  <a:pt x="2425302" y="582948"/>
                  <a:pt x="2425302" y="582948"/>
                  <a:pt x="2425302" y="582948"/>
                </a:cubicBezTo>
                <a:cubicBezTo>
                  <a:pt x="2431076" y="582948"/>
                  <a:pt x="2434926" y="582948"/>
                  <a:pt x="2437813" y="582948"/>
                </a:cubicBezTo>
                <a:cubicBezTo>
                  <a:pt x="2439737" y="582948"/>
                  <a:pt x="2441662" y="582948"/>
                  <a:pt x="2443587" y="582948"/>
                </a:cubicBezTo>
                <a:cubicBezTo>
                  <a:pt x="2444549" y="606069"/>
                  <a:pt x="2444549" y="606069"/>
                  <a:pt x="2444549" y="606069"/>
                </a:cubicBezTo>
                <a:cubicBezTo>
                  <a:pt x="2439737" y="606069"/>
                  <a:pt x="2439737" y="606069"/>
                  <a:pt x="2439737" y="606069"/>
                </a:cubicBezTo>
                <a:cubicBezTo>
                  <a:pt x="2438775" y="600288"/>
                  <a:pt x="2436850" y="596435"/>
                  <a:pt x="2433001" y="593545"/>
                </a:cubicBezTo>
                <a:cubicBezTo>
                  <a:pt x="2430114" y="590655"/>
                  <a:pt x="2425302" y="589691"/>
                  <a:pt x="2419528" y="589691"/>
                </a:cubicBezTo>
                <a:cubicBezTo>
                  <a:pt x="2416641" y="589691"/>
                  <a:pt x="2416641" y="589691"/>
                  <a:pt x="2416641" y="589691"/>
                </a:cubicBezTo>
                <a:cubicBezTo>
                  <a:pt x="2416641" y="660980"/>
                  <a:pt x="2416641" y="660980"/>
                  <a:pt x="2416641" y="660980"/>
                </a:cubicBezTo>
                <a:cubicBezTo>
                  <a:pt x="2416641" y="664834"/>
                  <a:pt x="2417604" y="666761"/>
                  <a:pt x="2418566" y="668687"/>
                </a:cubicBezTo>
                <a:cubicBezTo>
                  <a:pt x="2420491" y="669651"/>
                  <a:pt x="2423378" y="670614"/>
                  <a:pt x="2427227" y="670614"/>
                </a:cubicBezTo>
                <a:cubicBezTo>
                  <a:pt x="2428189" y="670614"/>
                  <a:pt x="2428189" y="670614"/>
                  <a:pt x="2428189" y="670614"/>
                </a:cubicBezTo>
                <a:cubicBezTo>
                  <a:pt x="2428189" y="676394"/>
                  <a:pt x="2428189" y="676394"/>
                  <a:pt x="2428189" y="676394"/>
                </a:cubicBezTo>
                <a:cubicBezTo>
                  <a:pt x="2423378" y="675431"/>
                  <a:pt x="2418566" y="675431"/>
                  <a:pt x="2414717" y="675431"/>
                </a:cubicBezTo>
                <a:cubicBezTo>
                  <a:pt x="2410867" y="675431"/>
                  <a:pt x="2407980" y="675431"/>
                  <a:pt x="2405093" y="675431"/>
                </a:cubicBezTo>
                <a:cubicBezTo>
                  <a:pt x="2401244" y="675431"/>
                  <a:pt x="2397395" y="675431"/>
                  <a:pt x="2393545" y="675431"/>
                </a:cubicBezTo>
                <a:cubicBezTo>
                  <a:pt x="2389696" y="675431"/>
                  <a:pt x="2385847" y="675431"/>
                  <a:pt x="2381997" y="676394"/>
                </a:cubicBezTo>
                <a:cubicBezTo>
                  <a:pt x="2381997" y="670614"/>
                  <a:pt x="2381997" y="670614"/>
                  <a:pt x="2381997" y="670614"/>
                </a:cubicBezTo>
                <a:cubicBezTo>
                  <a:pt x="2383922" y="670614"/>
                  <a:pt x="2383922" y="670614"/>
                  <a:pt x="2383922" y="670614"/>
                </a:cubicBezTo>
                <a:cubicBezTo>
                  <a:pt x="2387771" y="670614"/>
                  <a:pt x="2390658" y="669651"/>
                  <a:pt x="2391621" y="668687"/>
                </a:cubicBezTo>
                <a:cubicBezTo>
                  <a:pt x="2393545" y="666761"/>
                  <a:pt x="2394508" y="664834"/>
                  <a:pt x="2394508" y="661944"/>
                </a:cubicBezTo>
                <a:cubicBezTo>
                  <a:pt x="2394508" y="589691"/>
                  <a:pt x="2394508" y="589691"/>
                  <a:pt x="2394508" y="589691"/>
                </a:cubicBezTo>
                <a:cubicBezTo>
                  <a:pt x="2391621" y="589691"/>
                  <a:pt x="2391621" y="589691"/>
                  <a:pt x="2391621" y="589691"/>
                </a:cubicBezTo>
                <a:cubicBezTo>
                  <a:pt x="2385847" y="589691"/>
                  <a:pt x="2381035" y="590655"/>
                  <a:pt x="2377186" y="593545"/>
                </a:cubicBezTo>
                <a:cubicBezTo>
                  <a:pt x="2374299" y="596435"/>
                  <a:pt x="2372374" y="600288"/>
                  <a:pt x="2371412" y="606069"/>
                </a:cubicBezTo>
                <a:cubicBezTo>
                  <a:pt x="2366600" y="606069"/>
                  <a:pt x="2366600" y="606069"/>
                  <a:pt x="2366600" y="606069"/>
                </a:cubicBezTo>
                <a:cubicBezTo>
                  <a:pt x="2367563" y="582948"/>
                  <a:pt x="2367563" y="582948"/>
                  <a:pt x="2367563" y="582948"/>
                </a:cubicBezTo>
                <a:close/>
                <a:moveTo>
                  <a:pt x="2307898" y="582948"/>
                </a:moveTo>
                <a:cubicBezTo>
                  <a:pt x="2311747" y="582948"/>
                  <a:pt x="2315597" y="582948"/>
                  <a:pt x="2319446" y="582948"/>
                </a:cubicBezTo>
                <a:cubicBezTo>
                  <a:pt x="2323295" y="583911"/>
                  <a:pt x="2326182" y="583911"/>
                  <a:pt x="2330032" y="583911"/>
                </a:cubicBezTo>
                <a:cubicBezTo>
                  <a:pt x="2333881" y="583911"/>
                  <a:pt x="2337730" y="583911"/>
                  <a:pt x="2341580" y="582948"/>
                </a:cubicBezTo>
                <a:cubicBezTo>
                  <a:pt x="2344467" y="582948"/>
                  <a:pt x="2348316" y="582948"/>
                  <a:pt x="2352165" y="582948"/>
                </a:cubicBezTo>
                <a:cubicBezTo>
                  <a:pt x="2352165" y="587765"/>
                  <a:pt x="2352165" y="587765"/>
                  <a:pt x="2352165" y="587765"/>
                </a:cubicBezTo>
                <a:cubicBezTo>
                  <a:pt x="2348316" y="587765"/>
                  <a:pt x="2345429" y="588728"/>
                  <a:pt x="2343504" y="589691"/>
                </a:cubicBezTo>
                <a:cubicBezTo>
                  <a:pt x="2342542" y="590655"/>
                  <a:pt x="2341580" y="592581"/>
                  <a:pt x="2341580" y="596435"/>
                </a:cubicBezTo>
                <a:cubicBezTo>
                  <a:pt x="2341580" y="659054"/>
                  <a:pt x="2341580" y="659054"/>
                  <a:pt x="2341580" y="659054"/>
                </a:cubicBezTo>
                <a:cubicBezTo>
                  <a:pt x="2341580" y="663871"/>
                  <a:pt x="2342542" y="666761"/>
                  <a:pt x="2343504" y="668687"/>
                </a:cubicBezTo>
                <a:cubicBezTo>
                  <a:pt x="2344467" y="669651"/>
                  <a:pt x="2347354" y="670614"/>
                  <a:pt x="2351203" y="670614"/>
                </a:cubicBezTo>
                <a:cubicBezTo>
                  <a:pt x="2352165" y="670614"/>
                  <a:pt x="2352165" y="670614"/>
                  <a:pt x="2352165" y="670614"/>
                </a:cubicBezTo>
                <a:cubicBezTo>
                  <a:pt x="2352165" y="676394"/>
                  <a:pt x="2352165" y="676394"/>
                  <a:pt x="2352165" y="676394"/>
                </a:cubicBezTo>
                <a:cubicBezTo>
                  <a:pt x="2348316" y="675431"/>
                  <a:pt x="2345429" y="675431"/>
                  <a:pt x="2341580" y="675431"/>
                </a:cubicBezTo>
                <a:cubicBezTo>
                  <a:pt x="2337730" y="675431"/>
                  <a:pt x="2333881" y="675431"/>
                  <a:pt x="2330032" y="675431"/>
                </a:cubicBezTo>
                <a:cubicBezTo>
                  <a:pt x="2327145" y="675431"/>
                  <a:pt x="2323295" y="675431"/>
                  <a:pt x="2320408" y="675431"/>
                </a:cubicBezTo>
                <a:cubicBezTo>
                  <a:pt x="2316559" y="675431"/>
                  <a:pt x="2312710" y="675431"/>
                  <a:pt x="2307898" y="676394"/>
                </a:cubicBezTo>
                <a:cubicBezTo>
                  <a:pt x="2307898" y="670614"/>
                  <a:pt x="2307898" y="670614"/>
                  <a:pt x="2307898" y="670614"/>
                </a:cubicBezTo>
                <a:cubicBezTo>
                  <a:pt x="2308860" y="670614"/>
                  <a:pt x="2308860" y="670614"/>
                  <a:pt x="2308860" y="670614"/>
                </a:cubicBezTo>
                <a:cubicBezTo>
                  <a:pt x="2312710" y="670614"/>
                  <a:pt x="2315597" y="669651"/>
                  <a:pt x="2317521" y="668687"/>
                </a:cubicBezTo>
                <a:cubicBezTo>
                  <a:pt x="2318484" y="666761"/>
                  <a:pt x="2319446" y="663871"/>
                  <a:pt x="2319446" y="659054"/>
                </a:cubicBezTo>
                <a:cubicBezTo>
                  <a:pt x="2319446" y="596435"/>
                  <a:pt x="2319446" y="596435"/>
                  <a:pt x="2319446" y="596435"/>
                </a:cubicBezTo>
                <a:cubicBezTo>
                  <a:pt x="2319446" y="593545"/>
                  <a:pt x="2318484" y="591618"/>
                  <a:pt x="2316559" y="589691"/>
                </a:cubicBezTo>
                <a:cubicBezTo>
                  <a:pt x="2315597" y="588728"/>
                  <a:pt x="2312710" y="587765"/>
                  <a:pt x="2309823" y="587765"/>
                </a:cubicBezTo>
                <a:cubicBezTo>
                  <a:pt x="2307898" y="587765"/>
                  <a:pt x="2307898" y="587765"/>
                  <a:pt x="2307898" y="587765"/>
                </a:cubicBezTo>
                <a:cubicBezTo>
                  <a:pt x="2307898" y="582948"/>
                  <a:pt x="2307898" y="582948"/>
                  <a:pt x="2307898" y="582948"/>
                </a:cubicBezTo>
                <a:close/>
                <a:moveTo>
                  <a:pt x="2118319" y="582948"/>
                </a:moveTo>
                <a:cubicBezTo>
                  <a:pt x="2121206" y="582948"/>
                  <a:pt x="2124093" y="582948"/>
                  <a:pt x="2126980" y="582948"/>
                </a:cubicBezTo>
                <a:cubicBezTo>
                  <a:pt x="2129867" y="582948"/>
                  <a:pt x="2132754" y="583911"/>
                  <a:pt x="2135641" y="583911"/>
                </a:cubicBezTo>
                <a:cubicBezTo>
                  <a:pt x="2139490" y="583911"/>
                  <a:pt x="2144302" y="582948"/>
                  <a:pt x="2150076" y="582948"/>
                </a:cubicBezTo>
                <a:cubicBezTo>
                  <a:pt x="2155850" y="582948"/>
                  <a:pt x="2159699" y="582948"/>
                  <a:pt x="2162586" y="582948"/>
                </a:cubicBezTo>
                <a:cubicBezTo>
                  <a:pt x="2173172" y="582948"/>
                  <a:pt x="2181833" y="584874"/>
                  <a:pt x="2186644" y="587765"/>
                </a:cubicBezTo>
                <a:cubicBezTo>
                  <a:pt x="2192418" y="591618"/>
                  <a:pt x="2195305" y="597398"/>
                  <a:pt x="2195305" y="604142"/>
                </a:cubicBezTo>
                <a:cubicBezTo>
                  <a:pt x="2195305" y="609922"/>
                  <a:pt x="2193381" y="615702"/>
                  <a:pt x="2189531" y="619556"/>
                </a:cubicBezTo>
                <a:cubicBezTo>
                  <a:pt x="2185682" y="624373"/>
                  <a:pt x="2179908" y="628226"/>
                  <a:pt x="2173172" y="630153"/>
                </a:cubicBezTo>
                <a:cubicBezTo>
                  <a:pt x="2177021" y="632079"/>
                  <a:pt x="2180870" y="634970"/>
                  <a:pt x="2184720" y="639786"/>
                </a:cubicBezTo>
                <a:cubicBezTo>
                  <a:pt x="2188569" y="644603"/>
                  <a:pt x="2192418" y="651347"/>
                  <a:pt x="2197230" y="660017"/>
                </a:cubicBezTo>
                <a:cubicBezTo>
                  <a:pt x="2197230" y="660980"/>
                  <a:pt x="2197230" y="661944"/>
                  <a:pt x="2198192" y="662907"/>
                </a:cubicBezTo>
                <a:cubicBezTo>
                  <a:pt x="2201079" y="669651"/>
                  <a:pt x="2203966" y="672541"/>
                  <a:pt x="2206853" y="672541"/>
                </a:cubicBezTo>
                <a:cubicBezTo>
                  <a:pt x="2207815" y="672541"/>
                  <a:pt x="2207815" y="672541"/>
                  <a:pt x="2207815" y="672541"/>
                </a:cubicBezTo>
                <a:cubicBezTo>
                  <a:pt x="2207815" y="677358"/>
                  <a:pt x="2207815" y="677358"/>
                  <a:pt x="2207815" y="677358"/>
                </a:cubicBezTo>
                <a:cubicBezTo>
                  <a:pt x="2203004" y="676394"/>
                  <a:pt x="2197230" y="676394"/>
                  <a:pt x="2190494" y="675431"/>
                </a:cubicBezTo>
                <a:cubicBezTo>
                  <a:pt x="2189531" y="675431"/>
                  <a:pt x="2189531" y="675431"/>
                  <a:pt x="2188569" y="675431"/>
                </a:cubicBezTo>
                <a:cubicBezTo>
                  <a:pt x="2184720" y="675431"/>
                  <a:pt x="2182795" y="674468"/>
                  <a:pt x="2180870" y="673504"/>
                </a:cubicBezTo>
                <a:cubicBezTo>
                  <a:pt x="2178946" y="671577"/>
                  <a:pt x="2177021" y="668687"/>
                  <a:pt x="2175096" y="663871"/>
                </a:cubicBezTo>
                <a:cubicBezTo>
                  <a:pt x="2174134" y="660980"/>
                  <a:pt x="2173172" y="658090"/>
                  <a:pt x="2171247" y="653274"/>
                </a:cubicBezTo>
                <a:cubicBezTo>
                  <a:pt x="2167398" y="642676"/>
                  <a:pt x="2164511" y="636896"/>
                  <a:pt x="2161624" y="634970"/>
                </a:cubicBezTo>
                <a:cubicBezTo>
                  <a:pt x="2160661" y="634970"/>
                  <a:pt x="2159699" y="634006"/>
                  <a:pt x="2158737" y="634006"/>
                </a:cubicBezTo>
                <a:cubicBezTo>
                  <a:pt x="2157774" y="634006"/>
                  <a:pt x="2155850" y="634006"/>
                  <a:pt x="2153925" y="634006"/>
                </a:cubicBezTo>
                <a:cubicBezTo>
                  <a:pt x="2153925" y="634006"/>
                  <a:pt x="2152963" y="634006"/>
                  <a:pt x="2152963" y="634006"/>
                </a:cubicBezTo>
                <a:cubicBezTo>
                  <a:pt x="2152000" y="634006"/>
                  <a:pt x="2151038" y="634006"/>
                  <a:pt x="2150076" y="634006"/>
                </a:cubicBezTo>
                <a:cubicBezTo>
                  <a:pt x="2150076" y="659054"/>
                  <a:pt x="2150076" y="659054"/>
                  <a:pt x="2150076" y="659054"/>
                </a:cubicBezTo>
                <a:cubicBezTo>
                  <a:pt x="2150076" y="663871"/>
                  <a:pt x="2151038" y="666761"/>
                  <a:pt x="2152000" y="667724"/>
                </a:cubicBezTo>
                <a:cubicBezTo>
                  <a:pt x="2152963" y="669651"/>
                  <a:pt x="2155850" y="670614"/>
                  <a:pt x="2159699" y="670614"/>
                </a:cubicBezTo>
                <a:cubicBezTo>
                  <a:pt x="2159699" y="676394"/>
                  <a:pt x="2159699" y="676394"/>
                  <a:pt x="2159699" y="676394"/>
                </a:cubicBezTo>
                <a:cubicBezTo>
                  <a:pt x="2154887" y="675431"/>
                  <a:pt x="2150076" y="675431"/>
                  <a:pt x="2147189" y="675431"/>
                </a:cubicBezTo>
                <a:cubicBezTo>
                  <a:pt x="2143339" y="675431"/>
                  <a:pt x="2140452" y="675431"/>
                  <a:pt x="2139490" y="675431"/>
                </a:cubicBezTo>
                <a:cubicBezTo>
                  <a:pt x="2135641" y="675431"/>
                  <a:pt x="2132754" y="675431"/>
                  <a:pt x="2128904" y="675431"/>
                </a:cubicBezTo>
                <a:cubicBezTo>
                  <a:pt x="2126017" y="675431"/>
                  <a:pt x="2122168" y="675431"/>
                  <a:pt x="2118319" y="676394"/>
                </a:cubicBezTo>
                <a:cubicBezTo>
                  <a:pt x="2118319" y="670614"/>
                  <a:pt x="2118319" y="670614"/>
                  <a:pt x="2118319" y="670614"/>
                </a:cubicBezTo>
                <a:cubicBezTo>
                  <a:pt x="2122168" y="670614"/>
                  <a:pt x="2125055" y="669651"/>
                  <a:pt x="2126017" y="668687"/>
                </a:cubicBezTo>
                <a:cubicBezTo>
                  <a:pt x="2127942" y="666761"/>
                  <a:pt x="2128904" y="663871"/>
                  <a:pt x="2128904" y="659054"/>
                </a:cubicBezTo>
                <a:cubicBezTo>
                  <a:pt x="2128904" y="596435"/>
                  <a:pt x="2128904" y="596435"/>
                  <a:pt x="2128904" y="596435"/>
                </a:cubicBezTo>
                <a:cubicBezTo>
                  <a:pt x="2128904" y="593545"/>
                  <a:pt x="2127942" y="591618"/>
                  <a:pt x="2126017" y="589691"/>
                </a:cubicBezTo>
                <a:cubicBezTo>
                  <a:pt x="2125055" y="588728"/>
                  <a:pt x="2122168" y="587765"/>
                  <a:pt x="2119281" y="587765"/>
                </a:cubicBezTo>
                <a:cubicBezTo>
                  <a:pt x="2118319" y="587765"/>
                  <a:pt x="2118319" y="587765"/>
                  <a:pt x="2118319" y="587765"/>
                </a:cubicBezTo>
                <a:cubicBezTo>
                  <a:pt x="2118319" y="582948"/>
                  <a:pt x="2118319" y="582948"/>
                  <a:pt x="2118319" y="582948"/>
                </a:cubicBezTo>
                <a:close/>
                <a:moveTo>
                  <a:pt x="2025935" y="582948"/>
                </a:moveTo>
                <a:cubicBezTo>
                  <a:pt x="2028822" y="582948"/>
                  <a:pt x="2032671" y="582948"/>
                  <a:pt x="2036521" y="582948"/>
                </a:cubicBezTo>
                <a:cubicBezTo>
                  <a:pt x="2040370" y="582948"/>
                  <a:pt x="2046144" y="582948"/>
                  <a:pt x="2054805" y="582948"/>
                </a:cubicBezTo>
                <a:cubicBezTo>
                  <a:pt x="2068278" y="582948"/>
                  <a:pt x="2068278" y="582948"/>
                  <a:pt x="2068278" y="582948"/>
                </a:cubicBezTo>
                <a:cubicBezTo>
                  <a:pt x="2075014" y="582948"/>
                  <a:pt x="2079826" y="582948"/>
                  <a:pt x="2084637" y="582948"/>
                </a:cubicBezTo>
                <a:cubicBezTo>
                  <a:pt x="2088487" y="582948"/>
                  <a:pt x="2092336" y="582948"/>
                  <a:pt x="2096185" y="582948"/>
                </a:cubicBezTo>
                <a:cubicBezTo>
                  <a:pt x="2096185" y="585838"/>
                  <a:pt x="2096185" y="589691"/>
                  <a:pt x="2096185" y="593545"/>
                </a:cubicBezTo>
                <a:cubicBezTo>
                  <a:pt x="2096185" y="596435"/>
                  <a:pt x="2097148" y="601252"/>
                  <a:pt x="2097148" y="605105"/>
                </a:cubicBezTo>
                <a:cubicBezTo>
                  <a:pt x="2091374" y="605105"/>
                  <a:pt x="2091374" y="605105"/>
                  <a:pt x="2091374" y="605105"/>
                </a:cubicBezTo>
                <a:cubicBezTo>
                  <a:pt x="2090411" y="599325"/>
                  <a:pt x="2088487" y="595472"/>
                  <a:pt x="2085600" y="592581"/>
                </a:cubicBezTo>
                <a:cubicBezTo>
                  <a:pt x="2082713" y="590655"/>
                  <a:pt x="2076939" y="589691"/>
                  <a:pt x="2069240" y="589691"/>
                </a:cubicBezTo>
                <a:cubicBezTo>
                  <a:pt x="2065391" y="589691"/>
                  <a:pt x="2062504" y="589691"/>
                  <a:pt x="2061541" y="590655"/>
                </a:cubicBezTo>
                <a:cubicBezTo>
                  <a:pt x="2059617" y="590655"/>
                  <a:pt x="2059617" y="592581"/>
                  <a:pt x="2059617" y="593545"/>
                </a:cubicBezTo>
                <a:cubicBezTo>
                  <a:pt x="2059617" y="625336"/>
                  <a:pt x="2059617" y="625336"/>
                  <a:pt x="2059617" y="625336"/>
                </a:cubicBezTo>
                <a:cubicBezTo>
                  <a:pt x="2071165" y="625336"/>
                  <a:pt x="2071165" y="625336"/>
                  <a:pt x="2071165" y="625336"/>
                </a:cubicBezTo>
                <a:cubicBezTo>
                  <a:pt x="2075014" y="625336"/>
                  <a:pt x="2077901" y="624373"/>
                  <a:pt x="2079826" y="621482"/>
                </a:cubicBezTo>
                <a:cubicBezTo>
                  <a:pt x="2081750" y="619556"/>
                  <a:pt x="2082713" y="616666"/>
                  <a:pt x="2082713" y="611849"/>
                </a:cubicBezTo>
                <a:cubicBezTo>
                  <a:pt x="2087524" y="611849"/>
                  <a:pt x="2087524" y="611849"/>
                  <a:pt x="2087524" y="611849"/>
                </a:cubicBezTo>
                <a:cubicBezTo>
                  <a:pt x="2087524" y="614739"/>
                  <a:pt x="2087524" y="617629"/>
                  <a:pt x="2087524" y="619556"/>
                </a:cubicBezTo>
                <a:cubicBezTo>
                  <a:pt x="2087524" y="622446"/>
                  <a:pt x="2087524" y="625336"/>
                  <a:pt x="2087524" y="628226"/>
                </a:cubicBezTo>
                <a:cubicBezTo>
                  <a:pt x="2087524" y="631116"/>
                  <a:pt x="2087524" y="633043"/>
                  <a:pt x="2087524" y="635933"/>
                </a:cubicBezTo>
                <a:cubicBezTo>
                  <a:pt x="2087524" y="638823"/>
                  <a:pt x="2087524" y="641713"/>
                  <a:pt x="2087524" y="643640"/>
                </a:cubicBezTo>
                <a:cubicBezTo>
                  <a:pt x="2082713" y="643640"/>
                  <a:pt x="2082713" y="643640"/>
                  <a:pt x="2082713" y="643640"/>
                </a:cubicBezTo>
                <a:cubicBezTo>
                  <a:pt x="2082713" y="638823"/>
                  <a:pt x="2081750" y="635933"/>
                  <a:pt x="2079826" y="634006"/>
                </a:cubicBezTo>
                <a:cubicBezTo>
                  <a:pt x="2078863" y="632079"/>
                  <a:pt x="2075976" y="631116"/>
                  <a:pt x="2072127" y="631116"/>
                </a:cubicBezTo>
                <a:cubicBezTo>
                  <a:pt x="2059617" y="631116"/>
                  <a:pt x="2059617" y="631116"/>
                  <a:pt x="2059617" y="631116"/>
                </a:cubicBezTo>
                <a:cubicBezTo>
                  <a:pt x="2059617" y="662907"/>
                  <a:pt x="2059617" y="662907"/>
                  <a:pt x="2059617" y="662907"/>
                </a:cubicBezTo>
                <a:cubicBezTo>
                  <a:pt x="2059617" y="664834"/>
                  <a:pt x="2059617" y="665797"/>
                  <a:pt x="2060579" y="666761"/>
                </a:cubicBezTo>
                <a:cubicBezTo>
                  <a:pt x="2062504" y="667724"/>
                  <a:pt x="2063466" y="667724"/>
                  <a:pt x="2066353" y="667724"/>
                </a:cubicBezTo>
                <a:cubicBezTo>
                  <a:pt x="2076939" y="667724"/>
                  <a:pt x="2084637" y="666761"/>
                  <a:pt x="2089449" y="663871"/>
                </a:cubicBezTo>
                <a:cubicBezTo>
                  <a:pt x="2093298" y="660980"/>
                  <a:pt x="2096185" y="656164"/>
                  <a:pt x="2098110" y="649420"/>
                </a:cubicBezTo>
                <a:cubicBezTo>
                  <a:pt x="2103884" y="649420"/>
                  <a:pt x="2103884" y="649420"/>
                  <a:pt x="2103884" y="649420"/>
                </a:cubicBezTo>
                <a:cubicBezTo>
                  <a:pt x="2102922" y="654237"/>
                  <a:pt x="2101959" y="658090"/>
                  <a:pt x="2100997" y="662907"/>
                </a:cubicBezTo>
                <a:cubicBezTo>
                  <a:pt x="2100035" y="667724"/>
                  <a:pt x="2099072" y="671577"/>
                  <a:pt x="2099072" y="676394"/>
                </a:cubicBezTo>
                <a:cubicBezTo>
                  <a:pt x="2093298" y="675431"/>
                  <a:pt x="2088487" y="675431"/>
                  <a:pt x="2081750" y="675431"/>
                </a:cubicBezTo>
                <a:cubicBezTo>
                  <a:pt x="2075976" y="675431"/>
                  <a:pt x="2069240" y="675431"/>
                  <a:pt x="2062504" y="675431"/>
                </a:cubicBezTo>
                <a:cubicBezTo>
                  <a:pt x="2054805" y="675431"/>
                  <a:pt x="2048069" y="675431"/>
                  <a:pt x="2042295" y="675431"/>
                </a:cubicBezTo>
                <a:cubicBezTo>
                  <a:pt x="2036521" y="675431"/>
                  <a:pt x="2030747" y="675431"/>
                  <a:pt x="2025935" y="676394"/>
                </a:cubicBezTo>
                <a:cubicBezTo>
                  <a:pt x="2025935" y="670614"/>
                  <a:pt x="2025935" y="670614"/>
                  <a:pt x="2025935" y="670614"/>
                </a:cubicBezTo>
                <a:cubicBezTo>
                  <a:pt x="2027860" y="670614"/>
                  <a:pt x="2027860" y="670614"/>
                  <a:pt x="2027860" y="670614"/>
                </a:cubicBezTo>
                <a:cubicBezTo>
                  <a:pt x="2030747" y="670614"/>
                  <a:pt x="2033634" y="669651"/>
                  <a:pt x="2035558" y="668687"/>
                </a:cubicBezTo>
                <a:cubicBezTo>
                  <a:pt x="2036521" y="666761"/>
                  <a:pt x="2037483" y="664834"/>
                  <a:pt x="2037483" y="661944"/>
                </a:cubicBezTo>
                <a:cubicBezTo>
                  <a:pt x="2037483" y="596435"/>
                  <a:pt x="2037483" y="596435"/>
                  <a:pt x="2037483" y="596435"/>
                </a:cubicBezTo>
                <a:cubicBezTo>
                  <a:pt x="2037483" y="593545"/>
                  <a:pt x="2036521" y="591618"/>
                  <a:pt x="2035558" y="590655"/>
                </a:cubicBezTo>
                <a:cubicBezTo>
                  <a:pt x="2033634" y="588728"/>
                  <a:pt x="2030747" y="587765"/>
                  <a:pt x="2027860" y="587765"/>
                </a:cubicBezTo>
                <a:cubicBezTo>
                  <a:pt x="2025935" y="587765"/>
                  <a:pt x="2025935" y="587765"/>
                  <a:pt x="2025935" y="587765"/>
                </a:cubicBezTo>
                <a:cubicBezTo>
                  <a:pt x="2025935" y="582948"/>
                  <a:pt x="2025935" y="582948"/>
                  <a:pt x="2025935" y="582948"/>
                </a:cubicBezTo>
                <a:close/>
                <a:moveTo>
                  <a:pt x="1921041" y="582948"/>
                </a:moveTo>
                <a:cubicBezTo>
                  <a:pt x="1924891" y="582948"/>
                  <a:pt x="1928740" y="582948"/>
                  <a:pt x="1932589" y="582948"/>
                </a:cubicBezTo>
                <a:cubicBezTo>
                  <a:pt x="1936438" y="582948"/>
                  <a:pt x="1939325" y="583911"/>
                  <a:pt x="1942212" y="583911"/>
                </a:cubicBezTo>
                <a:cubicBezTo>
                  <a:pt x="1945099" y="583911"/>
                  <a:pt x="1947024" y="582948"/>
                  <a:pt x="1950873" y="582948"/>
                </a:cubicBezTo>
                <a:cubicBezTo>
                  <a:pt x="1953760" y="582948"/>
                  <a:pt x="1958572" y="582948"/>
                  <a:pt x="1965308" y="582948"/>
                </a:cubicBezTo>
                <a:cubicBezTo>
                  <a:pt x="1965308" y="587765"/>
                  <a:pt x="1965308" y="587765"/>
                  <a:pt x="1965308" y="587765"/>
                </a:cubicBezTo>
                <a:cubicBezTo>
                  <a:pt x="1964346" y="587765"/>
                  <a:pt x="1964346" y="587765"/>
                  <a:pt x="1964346" y="587765"/>
                </a:cubicBezTo>
                <a:cubicBezTo>
                  <a:pt x="1960497" y="587765"/>
                  <a:pt x="1958572" y="588728"/>
                  <a:pt x="1957610" y="588728"/>
                </a:cubicBezTo>
                <a:cubicBezTo>
                  <a:pt x="1955685" y="589691"/>
                  <a:pt x="1954723" y="591618"/>
                  <a:pt x="1954723" y="592581"/>
                </a:cubicBezTo>
                <a:cubicBezTo>
                  <a:pt x="1954723" y="593545"/>
                  <a:pt x="1954723" y="593545"/>
                  <a:pt x="1955685" y="594508"/>
                </a:cubicBezTo>
                <a:cubicBezTo>
                  <a:pt x="1955685" y="594508"/>
                  <a:pt x="1955685" y="595472"/>
                  <a:pt x="1955685" y="595472"/>
                </a:cubicBezTo>
                <a:cubicBezTo>
                  <a:pt x="1974932" y="652310"/>
                  <a:pt x="1974932" y="652310"/>
                  <a:pt x="1974932" y="652310"/>
                </a:cubicBezTo>
                <a:cubicBezTo>
                  <a:pt x="1997065" y="596435"/>
                  <a:pt x="1997065" y="596435"/>
                  <a:pt x="1997065" y="596435"/>
                </a:cubicBezTo>
                <a:cubicBezTo>
                  <a:pt x="1998028" y="594508"/>
                  <a:pt x="1998028" y="594508"/>
                  <a:pt x="1998028" y="593545"/>
                </a:cubicBezTo>
                <a:cubicBezTo>
                  <a:pt x="1998028" y="592581"/>
                  <a:pt x="1998990" y="591618"/>
                  <a:pt x="1998990" y="591618"/>
                </a:cubicBezTo>
                <a:cubicBezTo>
                  <a:pt x="1998990" y="589691"/>
                  <a:pt x="1998028" y="589691"/>
                  <a:pt x="1996103" y="588728"/>
                </a:cubicBezTo>
                <a:cubicBezTo>
                  <a:pt x="1995141" y="587765"/>
                  <a:pt x="1992254" y="587765"/>
                  <a:pt x="1989367" y="587765"/>
                </a:cubicBezTo>
                <a:cubicBezTo>
                  <a:pt x="1988404" y="587765"/>
                  <a:pt x="1988404" y="587765"/>
                  <a:pt x="1988404" y="587765"/>
                </a:cubicBezTo>
                <a:cubicBezTo>
                  <a:pt x="1988404" y="582948"/>
                  <a:pt x="1988404" y="582948"/>
                  <a:pt x="1988404" y="582948"/>
                </a:cubicBezTo>
                <a:cubicBezTo>
                  <a:pt x="1990329" y="582948"/>
                  <a:pt x="1992254" y="582948"/>
                  <a:pt x="1994178" y="582948"/>
                </a:cubicBezTo>
                <a:cubicBezTo>
                  <a:pt x="1996103" y="582948"/>
                  <a:pt x="1998990" y="582948"/>
                  <a:pt x="2000915" y="582948"/>
                </a:cubicBezTo>
                <a:cubicBezTo>
                  <a:pt x="2003802" y="582948"/>
                  <a:pt x="2006689" y="582948"/>
                  <a:pt x="2008613" y="582948"/>
                </a:cubicBezTo>
                <a:cubicBezTo>
                  <a:pt x="2010538" y="582948"/>
                  <a:pt x="2012463" y="582948"/>
                  <a:pt x="2014387" y="582948"/>
                </a:cubicBezTo>
                <a:cubicBezTo>
                  <a:pt x="2015350" y="587765"/>
                  <a:pt x="2015350" y="587765"/>
                  <a:pt x="2015350" y="587765"/>
                </a:cubicBezTo>
                <a:cubicBezTo>
                  <a:pt x="2012463" y="587765"/>
                  <a:pt x="2011500" y="588728"/>
                  <a:pt x="2009576" y="589691"/>
                </a:cubicBezTo>
                <a:cubicBezTo>
                  <a:pt x="2008613" y="590655"/>
                  <a:pt x="2007651" y="592581"/>
                  <a:pt x="2006689" y="595472"/>
                </a:cubicBezTo>
                <a:cubicBezTo>
                  <a:pt x="1972045" y="677358"/>
                  <a:pt x="1972045" y="677358"/>
                  <a:pt x="1972045" y="677358"/>
                </a:cubicBezTo>
                <a:cubicBezTo>
                  <a:pt x="1962421" y="677358"/>
                  <a:pt x="1962421" y="677358"/>
                  <a:pt x="1962421" y="677358"/>
                </a:cubicBezTo>
                <a:cubicBezTo>
                  <a:pt x="1932589" y="596435"/>
                  <a:pt x="1932589" y="596435"/>
                  <a:pt x="1932589" y="596435"/>
                </a:cubicBezTo>
                <a:cubicBezTo>
                  <a:pt x="1931627" y="593545"/>
                  <a:pt x="1930664" y="591618"/>
                  <a:pt x="1928740" y="589691"/>
                </a:cubicBezTo>
                <a:cubicBezTo>
                  <a:pt x="1926815" y="588728"/>
                  <a:pt x="1924891" y="587765"/>
                  <a:pt x="1922004" y="587765"/>
                </a:cubicBezTo>
                <a:cubicBezTo>
                  <a:pt x="1921041" y="587765"/>
                  <a:pt x="1921041" y="587765"/>
                  <a:pt x="1921041" y="587765"/>
                </a:cubicBezTo>
                <a:cubicBezTo>
                  <a:pt x="1921041" y="582948"/>
                  <a:pt x="1921041" y="582948"/>
                  <a:pt x="1921041" y="582948"/>
                </a:cubicBezTo>
                <a:close/>
                <a:moveTo>
                  <a:pt x="1866188" y="582948"/>
                </a:moveTo>
                <a:cubicBezTo>
                  <a:pt x="1870038" y="582948"/>
                  <a:pt x="1872925" y="582948"/>
                  <a:pt x="1876774" y="582948"/>
                </a:cubicBezTo>
                <a:cubicBezTo>
                  <a:pt x="1880623" y="583911"/>
                  <a:pt x="1884473" y="583911"/>
                  <a:pt x="1888322" y="583911"/>
                </a:cubicBezTo>
                <a:cubicBezTo>
                  <a:pt x="1891209" y="583911"/>
                  <a:pt x="1895058" y="583911"/>
                  <a:pt x="1898908" y="582948"/>
                </a:cubicBezTo>
                <a:cubicBezTo>
                  <a:pt x="1902757" y="582948"/>
                  <a:pt x="1906606" y="582948"/>
                  <a:pt x="1909493" y="582948"/>
                </a:cubicBezTo>
                <a:cubicBezTo>
                  <a:pt x="1909493" y="587765"/>
                  <a:pt x="1909493" y="587765"/>
                  <a:pt x="1909493" y="587765"/>
                </a:cubicBezTo>
                <a:cubicBezTo>
                  <a:pt x="1905644" y="587765"/>
                  <a:pt x="1902757" y="588728"/>
                  <a:pt x="1901795" y="589691"/>
                </a:cubicBezTo>
                <a:cubicBezTo>
                  <a:pt x="1899870" y="590655"/>
                  <a:pt x="1898908" y="592581"/>
                  <a:pt x="1898908" y="596435"/>
                </a:cubicBezTo>
                <a:cubicBezTo>
                  <a:pt x="1898908" y="659054"/>
                  <a:pt x="1898908" y="659054"/>
                  <a:pt x="1898908" y="659054"/>
                </a:cubicBezTo>
                <a:cubicBezTo>
                  <a:pt x="1898908" y="663871"/>
                  <a:pt x="1899870" y="666761"/>
                  <a:pt x="1900832" y="668687"/>
                </a:cubicBezTo>
                <a:cubicBezTo>
                  <a:pt x="1902757" y="669651"/>
                  <a:pt x="1905644" y="670614"/>
                  <a:pt x="1909493" y="670614"/>
                </a:cubicBezTo>
                <a:cubicBezTo>
                  <a:pt x="1909493" y="676394"/>
                  <a:pt x="1909493" y="676394"/>
                  <a:pt x="1909493" y="676394"/>
                </a:cubicBezTo>
                <a:cubicBezTo>
                  <a:pt x="1906606" y="675431"/>
                  <a:pt x="1902757" y="675431"/>
                  <a:pt x="1898908" y="675431"/>
                </a:cubicBezTo>
                <a:cubicBezTo>
                  <a:pt x="1895058" y="675431"/>
                  <a:pt x="1892171" y="675431"/>
                  <a:pt x="1888322" y="675431"/>
                </a:cubicBezTo>
                <a:cubicBezTo>
                  <a:pt x="1884473" y="675431"/>
                  <a:pt x="1881586" y="675431"/>
                  <a:pt x="1877736" y="675431"/>
                </a:cubicBezTo>
                <a:cubicBezTo>
                  <a:pt x="1873887" y="675431"/>
                  <a:pt x="1870038" y="675431"/>
                  <a:pt x="1866188" y="676394"/>
                </a:cubicBezTo>
                <a:cubicBezTo>
                  <a:pt x="1866188" y="670614"/>
                  <a:pt x="1866188" y="670614"/>
                  <a:pt x="1866188" y="670614"/>
                </a:cubicBezTo>
                <a:cubicBezTo>
                  <a:pt x="1871000" y="670614"/>
                  <a:pt x="1873887" y="669651"/>
                  <a:pt x="1874849" y="668687"/>
                </a:cubicBezTo>
                <a:cubicBezTo>
                  <a:pt x="1875812" y="666761"/>
                  <a:pt x="1876774" y="663871"/>
                  <a:pt x="1876774" y="659054"/>
                </a:cubicBezTo>
                <a:cubicBezTo>
                  <a:pt x="1876774" y="596435"/>
                  <a:pt x="1876774" y="596435"/>
                  <a:pt x="1876774" y="596435"/>
                </a:cubicBezTo>
                <a:cubicBezTo>
                  <a:pt x="1876774" y="593545"/>
                  <a:pt x="1875812" y="591618"/>
                  <a:pt x="1874849" y="589691"/>
                </a:cubicBezTo>
                <a:cubicBezTo>
                  <a:pt x="1872925" y="588728"/>
                  <a:pt x="1871000" y="587765"/>
                  <a:pt x="1867151" y="587765"/>
                </a:cubicBezTo>
                <a:cubicBezTo>
                  <a:pt x="1866188" y="587765"/>
                  <a:pt x="1866188" y="587765"/>
                  <a:pt x="1866188" y="587765"/>
                </a:cubicBezTo>
                <a:cubicBezTo>
                  <a:pt x="1866188" y="582948"/>
                  <a:pt x="1866188" y="582948"/>
                  <a:pt x="1866188" y="582948"/>
                </a:cubicBezTo>
                <a:close/>
                <a:moveTo>
                  <a:pt x="1755520" y="582948"/>
                </a:moveTo>
                <a:cubicBezTo>
                  <a:pt x="1760332" y="582948"/>
                  <a:pt x="1763219" y="582948"/>
                  <a:pt x="1765144" y="582948"/>
                </a:cubicBezTo>
                <a:cubicBezTo>
                  <a:pt x="1768031" y="582948"/>
                  <a:pt x="1769955" y="583911"/>
                  <a:pt x="1771880" y="583911"/>
                </a:cubicBezTo>
                <a:cubicBezTo>
                  <a:pt x="1773805" y="583911"/>
                  <a:pt x="1775729" y="582948"/>
                  <a:pt x="1778616" y="582948"/>
                </a:cubicBezTo>
                <a:cubicBezTo>
                  <a:pt x="1780541" y="582948"/>
                  <a:pt x="1783428" y="582948"/>
                  <a:pt x="1787277" y="582948"/>
                </a:cubicBezTo>
                <a:cubicBezTo>
                  <a:pt x="1833469" y="642676"/>
                  <a:pt x="1833469" y="642676"/>
                  <a:pt x="1833469" y="642676"/>
                </a:cubicBezTo>
                <a:cubicBezTo>
                  <a:pt x="1833469" y="597398"/>
                  <a:pt x="1833469" y="597398"/>
                  <a:pt x="1833469" y="597398"/>
                </a:cubicBezTo>
                <a:cubicBezTo>
                  <a:pt x="1833469" y="593545"/>
                  <a:pt x="1832507" y="590655"/>
                  <a:pt x="1831545" y="589691"/>
                </a:cubicBezTo>
                <a:cubicBezTo>
                  <a:pt x="1829620" y="588728"/>
                  <a:pt x="1826733" y="587765"/>
                  <a:pt x="1820959" y="587765"/>
                </a:cubicBezTo>
                <a:cubicBezTo>
                  <a:pt x="1820959" y="582948"/>
                  <a:pt x="1820959" y="582948"/>
                  <a:pt x="1820959" y="582948"/>
                </a:cubicBezTo>
                <a:cubicBezTo>
                  <a:pt x="1823846" y="582948"/>
                  <a:pt x="1825771" y="582948"/>
                  <a:pt x="1828658" y="582948"/>
                </a:cubicBezTo>
                <a:cubicBezTo>
                  <a:pt x="1830582" y="582948"/>
                  <a:pt x="1833469" y="582948"/>
                  <a:pt x="1836356" y="582948"/>
                </a:cubicBezTo>
                <a:cubicBezTo>
                  <a:pt x="1839243" y="582948"/>
                  <a:pt x="1842130" y="582948"/>
                  <a:pt x="1844055" y="582948"/>
                </a:cubicBezTo>
                <a:cubicBezTo>
                  <a:pt x="1846942" y="582948"/>
                  <a:pt x="1848866" y="582948"/>
                  <a:pt x="1850791" y="582948"/>
                </a:cubicBezTo>
                <a:cubicBezTo>
                  <a:pt x="1850791" y="587765"/>
                  <a:pt x="1850791" y="587765"/>
                  <a:pt x="1850791" y="587765"/>
                </a:cubicBezTo>
                <a:cubicBezTo>
                  <a:pt x="1849829" y="587765"/>
                  <a:pt x="1849829" y="587765"/>
                  <a:pt x="1849829" y="587765"/>
                </a:cubicBezTo>
                <a:cubicBezTo>
                  <a:pt x="1846942" y="587765"/>
                  <a:pt x="1845017" y="588728"/>
                  <a:pt x="1843092" y="589691"/>
                </a:cubicBezTo>
                <a:cubicBezTo>
                  <a:pt x="1842130" y="591618"/>
                  <a:pt x="1841168" y="593545"/>
                  <a:pt x="1841168" y="597398"/>
                </a:cubicBezTo>
                <a:cubicBezTo>
                  <a:pt x="1841168" y="676394"/>
                  <a:pt x="1841168" y="676394"/>
                  <a:pt x="1841168" y="676394"/>
                </a:cubicBezTo>
                <a:cubicBezTo>
                  <a:pt x="1833469" y="676394"/>
                  <a:pt x="1833469" y="676394"/>
                  <a:pt x="1833469" y="676394"/>
                </a:cubicBezTo>
                <a:cubicBezTo>
                  <a:pt x="1773805" y="600288"/>
                  <a:pt x="1773805" y="600288"/>
                  <a:pt x="1773805" y="600288"/>
                </a:cubicBezTo>
                <a:cubicBezTo>
                  <a:pt x="1773805" y="659054"/>
                  <a:pt x="1773805" y="659054"/>
                  <a:pt x="1773805" y="659054"/>
                </a:cubicBezTo>
                <a:cubicBezTo>
                  <a:pt x="1773805" y="663871"/>
                  <a:pt x="1774767" y="666761"/>
                  <a:pt x="1776692" y="668687"/>
                </a:cubicBezTo>
                <a:cubicBezTo>
                  <a:pt x="1777654" y="669651"/>
                  <a:pt x="1781503" y="670614"/>
                  <a:pt x="1786315" y="670614"/>
                </a:cubicBezTo>
                <a:cubicBezTo>
                  <a:pt x="1786315" y="676394"/>
                  <a:pt x="1786315" y="676394"/>
                  <a:pt x="1786315" y="676394"/>
                </a:cubicBezTo>
                <a:cubicBezTo>
                  <a:pt x="1783428" y="675431"/>
                  <a:pt x="1780541" y="675431"/>
                  <a:pt x="1777654" y="675431"/>
                </a:cubicBezTo>
                <a:cubicBezTo>
                  <a:pt x="1774767" y="675431"/>
                  <a:pt x="1772842" y="675431"/>
                  <a:pt x="1769955" y="675431"/>
                </a:cubicBezTo>
                <a:cubicBezTo>
                  <a:pt x="1767068" y="675431"/>
                  <a:pt x="1765144" y="675431"/>
                  <a:pt x="1762257" y="675431"/>
                </a:cubicBezTo>
                <a:cubicBezTo>
                  <a:pt x="1759370" y="675431"/>
                  <a:pt x="1757445" y="675431"/>
                  <a:pt x="1754558" y="676394"/>
                </a:cubicBezTo>
                <a:cubicBezTo>
                  <a:pt x="1754558" y="670614"/>
                  <a:pt x="1754558" y="670614"/>
                  <a:pt x="1754558" y="670614"/>
                </a:cubicBezTo>
                <a:cubicBezTo>
                  <a:pt x="1759370" y="670614"/>
                  <a:pt x="1762257" y="669651"/>
                  <a:pt x="1764181" y="668687"/>
                </a:cubicBezTo>
                <a:cubicBezTo>
                  <a:pt x="1765144" y="666761"/>
                  <a:pt x="1766106" y="663871"/>
                  <a:pt x="1766106" y="659054"/>
                </a:cubicBezTo>
                <a:cubicBezTo>
                  <a:pt x="1766106" y="597398"/>
                  <a:pt x="1766106" y="597398"/>
                  <a:pt x="1766106" y="597398"/>
                </a:cubicBezTo>
                <a:cubicBezTo>
                  <a:pt x="1766106" y="593545"/>
                  <a:pt x="1765144" y="591618"/>
                  <a:pt x="1764181" y="589691"/>
                </a:cubicBezTo>
                <a:cubicBezTo>
                  <a:pt x="1762257" y="588728"/>
                  <a:pt x="1759370" y="588728"/>
                  <a:pt x="1755520" y="587765"/>
                </a:cubicBezTo>
                <a:cubicBezTo>
                  <a:pt x="1755520" y="582948"/>
                  <a:pt x="1755520" y="582948"/>
                  <a:pt x="1755520" y="582948"/>
                </a:cubicBezTo>
                <a:close/>
                <a:moveTo>
                  <a:pt x="1647740" y="582948"/>
                </a:moveTo>
                <a:cubicBezTo>
                  <a:pt x="1652551" y="582948"/>
                  <a:pt x="1656401" y="582948"/>
                  <a:pt x="1659288" y="583911"/>
                </a:cubicBezTo>
                <a:cubicBezTo>
                  <a:pt x="1663137" y="583911"/>
                  <a:pt x="1666986" y="583911"/>
                  <a:pt x="1669873" y="583911"/>
                </a:cubicBezTo>
                <a:cubicBezTo>
                  <a:pt x="1672760" y="583911"/>
                  <a:pt x="1675647" y="583911"/>
                  <a:pt x="1679496" y="583911"/>
                </a:cubicBezTo>
                <a:cubicBezTo>
                  <a:pt x="1683346" y="582948"/>
                  <a:pt x="1687195" y="582948"/>
                  <a:pt x="1691044" y="582948"/>
                </a:cubicBezTo>
                <a:cubicBezTo>
                  <a:pt x="1691044" y="587765"/>
                  <a:pt x="1691044" y="587765"/>
                  <a:pt x="1691044" y="587765"/>
                </a:cubicBezTo>
                <a:cubicBezTo>
                  <a:pt x="1687195" y="587765"/>
                  <a:pt x="1684308" y="588728"/>
                  <a:pt x="1683346" y="589691"/>
                </a:cubicBezTo>
                <a:cubicBezTo>
                  <a:pt x="1681421" y="590655"/>
                  <a:pt x="1680459" y="592581"/>
                  <a:pt x="1680459" y="596435"/>
                </a:cubicBezTo>
                <a:cubicBezTo>
                  <a:pt x="1680459" y="638823"/>
                  <a:pt x="1680459" y="638823"/>
                  <a:pt x="1680459" y="638823"/>
                </a:cubicBezTo>
                <a:cubicBezTo>
                  <a:pt x="1680459" y="645567"/>
                  <a:pt x="1681421" y="650383"/>
                  <a:pt x="1681421" y="653274"/>
                </a:cubicBezTo>
                <a:cubicBezTo>
                  <a:pt x="1682383" y="656164"/>
                  <a:pt x="1683346" y="658090"/>
                  <a:pt x="1684308" y="660017"/>
                </a:cubicBezTo>
                <a:cubicBezTo>
                  <a:pt x="1686233" y="661944"/>
                  <a:pt x="1689120" y="663871"/>
                  <a:pt x="1692007" y="665797"/>
                </a:cubicBezTo>
                <a:cubicBezTo>
                  <a:pt x="1694894" y="666761"/>
                  <a:pt x="1697781" y="666761"/>
                  <a:pt x="1702592" y="666761"/>
                </a:cubicBezTo>
                <a:cubicBezTo>
                  <a:pt x="1710291" y="666761"/>
                  <a:pt x="1716065" y="664834"/>
                  <a:pt x="1719914" y="660980"/>
                </a:cubicBezTo>
                <a:cubicBezTo>
                  <a:pt x="1722801" y="656164"/>
                  <a:pt x="1724726" y="648457"/>
                  <a:pt x="1724726" y="638823"/>
                </a:cubicBezTo>
                <a:cubicBezTo>
                  <a:pt x="1724726" y="637860"/>
                  <a:pt x="1724726" y="637860"/>
                  <a:pt x="1724726" y="637860"/>
                </a:cubicBezTo>
                <a:cubicBezTo>
                  <a:pt x="1724726" y="598362"/>
                  <a:pt x="1724726" y="598362"/>
                  <a:pt x="1724726" y="598362"/>
                </a:cubicBezTo>
                <a:cubicBezTo>
                  <a:pt x="1724726" y="594508"/>
                  <a:pt x="1723764" y="591618"/>
                  <a:pt x="1722801" y="589691"/>
                </a:cubicBezTo>
                <a:cubicBezTo>
                  <a:pt x="1721839" y="588728"/>
                  <a:pt x="1718952" y="587765"/>
                  <a:pt x="1714140" y="587765"/>
                </a:cubicBezTo>
                <a:cubicBezTo>
                  <a:pt x="1714140" y="582948"/>
                  <a:pt x="1714140" y="582948"/>
                  <a:pt x="1714140" y="582948"/>
                </a:cubicBezTo>
                <a:cubicBezTo>
                  <a:pt x="1717027" y="582948"/>
                  <a:pt x="1719914" y="582948"/>
                  <a:pt x="1721839" y="582948"/>
                </a:cubicBezTo>
                <a:cubicBezTo>
                  <a:pt x="1723764" y="582948"/>
                  <a:pt x="1725688" y="583911"/>
                  <a:pt x="1727613" y="583911"/>
                </a:cubicBezTo>
                <a:cubicBezTo>
                  <a:pt x="1729538" y="583911"/>
                  <a:pt x="1731462" y="582948"/>
                  <a:pt x="1734349" y="582948"/>
                </a:cubicBezTo>
                <a:cubicBezTo>
                  <a:pt x="1736274" y="582948"/>
                  <a:pt x="1739161" y="582948"/>
                  <a:pt x="1741086" y="582948"/>
                </a:cubicBezTo>
                <a:cubicBezTo>
                  <a:pt x="1741086" y="587765"/>
                  <a:pt x="1741086" y="587765"/>
                  <a:pt x="1741086" y="587765"/>
                </a:cubicBezTo>
                <a:cubicBezTo>
                  <a:pt x="1738199" y="587765"/>
                  <a:pt x="1736274" y="588728"/>
                  <a:pt x="1735312" y="589691"/>
                </a:cubicBezTo>
                <a:cubicBezTo>
                  <a:pt x="1734349" y="590655"/>
                  <a:pt x="1733387" y="593545"/>
                  <a:pt x="1733387" y="598362"/>
                </a:cubicBezTo>
                <a:cubicBezTo>
                  <a:pt x="1732425" y="640750"/>
                  <a:pt x="1732425" y="640750"/>
                  <a:pt x="1732425" y="640750"/>
                </a:cubicBezTo>
                <a:cubicBezTo>
                  <a:pt x="1732425" y="654237"/>
                  <a:pt x="1729538" y="663871"/>
                  <a:pt x="1723764" y="669651"/>
                </a:cubicBezTo>
                <a:cubicBezTo>
                  <a:pt x="1717990" y="675431"/>
                  <a:pt x="1708366" y="678321"/>
                  <a:pt x="1695856" y="678321"/>
                </a:cubicBezTo>
                <a:cubicBezTo>
                  <a:pt x="1683346" y="678321"/>
                  <a:pt x="1673722" y="675431"/>
                  <a:pt x="1667949" y="670614"/>
                </a:cubicBezTo>
                <a:cubicBezTo>
                  <a:pt x="1661212" y="664834"/>
                  <a:pt x="1658325" y="657127"/>
                  <a:pt x="1658325" y="647493"/>
                </a:cubicBezTo>
                <a:cubicBezTo>
                  <a:pt x="1658325" y="596435"/>
                  <a:pt x="1658325" y="596435"/>
                  <a:pt x="1658325" y="596435"/>
                </a:cubicBezTo>
                <a:cubicBezTo>
                  <a:pt x="1658325" y="593545"/>
                  <a:pt x="1657363" y="591618"/>
                  <a:pt x="1656401" y="589691"/>
                </a:cubicBezTo>
                <a:cubicBezTo>
                  <a:pt x="1654476" y="588728"/>
                  <a:pt x="1652551" y="587765"/>
                  <a:pt x="1648702" y="587765"/>
                </a:cubicBezTo>
                <a:cubicBezTo>
                  <a:pt x="1647740" y="587765"/>
                  <a:pt x="1647740" y="587765"/>
                  <a:pt x="1647740" y="587765"/>
                </a:cubicBezTo>
                <a:cubicBezTo>
                  <a:pt x="1647740" y="582948"/>
                  <a:pt x="1647740" y="582948"/>
                  <a:pt x="1647740" y="582948"/>
                </a:cubicBezTo>
                <a:close/>
                <a:moveTo>
                  <a:pt x="1475483" y="582948"/>
                </a:moveTo>
                <a:cubicBezTo>
                  <a:pt x="1479332" y="582948"/>
                  <a:pt x="1483181" y="582948"/>
                  <a:pt x="1485106" y="582948"/>
                </a:cubicBezTo>
                <a:cubicBezTo>
                  <a:pt x="1487031" y="582948"/>
                  <a:pt x="1488955" y="583911"/>
                  <a:pt x="1490880" y="583911"/>
                </a:cubicBezTo>
                <a:cubicBezTo>
                  <a:pt x="1492805" y="583911"/>
                  <a:pt x="1495692" y="582948"/>
                  <a:pt x="1497616" y="582948"/>
                </a:cubicBezTo>
                <a:cubicBezTo>
                  <a:pt x="1500503" y="582948"/>
                  <a:pt x="1503390" y="582948"/>
                  <a:pt x="1506277" y="582948"/>
                </a:cubicBezTo>
                <a:cubicBezTo>
                  <a:pt x="1553431" y="642676"/>
                  <a:pt x="1553431" y="642676"/>
                  <a:pt x="1553431" y="642676"/>
                </a:cubicBezTo>
                <a:cubicBezTo>
                  <a:pt x="1553431" y="597398"/>
                  <a:pt x="1553431" y="597398"/>
                  <a:pt x="1553431" y="597398"/>
                </a:cubicBezTo>
                <a:cubicBezTo>
                  <a:pt x="1553431" y="593545"/>
                  <a:pt x="1552469" y="590655"/>
                  <a:pt x="1550544" y="589691"/>
                </a:cubicBezTo>
                <a:cubicBezTo>
                  <a:pt x="1549582" y="588728"/>
                  <a:pt x="1545733" y="587765"/>
                  <a:pt x="1540921" y="587765"/>
                </a:cubicBezTo>
                <a:cubicBezTo>
                  <a:pt x="1540921" y="582948"/>
                  <a:pt x="1540921" y="582948"/>
                  <a:pt x="1540921" y="582948"/>
                </a:cubicBezTo>
                <a:cubicBezTo>
                  <a:pt x="1542846" y="582948"/>
                  <a:pt x="1545733" y="582948"/>
                  <a:pt x="1547657" y="582948"/>
                </a:cubicBezTo>
                <a:cubicBezTo>
                  <a:pt x="1550544" y="582948"/>
                  <a:pt x="1553431" y="582948"/>
                  <a:pt x="1556318" y="582948"/>
                </a:cubicBezTo>
                <a:cubicBezTo>
                  <a:pt x="1559205" y="582948"/>
                  <a:pt x="1561130" y="582948"/>
                  <a:pt x="1564017" y="582948"/>
                </a:cubicBezTo>
                <a:cubicBezTo>
                  <a:pt x="1565942" y="582948"/>
                  <a:pt x="1568829" y="582948"/>
                  <a:pt x="1570753" y="582948"/>
                </a:cubicBezTo>
                <a:cubicBezTo>
                  <a:pt x="1570753" y="587765"/>
                  <a:pt x="1570753" y="587765"/>
                  <a:pt x="1570753" y="587765"/>
                </a:cubicBezTo>
                <a:cubicBezTo>
                  <a:pt x="1569791" y="587765"/>
                  <a:pt x="1569791" y="587765"/>
                  <a:pt x="1569791" y="587765"/>
                </a:cubicBezTo>
                <a:cubicBezTo>
                  <a:pt x="1566904" y="587765"/>
                  <a:pt x="1564017" y="588728"/>
                  <a:pt x="1563055" y="589691"/>
                </a:cubicBezTo>
                <a:cubicBezTo>
                  <a:pt x="1562092" y="591618"/>
                  <a:pt x="1561130" y="593545"/>
                  <a:pt x="1561130" y="597398"/>
                </a:cubicBezTo>
                <a:cubicBezTo>
                  <a:pt x="1561130" y="676394"/>
                  <a:pt x="1561130" y="676394"/>
                  <a:pt x="1561130" y="676394"/>
                </a:cubicBezTo>
                <a:cubicBezTo>
                  <a:pt x="1552469" y="676394"/>
                  <a:pt x="1552469" y="676394"/>
                  <a:pt x="1552469" y="676394"/>
                </a:cubicBezTo>
                <a:cubicBezTo>
                  <a:pt x="1493767" y="600288"/>
                  <a:pt x="1493767" y="600288"/>
                  <a:pt x="1493767" y="600288"/>
                </a:cubicBezTo>
                <a:cubicBezTo>
                  <a:pt x="1493767" y="659054"/>
                  <a:pt x="1493767" y="659054"/>
                  <a:pt x="1493767" y="659054"/>
                </a:cubicBezTo>
                <a:cubicBezTo>
                  <a:pt x="1493767" y="663871"/>
                  <a:pt x="1494729" y="666761"/>
                  <a:pt x="1495692" y="668687"/>
                </a:cubicBezTo>
                <a:cubicBezTo>
                  <a:pt x="1497616" y="669651"/>
                  <a:pt x="1500503" y="670614"/>
                  <a:pt x="1506277" y="670614"/>
                </a:cubicBezTo>
                <a:cubicBezTo>
                  <a:pt x="1506277" y="676394"/>
                  <a:pt x="1506277" y="676394"/>
                  <a:pt x="1506277" y="676394"/>
                </a:cubicBezTo>
                <a:cubicBezTo>
                  <a:pt x="1503390" y="675431"/>
                  <a:pt x="1500503" y="675431"/>
                  <a:pt x="1497616" y="675431"/>
                </a:cubicBezTo>
                <a:cubicBezTo>
                  <a:pt x="1494729" y="675431"/>
                  <a:pt x="1491842" y="675431"/>
                  <a:pt x="1488955" y="675431"/>
                </a:cubicBezTo>
                <a:cubicBezTo>
                  <a:pt x="1487031" y="675431"/>
                  <a:pt x="1484144" y="675431"/>
                  <a:pt x="1482219" y="675431"/>
                </a:cubicBezTo>
                <a:cubicBezTo>
                  <a:pt x="1479332" y="675431"/>
                  <a:pt x="1476445" y="675431"/>
                  <a:pt x="1474520" y="676394"/>
                </a:cubicBezTo>
                <a:cubicBezTo>
                  <a:pt x="1474520" y="670614"/>
                  <a:pt x="1474520" y="670614"/>
                  <a:pt x="1474520" y="670614"/>
                </a:cubicBezTo>
                <a:cubicBezTo>
                  <a:pt x="1479332" y="670614"/>
                  <a:pt x="1482219" y="669651"/>
                  <a:pt x="1483181" y="668687"/>
                </a:cubicBezTo>
                <a:cubicBezTo>
                  <a:pt x="1485106" y="666761"/>
                  <a:pt x="1486068" y="663871"/>
                  <a:pt x="1486068" y="659054"/>
                </a:cubicBezTo>
                <a:cubicBezTo>
                  <a:pt x="1486068" y="597398"/>
                  <a:pt x="1486068" y="597398"/>
                  <a:pt x="1486068" y="597398"/>
                </a:cubicBezTo>
                <a:cubicBezTo>
                  <a:pt x="1486068" y="593545"/>
                  <a:pt x="1485106" y="591618"/>
                  <a:pt x="1483181" y="589691"/>
                </a:cubicBezTo>
                <a:cubicBezTo>
                  <a:pt x="1482219" y="588728"/>
                  <a:pt x="1479332" y="588728"/>
                  <a:pt x="1475483" y="587765"/>
                </a:cubicBezTo>
                <a:cubicBezTo>
                  <a:pt x="1475483" y="582948"/>
                  <a:pt x="1475483" y="582948"/>
                  <a:pt x="1475483" y="582948"/>
                </a:cubicBezTo>
                <a:close/>
                <a:moveTo>
                  <a:pt x="1414856" y="582948"/>
                </a:moveTo>
                <a:cubicBezTo>
                  <a:pt x="1423517" y="582948"/>
                  <a:pt x="1423517" y="582948"/>
                  <a:pt x="1423517" y="582948"/>
                </a:cubicBezTo>
                <a:cubicBezTo>
                  <a:pt x="1453349" y="663871"/>
                  <a:pt x="1453349" y="663871"/>
                  <a:pt x="1453349" y="663871"/>
                </a:cubicBezTo>
                <a:cubicBezTo>
                  <a:pt x="1454311" y="666761"/>
                  <a:pt x="1456236" y="667724"/>
                  <a:pt x="1457198" y="668687"/>
                </a:cubicBezTo>
                <a:cubicBezTo>
                  <a:pt x="1459123" y="669651"/>
                  <a:pt x="1461048" y="670614"/>
                  <a:pt x="1463935" y="670614"/>
                </a:cubicBezTo>
                <a:cubicBezTo>
                  <a:pt x="1463935" y="676394"/>
                  <a:pt x="1463935" y="676394"/>
                  <a:pt x="1463935" y="676394"/>
                </a:cubicBezTo>
                <a:cubicBezTo>
                  <a:pt x="1460085" y="675431"/>
                  <a:pt x="1456236" y="675431"/>
                  <a:pt x="1452387" y="675431"/>
                </a:cubicBezTo>
                <a:cubicBezTo>
                  <a:pt x="1449500" y="675431"/>
                  <a:pt x="1445650" y="675431"/>
                  <a:pt x="1442763" y="675431"/>
                </a:cubicBezTo>
                <a:cubicBezTo>
                  <a:pt x="1439876" y="675431"/>
                  <a:pt x="1436989" y="675431"/>
                  <a:pt x="1433140" y="675431"/>
                </a:cubicBezTo>
                <a:cubicBezTo>
                  <a:pt x="1429291" y="675431"/>
                  <a:pt x="1424479" y="675431"/>
                  <a:pt x="1420630" y="676394"/>
                </a:cubicBezTo>
                <a:cubicBezTo>
                  <a:pt x="1420630" y="670614"/>
                  <a:pt x="1420630" y="670614"/>
                  <a:pt x="1420630" y="670614"/>
                </a:cubicBezTo>
                <a:cubicBezTo>
                  <a:pt x="1425441" y="670614"/>
                  <a:pt x="1428328" y="669651"/>
                  <a:pt x="1429291" y="669651"/>
                </a:cubicBezTo>
                <a:cubicBezTo>
                  <a:pt x="1431215" y="668687"/>
                  <a:pt x="1431215" y="667724"/>
                  <a:pt x="1431215" y="665797"/>
                </a:cubicBezTo>
                <a:cubicBezTo>
                  <a:pt x="1431215" y="665797"/>
                  <a:pt x="1431215" y="664834"/>
                  <a:pt x="1431215" y="664834"/>
                </a:cubicBezTo>
                <a:cubicBezTo>
                  <a:pt x="1431215" y="663871"/>
                  <a:pt x="1431215" y="663871"/>
                  <a:pt x="1431215" y="662907"/>
                </a:cubicBezTo>
                <a:cubicBezTo>
                  <a:pt x="1424479" y="645567"/>
                  <a:pt x="1424479" y="645567"/>
                  <a:pt x="1424479" y="645567"/>
                </a:cubicBezTo>
                <a:cubicBezTo>
                  <a:pt x="1395609" y="645567"/>
                  <a:pt x="1395609" y="645567"/>
                  <a:pt x="1395609" y="645567"/>
                </a:cubicBezTo>
                <a:cubicBezTo>
                  <a:pt x="1388873" y="661944"/>
                  <a:pt x="1388873" y="661944"/>
                  <a:pt x="1388873" y="661944"/>
                </a:cubicBezTo>
                <a:cubicBezTo>
                  <a:pt x="1387911" y="662907"/>
                  <a:pt x="1387911" y="663871"/>
                  <a:pt x="1387911" y="663871"/>
                </a:cubicBezTo>
                <a:cubicBezTo>
                  <a:pt x="1387911" y="664834"/>
                  <a:pt x="1387911" y="665797"/>
                  <a:pt x="1387911" y="665797"/>
                </a:cubicBezTo>
                <a:cubicBezTo>
                  <a:pt x="1387911" y="668687"/>
                  <a:pt x="1390798" y="669651"/>
                  <a:pt x="1397534" y="670614"/>
                </a:cubicBezTo>
                <a:cubicBezTo>
                  <a:pt x="1397534" y="676394"/>
                  <a:pt x="1397534" y="676394"/>
                  <a:pt x="1397534" y="676394"/>
                </a:cubicBezTo>
                <a:cubicBezTo>
                  <a:pt x="1394647" y="675431"/>
                  <a:pt x="1392722" y="675431"/>
                  <a:pt x="1389835" y="675431"/>
                </a:cubicBezTo>
                <a:cubicBezTo>
                  <a:pt x="1386948" y="675431"/>
                  <a:pt x="1385024" y="675431"/>
                  <a:pt x="1383099" y="675431"/>
                </a:cubicBezTo>
                <a:cubicBezTo>
                  <a:pt x="1381174" y="675431"/>
                  <a:pt x="1380212" y="675431"/>
                  <a:pt x="1378287" y="675431"/>
                </a:cubicBezTo>
                <a:cubicBezTo>
                  <a:pt x="1376363" y="675431"/>
                  <a:pt x="1372513" y="675431"/>
                  <a:pt x="1368664" y="676394"/>
                </a:cubicBezTo>
                <a:cubicBezTo>
                  <a:pt x="1368664" y="670614"/>
                  <a:pt x="1368664" y="670614"/>
                  <a:pt x="1368664" y="670614"/>
                </a:cubicBezTo>
                <a:cubicBezTo>
                  <a:pt x="1371551" y="669651"/>
                  <a:pt x="1373476" y="668687"/>
                  <a:pt x="1375400" y="667724"/>
                </a:cubicBezTo>
                <a:cubicBezTo>
                  <a:pt x="1377325" y="665797"/>
                  <a:pt x="1379250" y="662907"/>
                  <a:pt x="1381174" y="659054"/>
                </a:cubicBezTo>
                <a:cubicBezTo>
                  <a:pt x="1414856" y="582948"/>
                  <a:pt x="1414856" y="582948"/>
                  <a:pt x="1414856" y="582948"/>
                </a:cubicBezTo>
                <a:close/>
                <a:moveTo>
                  <a:pt x="1269544" y="582948"/>
                </a:moveTo>
                <a:cubicBezTo>
                  <a:pt x="1274356" y="582948"/>
                  <a:pt x="1278205" y="582948"/>
                  <a:pt x="1282054" y="583911"/>
                </a:cubicBezTo>
                <a:cubicBezTo>
                  <a:pt x="1284941" y="583911"/>
                  <a:pt x="1288791" y="583911"/>
                  <a:pt x="1291678" y="583911"/>
                </a:cubicBezTo>
                <a:cubicBezTo>
                  <a:pt x="1294565" y="583911"/>
                  <a:pt x="1297452" y="583911"/>
                  <a:pt x="1301301" y="583911"/>
                </a:cubicBezTo>
                <a:cubicBezTo>
                  <a:pt x="1305150" y="582948"/>
                  <a:pt x="1309000" y="582948"/>
                  <a:pt x="1313811" y="582948"/>
                </a:cubicBezTo>
                <a:cubicBezTo>
                  <a:pt x="1313811" y="587765"/>
                  <a:pt x="1313811" y="587765"/>
                  <a:pt x="1313811" y="587765"/>
                </a:cubicBezTo>
                <a:cubicBezTo>
                  <a:pt x="1309000" y="587765"/>
                  <a:pt x="1306113" y="588728"/>
                  <a:pt x="1305150" y="589691"/>
                </a:cubicBezTo>
                <a:cubicBezTo>
                  <a:pt x="1303226" y="590655"/>
                  <a:pt x="1302263" y="592581"/>
                  <a:pt x="1302263" y="596435"/>
                </a:cubicBezTo>
                <a:cubicBezTo>
                  <a:pt x="1302263" y="638823"/>
                  <a:pt x="1302263" y="638823"/>
                  <a:pt x="1302263" y="638823"/>
                </a:cubicBezTo>
                <a:cubicBezTo>
                  <a:pt x="1302263" y="645567"/>
                  <a:pt x="1303226" y="650383"/>
                  <a:pt x="1303226" y="653274"/>
                </a:cubicBezTo>
                <a:cubicBezTo>
                  <a:pt x="1304188" y="656164"/>
                  <a:pt x="1305150" y="658090"/>
                  <a:pt x="1306113" y="660017"/>
                </a:cubicBezTo>
                <a:cubicBezTo>
                  <a:pt x="1308037" y="661944"/>
                  <a:pt x="1310924" y="663871"/>
                  <a:pt x="1313811" y="665797"/>
                </a:cubicBezTo>
                <a:cubicBezTo>
                  <a:pt x="1316698" y="666761"/>
                  <a:pt x="1320547" y="666761"/>
                  <a:pt x="1324397" y="666761"/>
                </a:cubicBezTo>
                <a:cubicBezTo>
                  <a:pt x="1332095" y="666761"/>
                  <a:pt x="1337869" y="664834"/>
                  <a:pt x="1341719" y="660980"/>
                </a:cubicBezTo>
                <a:cubicBezTo>
                  <a:pt x="1345568" y="656164"/>
                  <a:pt x="1346530" y="648457"/>
                  <a:pt x="1346530" y="638823"/>
                </a:cubicBezTo>
                <a:cubicBezTo>
                  <a:pt x="1346530" y="637860"/>
                  <a:pt x="1346530" y="637860"/>
                  <a:pt x="1346530" y="637860"/>
                </a:cubicBezTo>
                <a:cubicBezTo>
                  <a:pt x="1346530" y="598362"/>
                  <a:pt x="1346530" y="598362"/>
                  <a:pt x="1346530" y="598362"/>
                </a:cubicBezTo>
                <a:cubicBezTo>
                  <a:pt x="1346530" y="594508"/>
                  <a:pt x="1346530" y="591618"/>
                  <a:pt x="1344606" y="589691"/>
                </a:cubicBezTo>
                <a:cubicBezTo>
                  <a:pt x="1343643" y="588728"/>
                  <a:pt x="1340756" y="587765"/>
                  <a:pt x="1335945" y="587765"/>
                </a:cubicBezTo>
                <a:cubicBezTo>
                  <a:pt x="1335945" y="582948"/>
                  <a:pt x="1335945" y="582948"/>
                  <a:pt x="1335945" y="582948"/>
                </a:cubicBezTo>
                <a:cubicBezTo>
                  <a:pt x="1338832" y="582948"/>
                  <a:pt x="1341719" y="582948"/>
                  <a:pt x="1343643" y="582948"/>
                </a:cubicBezTo>
                <a:cubicBezTo>
                  <a:pt x="1345568" y="582948"/>
                  <a:pt x="1347493" y="583911"/>
                  <a:pt x="1349417" y="583911"/>
                </a:cubicBezTo>
                <a:cubicBezTo>
                  <a:pt x="1351342" y="583911"/>
                  <a:pt x="1354229" y="582948"/>
                  <a:pt x="1356154" y="582948"/>
                </a:cubicBezTo>
                <a:cubicBezTo>
                  <a:pt x="1358078" y="582948"/>
                  <a:pt x="1360965" y="582948"/>
                  <a:pt x="1362890" y="582948"/>
                </a:cubicBezTo>
                <a:cubicBezTo>
                  <a:pt x="1362890" y="587765"/>
                  <a:pt x="1362890" y="587765"/>
                  <a:pt x="1362890" y="587765"/>
                </a:cubicBezTo>
                <a:cubicBezTo>
                  <a:pt x="1360003" y="587765"/>
                  <a:pt x="1358078" y="588728"/>
                  <a:pt x="1357116" y="589691"/>
                </a:cubicBezTo>
                <a:cubicBezTo>
                  <a:pt x="1356154" y="590655"/>
                  <a:pt x="1355191" y="593545"/>
                  <a:pt x="1355191" y="598362"/>
                </a:cubicBezTo>
                <a:cubicBezTo>
                  <a:pt x="1354229" y="640750"/>
                  <a:pt x="1354229" y="640750"/>
                  <a:pt x="1354229" y="640750"/>
                </a:cubicBezTo>
                <a:cubicBezTo>
                  <a:pt x="1354229" y="654237"/>
                  <a:pt x="1351342" y="663871"/>
                  <a:pt x="1345568" y="669651"/>
                </a:cubicBezTo>
                <a:cubicBezTo>
                  <a:pt x="1339794" y="675431"/>
                  <a:pt x="1330171" y="678321"/>
                  <a:pt x="1317661" y="678321"/>
                </a:cubicBezTo>
                <a:cubicBezTo>
                  <a:pt x="1305150" y="678321"/>
                  <a:pt x="1296489" y="675431"/>
                  <a:pt x="1289753" y="670614"/>
                </a:cubicBezTo>
                <a:cubicBezTo>
                  <a:pt x="1283017" y="664834"/>
                  <a:pt x="1280130" y="657127"/>
                  <a:pt x="1280130" y="647493"/>
                </a:cubicBezTo>
                <a:cubicBezTo>
                  <a:pt x="1280130" y="596435"/>
                  <a:pt x="1280130" y="596435"/>
                  <a:pt x="1280130" y="596435"/>
                </a:cubicBezTo>
                <a:cubicBezTo>
                  <a:pt x="1280130" y="593545"/>
                  <a:pt x="1279167" y="591618"/>
                  <a:pt x="1278205" y="589691"/>
                </a:cubicBezTo>
                <a:cubicBezTo>
                  <a:pt x="1276280" y="588728"/>
                  <a:pt x="1274356" y="587765"/>
                  <a:pt x="1270506" y="587765"/>
                </a:cubicBezTo>
                <a:cubicBezTo>
                  <a:pt x="1269544" y="587765"/>
                  <a:pt x="1269544" y="587765"/>
                  <a:pt x="1269544" y="587765"/>
                </a:cubicBezTo>
                <a:cubicBezTo>
                  <a:pt x="1269544" y="582948"/>
                  <a:pt x="1269544" y="582948"/>
                  <a:pt x="1269544" y="582948"/>
                </a:cubicBezTo>
                <a:close/>
                <a:moveTo>
                  <a:pt x="1151177" y="582948"/>
                </a:moveTo>
                <a:cubicBezTo>
                  <a:pt x="1154064" y="582948"/>
                  <a:pt x="1156951" y="582948"/>
                  <a:pt x="1159838" y="582948"/>
                </a:cubicBezTo>
                <a:cubicBezTo>
                  <a:pt x="1163688" y="583911"/>
                  <a:pt x="1167537" y="583911"/>
                  <a:pt x="1173311" y="583911"/>
                </a:cubicBezTo>
                <a:cubicBezTo>
                  <a:pt x="1178123" y="583911"/>
                  <a:pt x="1181972" y="583911"/>
                  <a:pt x="1185821" y="582948"/>
                </a:cubicBezTo>
                <a:cubicBezTo>
                  <a:pt x="1189671" y="582948"/>
                  <a:pt x="1192558" y="582948"/>
                  <a:pt x="1194482" y="582948"/>
                </a:cubicBezTo>
                <a:cubicBezTo>
                  <a:pt x="1194482" y="587765"/>
                  <a:pt x="1194482" y="587765"/>
                  <a:pt x="1194482" y="587765"/>
                </a:cubicBezTo>
                <a:cubicBezTo>
                  <a:pt x="1190633" y="587765"/>
                  <a:pt x="1187746" y="588728"/>
                  <a:pt x="1186784" y="589691"/>
                </a:cubicBezTo>
                <a:cubicBezTo>
                  <a:pt x="1184859" y="590655"/>
                  <a:pt x="1183897" y="592581"/>
                  <a:pt x="1183897" y="596435"/>
                </a:cubicBezTo>
                <a:cubicBezTo>
                  <a:pt x="1183897" y="622446"/>
                  <a:pt x="1183897" y="622446"/>
                  <a:pt x="1183897" y="622446"/>
                </a:cubicBezTo>
                <a:cubicBezTo>
                  <a:pt x="1223352" y="622446"/>
                  <a:pt x="1223352" y="622446"/>
                  <a:pt x="1223352" y="622446"/>
                </a:cubicBezTo>
                <a:cubicBezTo>
                  <a:pt x="1223352" y="596435"/>
                  <a:pt x="1223352" y="596435"/>
                  <a:pt x="1223352" y="596435"/>
                </a:cubicBezTo>
                <a:cubicBezTo>
                  <a:pt x="1223352" y="593545"/>
                  <a:pt x="1222390" y="590655"/>
                  <a:pt x="1220465" y="589691"/>
                </a:cubicBezTo>
                <a:cubicBezTo>
                  <a:pt x="1219503" y="588728"/>
                  <a:pt x="1216616" y="587765"/>
                  <a:pt x="1212767" y="587765"/>
                </a:cubicBezTo>
                <a:cubicBezTo>
                  <a:pt x="1211804" y="587765"/>
                  <a:pt x="1211804" y="587765"/>
                  <a:pt x="1211804" y="587765"/>
                </a:cubicBezTo>
                <a:cubicBezTo>
                  <a:pt x="1211804" y="582948"/>
                  <a:pt x="1211804" y="582948"/>
                  <a:pt x="1211804" y="582948"/>
                </a:cubicBezTo>
                <a:cubicBezTo>
                  <a:pt x="1215654" y="582948"/>
                  <a:pt x="1218541" y="582948"/>
                  <a:pt x="1222390" y="582948"/>
                </a:cubicBezTo>
                <a:cubicBezTo>
                  <a:pt x="1225277" y="583911"/>
                  <a:pt x="1230089" y="583911"/>
                  <a:pt x="1233938" y="583911"/>
                </a:cubicBezTo>
                <a:cubicBezTo>
                  <a:pt x="1238749" y="583911"/>
                  <a:pt x="1242599" y="583911"/>
                  <a:pt x="1245486" y="582948"/>
                </a:cubicBezTo>
                <a:cubicBezTo>
                  <a:pt x="1249335" y="582948"/>
                  <a:pt x="1252222" y="582948"/>
                  <a:pt x="1255109" y="582948"/>
                </a:cubicBezTo>
                <a:cubicBezTo>
                  <a:pt x="1255109" y="587765"/>
                  <a:pt x="1255109" y="587765"/>
                  <a:pt x="1255109" y="587765"/>
                </a:cubicBezTo>
                <a:cubicBezTo>
                  <a:pt x="1254147" y="587765"/>
                  <a:pt x="1254147" y="587765"/>
                  <a:pt x="1254147" y="587765"/>
                </a:cubicBezTo>
                <a:cubicBezTo>
                  <a:pt x="1250297" y="587765"/>
                  <a:pt x="1248373" y="588728"/>
                  <a:pt x="1247410" y="589691"/>
                </a:cubicBezTo>
                <a:cubicBezTo>
                  <a:pt x="1245486" y="591618"/>
                  <a:pt x="1244523" y="593545"/>
                  <a:pt x="1244523" y="596435"/>
                </a:cubicBezTo>
                <a:cubicBezTo>
                  <a:pt x="1244523" y="659054"/>
                  <a:pt x="1244523" y="659054"/>
                  <a:pt x="1244523" y="659054"/>
                </a:cubicBezTo>
                <a:cubicBezTo>
                  <a:pt x="1244523" y="663871"/>
                  <a:pt x="1245486" y="666761"/>
                  <a:pt x="1247410" y="667724"/>
                </a:cubicBezTo>
                <a:cubicBezTo>
                  <a:pt x="1248373" y="669651"/>
                  <a:pt x="1251260" y="670614"/>
                  <a:pt x="1255109" y="670614"/>
                </a:cubicBezTo>
                <a:cubicBezTo>
                  <a:pt x="1255109" y="676394"/>
                  <a:pt x="1255109" y="676394"/>
                  <a:pt x="1255109" y="676394"/>
                </a:cubicBezTo>
                <a:cubicBezTo>
                  <a:pt x="1251260" y="675431"/>
                  <a:pt x="1247410" y="675431"/>
                  <a:pt x="1243561" y="675431"/>
                </a:cubicBezTo>
                <a:cubicBezTo>
                  <a:pt x="1239712" y="675431"/>
                  <a:pt x="1236825" y="675431"/>
                  <a:pt x="1233938" y="675431"/>
                </a:cubicBezTo>
                <a:cubicBezTo>
                  <a:pt x="1232013" y="675431"/>
                  <a:pt x="1230089" y="675431"/>
                  <a:pt x="1226239" y="675431"/>
                </a:cubicBezTo>
                <a:cubicBezTo>
                  <a:pt x="1222390" y="675431"/>
                  <a:pt x="1217578" y="675431"/>
                  <a:pt x="1212767" y="676394"/>
                </a:cubicBezTo>
                <a:cubicBezTo>
                  <a:pt x="1212767" y="670614"/>
                  <a:pt x="1212767" y="670614"/>
                  <a:pt x="1212767" y="670614"/>
                </a:cubicBezTo>
                <a:cubicBezTo>
                  <a:pt x="1217578" y="670614"/>
                  <a:pt x="1219503" y="669651"/>
                  <a:pt x="1221428" y="668687"/>
                </a:cubicBezTo>
                <a:cubicBezTo>
                  <a:pt x="1222390" y="666761"/>
                  <a:pt x="1223352" y="663871"/>
                  <a:pt x="1223352" y="659054"/>
                </a:cubicBezTo>
                <a:cubicBezTo>
                  <a:pt x="1223352" y="629189"/>
                  <a:pt x="1223352" y="629189"/>
                  <a:pt x="1223352" y="629189"/>
                </a:cubicBezTo>
                <a:cubicBezTo>
                  <a:pt x="1183897" y="629189"/>
                  <a:pt x="1183897" y="629189"/>
                  <a:pt x="1183897" y="629189"/>
                </a:cubicBezTo>
                <a:cubicBezTo>
                  <a:pt x="1183897" y="659054"/>
                  <a:pt x="1183897" y="659054"/>
                  <a:pt x="1183897" y="659054"/>
                </a:cubicBezTo>
                <a:cubicBezTo>
                  <a:pt x="1183897" y="663871"/>
                  <a:pt x="1184859" y="666761"/>
                  <a:pt x="1185821" y="668687"/>
                </a:cubicBezTo>
                <a:cubicBezTo>
                  <a:pt x="1187746" y="669651"/>
                  <a:pt x="1189671" y="670614"/>
                  <a:pt x="1194482" y="670614"/>
                </a:cubicBezTo>
                <a:cubicBezTo>
                  <a:pt x="1194482" y="675431"/>
                  <a:pt x="1194482" y="675431"/>
                  <a:pt x="1194482" y="675431"/>
                </a:cubicBezTo>
                <a:cubicBezTo>
                  <a:pt x="1189671" y="675431"/>
                  <a:pt x="1185821" y="675431"/>
                  <a:pt x="1181972" y="675431"/>
                </a:cubicBezTo>
                <a:cubicBezTo>
                  <a:pt x="1178123" y="675431"/>
                  <a:pt x="1175236" y="675431"/>
                  <a:pt x="1173311" y="675431"/>
                </a:cubicBezTo>
                <a:cubicBezTo>
                  <a:pt x="1169462" y="675431"/>
                  <a:pt x="1166575" y="675431"/>
                  <a:pt x="1162725" y="675431"/>
                </a:cubicBezTo>
                <a:cubicBezTo>
                  <a:pt x="1158876" y="675431"/>
                  <a:pt x="1155027" y="675431"/>
                  <a:pt x="1151177" y="676394"/>
                </a:cubicBezTo>
                <a:cubicBezTo>
                  <a:pt x="1151177" y="670614"/>
                  <a:pt x="1151177" y="670614"/>
                  <a:pt x="1151177" y="670614"/>
                </a:cubicBezTo>
                <a:cubicBezTo>
                  <a:pt x="1152140" y="670614"/>
                  <a:pt x="1152140" y="670614"/>
                  <a:pt x="1152140" y="670614"/>
                </a:cubicBezTo>
                <a:cubicBezTo>
                  <a:pt x="1155989" y="670614"/>
                  <a:pt x="1158876" y="669651"/>
                  <a:pt x="1159838" y="668687"/>
                </a:cubicBezTo>
                <a:cubicBezTo>
                  <a:pt x="1161763" y="666761"/>
                  <a:pt x="1161763" y="663871"/>
                  <a:pt x="1161763" y="659054"/>
                </a:cubicBezTo>
                <a:cubicBezTo>
                  <a:pt x="1161763" y="596435"/>
                  <a:pt x="1161763" y="596435"/>
                  <a:pt x="1161763" y="596435"/>
                </a:cubicBezTo>
                <a:cubicBezTo>
                  <a:pt x="1161763" y="593545"/>
                  <a:pt x="1161763" y="591618"/>
                  <a:pt x="1159838" y="589691"/>
                </a:cubicBezTo>
                <a:cubicBezTo>
                  <a:pt x="1158876" y="588728"/>
                  <a:pt x="1155989" y="587765"/>
                  <a:pt x="1153102" y="587765"/>
                </a:cubicBezTo>
                <a:cubicBezTo>
                  <a:pt x="1151177" y="587765"/>
                  <a:pt x="1151177" y="587765"/>
                  <a:pt x="1151177" y="587765"/>
                </a:cubicBezTo>
                <a:cubicBezTo>
                  <a:pt x="1151177" y="582948"/>
                  <a:pt x="1151177" y="582948"/>
                  <a:pt x="1151177" y="582948"/>
                </a:cubicBezTo>
                <a:close/>
                <a:moveTo>
                  <a:pt x="990468" y="582948"/>
                </a:moveTo>
                <a:cubicBezTo>
                  <a:pt x="994318" y="582948"/>
                  <a:pt x="998167" y="582948"/>
                  <a:pt x="1002016" y="582948"/>
                </a:cubicBezTo>
                <a:cubicBezTo>
                  <a:pt x="1005866" y="583911"/>
                  <a:pt x="1009715" y="583911"/>
                  <a:pt x="1012602" y="583911"/>
                </a:cubicBezTo>
                <a:cubicBezTo>
                  <a:pt x="1016451" y="583911"/>
                  <a:pt x="1020301" y="583911"/>
                  <a:pt x="1024150" y="582948"/>
                </a:cubicBezTo>
                <a:cubicBezTo>
                  <a:pt x="1027999" y="582948"/>
                  <a:pt x="1030886" y="582948"/>
                  <a:pt x="1034736" y="582948"/>
                </a:cubicBezTo>
                <a:cubicBezTo>
                  <a:pt x="1034736" y="587765"/>
                  <a:pt x="1034736" y="587765"/>
                  <a:pt x="1034736" y="587765"/>
                </a:cubicBezTo>
                <a:cubicBezTo>
                  <a:pt x="1030886" y="587765"/>
                  <a:pt x="1027999" y="588728"/>
                  <a:pt x="1027037" y="589691"/>
                </a:cubicBezTo>
                <a:cubicBezTo>
                  <a:pt x="1025112" y="590655"/>
                  <a:pt x="1024150" y="592581"/>
                  <a:pt x="1024150" y="596435"/>
                </a:cubicBezTo>
                <a:cubicBezTo>
                  <a:pt x="1024150" y="659054"/>
                  <a:pt x="1024150" y="659054"/>
                  <a:pt x="1024150" y="659054"/>
                </a:cubicBezTo>
                <a:cubicBezTo>
                  <a:pt x="1024150" y="663871"/>
                  <a:pt x="1025112" y="666761"/>
                  <a:pt x="1026075" y="668687"/>
                </a:cubicBezTo>
                <a:cubicBezTo>
                  <a:pt x="1027999" y="669651"/>
                  <a:pt x="1029924" y="670614"/>
                  <a:pt x="1034736" y="670614"/>
                </a:cubicBezTo>
                <a:cubicBezTo>
                  <a:pt x="1034736" y="676394"/>
                  <a:pt x="1034736" y="676394"/>
                  <a:pt x="1034736" y="676394"/>
                </a:cubicBezTo>
                <a:cubicBezTo>
                  <a:pt x="1031849" y="675431"/>
                  <a:pt x="1027999" y="675431"/>
                  <a:pt x="1024150" y="675431"/>
                </a:cubicBezTo>
                <a:cubicBezTo>
                  <a:pt x="1020301" y="675431"/>
                  <a:pt x="1016451" y="675431"/>
                  <a:pt x="1012602" y="675431"/>
                </a:cubicBezTo>
                <a:cubicBezTo>
                  <a:pt x="1009715" y="675431"/>
                  <a:pt x="1006828" y="675431"/>
                  <a:pt x="1002979" y="675431"/>
                </a:cubicBezTo>
                <a:cubicBezTo>
                  <a:pt x="999129" y="675431"/>
                  <a:pt x="995280" y="675431"/>
                  <a:pt x="990468" y="676394"/>
                </a:cubicBezTo>
                <a:cubicBezTo>
                  <a:pt x="990468" y="670614"/>
                  <a:pt x="990468" y="670614"/>
                  <a:pt x="990468" y="670614"/>
                </a:cubicBezTo>
                <a:cubicBezTo>
                  <a:pt x="991431" y="670614"/>
                  <a:pt x="991431" y="670614"/>
                  <a:pt x="991431" y="670614"/>
                </a:cubicBezTo>
                <a:cubicBezTo>
                  <a:pt x="996242" y="670614"/>
                  <a:pt x="998167" y="669651"/>
                  <a:pt x="1000092" y="668687"/>
                </a:cubicBezTo>
                <a:cubicBezTo>
                  <a:pt x="1001054" y="666761"/>
                  <a:pt x="1002016" y="663871"/>
                  <a:pt x="1002016" y="659054"/>
                </a:cubicBezTo>
                <a:cubicBezTo>
                  <a:pt x="1002016" y="596435"/>
                  <a:pt x="1002016" y="596435"/>
                  <a:pt x="1002016" y="596435"/>
                </a:cubicBezTo>
                <a:cubicBezTo>
                  <a:pt x="1002016" y="593545"/>
                  <a:pt x="1001054" y="591618"/>
                  <a:pt x="1000092" y="589691"/>
                </a:cubicBezTo>
                <a:cubicBezTo>
                  <a:pt x="998167" y="588728"/>
                  <a:pt x="996242" y="587765"/>
                  <a:pt x="992393" y="587765"/>
                </a:cubicBezTo>
                <a:cubicBezTo>
                  <a:pt x="990468" y="587765"/>
                  <a:pt x="990468" y="587765"/>
                  <a:pt x="990468" y="587765"/>
                </a:cubicBezTo>
                <a:cubicBezTo>
                  <a:pt x="990468" y="582948"/>
                  <a:pt x="990468" y="582948"/>
                  <a:pt x="990468" y="582948"/>
                </a:cubicBezTo>
                <a:close/>
                <a:moveTo>
                  <a:pt x="2256895" y="581021"/>
                </a:moveTo>
                <a:cubicBezTo>
                  <a:pt x="2260744" y="581021"/>
                  <a:pt x="2264593" y="581021"/>
                  <a:pt x="2268443" y="581984"/>
                </a:cubicBezTo>
                <a:cubicBezTo>
                  <a:pt x="2273254" y="581984"/>
                  <a:pt x="2278066" y="582948"/>
                  <a:pt x="2283840" y="583911"/>
                </a:cubicBezTo>
                <a:cubicBezTo>
                  <a:pt x="2283840" y="584874"/>
                  <a:pt x="2283840" y="584874"/>
                  <a:pt x="2283840" y="584874"/>
                </a:cubicBezTo>
                <a:cubicBezTo>
                  <a:pt x="2283840" y="589691"/>
                  <a:pt x="2283840" y="594508"/>
                  <a:pt x="2283840" y="597398"/>
                </a:cubicBezTo>
                <a:cubicBezTo>
                  <a:pt x="2283840" y="599325"/>
                  <a:pt x="2283840" y="603178"/>
                  <a:pt x="2283840" y="608959"/>
                </a:cubicBezTo>
                <a:cubicBezTo>
                  <a:pt x="2276141" y="608959"/>
                  <a:pt x="2276141" y="608959"/>
                  <a:pt x="2276141" y="608959"/>
                </a:cubicBezTo>
                <a:cubicBezTo>
                  <a:pt x="2276141" y="602215"/>
                  <a:pt x="2274217" y="597398"/>
                  <a:pt x="2271330" y="593545"/>
                </a:cubicBezTo>
                <a:cubicBezTo>
                  <a:pt x="2268443" y="590655"/>
                  <a:pt x="2263631" y="588728"/>
                  <a:pt x="2257857" y="588728"/>
                </a:cubicBezTo>
                <a:cubicBezTo>
                  <a:pt x="2254008" y="588728"/>
                  <a:pt x="2250158" y="589691"/>
                  <a:pt x="2247271" y="591618"/>
                </a:cubicBezTo>
                <a:cubicBezTo>
                  <a:pt x="2245347" y="594508"/>
                  <a:pt x="2243422" y="597398"/>
                  <a:pt x="2243422" y="601252"/>
                </a:cubicBezTo>
                <a:cubicBezTo>
                  <a:pt x="2243422" y="604142"/>
                  <a:pt x="2244384" y="607032"/>
                  <a:pt x="2246309" y="609922"/>
                </a:cubicBezTo>
                <a:cubicBezTo>
                  <a:pt x="2249196" y="611849"/>
                  <a:pt x="2254008" y="614739"/>
                  <a:pt x="2260744" y="617629"/>
                </a:cubicBezTo>
                <a:cubicBezTo>
                  <a:pt x="2261706" y="617629"/>
                  <a:pt x="2263631" y="618592"/>
                  <a:pt x="2265556" y="619556"/>
                </a:cubicBezTo>
                <a:cubicBezTo>
                  <a:pt x="2273254" y="622446"/>
                  <a:pt x="2279028" y="625336"/>
                  <a:pt x="2281915" y="628226"/>
                </a:cubicBezTo>
                <a:cubicBezTo>
                  <a:pt x="2284802" y="630153"/>
                  <a:pt x="2286727" y="634006"/>
                  <a:pt x="2287689" y="636896"/>
                </a:cubicBezTo>
                <a:cubicBezTo>
                  <a:pt x="2289614" y="639786"/>
                  <a:pt x="2289614" y="643640"/>
                  <a:pt x="2289614" y="647493"/>
                </a:cubicBezTo>
                <a:cubicBezTo>
                  <a:pt x="2289614" y="657127"/>
                  <a:pt x="2286727" y="663871"/>
                  <a:pt x="2280953" y="669651"/>
                </a:cubicBezTo>
                <a:cubicBezTo>
                  <a:pt x="2274217" y="675431"/>
                  <a:pt x="2266518" y="678321"/>
                  <a:pt x="2255932" y="678321"/>
                </a:cubicBezTo>
                <a:cubicBezTo>
                  <a:pt x="2250158" y="678321"/>
                  <a:pt x="2244384" y="677358"/>
                  <a:pt x="2239573" y="676394"/>
                </a:cubicBezTo>
                <a:cubicBezTo>
                  <a:pt x="2233799" y="675431"/>
                  <a:pt x="2228987" y="673504"/>
                  <a:pt x="2224175" y="670614"/>
                </a:cubicBezTo>
                <a:cubicBezTo>
                  <a:pt x="2225137" y="667724"/>
                  <a:pt x="2225137" y="664834"/>
                  <a:pt x="2225137" y="660980"/>
                </a:cubicBezTo>
                <a:cubicBezTo>
                  <a:pt x="2225137" y="658090"/>
                  <a:pt x="2225137" y="655200"/>
                  <a:pt x="2225137" y="651347"/>
                </a:cubicBezTo>
                <a:cubicBezTo>
                  <a:pt x="2225137" y="649420"/>
                  <a:pt x="2225137" y="648457"/>
                  <a:pt x="2225137" y="647493"/>
                </a:cubicBezTo>
                <a:cubicBezTo>
                  <a:pt x="2225137" y="646530"/>
                  <a:pt x="2225137" y="645567"/>
                  <a:pt x="2225137" y="644603"/>
                </a:cubicBezTo>
                <a:cubicBezTo>
                  <a:pt x="2234761" y="644603"/>
                  <a:pt x="2234761" y="644603"/>
                  <a:pt x="2234761" y="644603"/>
                </a:cubicBezTo>
                <a:cubicBezTo>
                  <a:pt x="2234761" y="653274"/>
                  <a:pt x="2236686" y="659054"/>
                  <a:pt x="2239573" y="662907"/>
                </a:cubicBezTo>
                <a:cubicBezTo>
                  <a:pt x="2243422" y="667724"/>
                  <a:pt x="2248234" y="669651"/>
                  <a:pt x="2254008" y="669651"/>
                </a:cubicBezTo>
                <a:cubicBezTo>
                  <a:pt x="2259782" y="669651"/>
                  <a:pt x="2263631" y="667724"/>
                  <a:pt x="2266518" y="665797"/>
                </a:cubicBezTo>
                <a:cubicBezTo>
                  <a:pt x="2269405" y="662907"/>
                  <a:pt x="2271330" y="660017"/>
                  <a:pt x="2271330" y="655200"/>
                </a:cubicBezTo>
                <a:cubicBezTo>
                  <a:pt x="2271330" y="652310"/>
                  <a:pt x="2270367" y="649420"/>
                  <a:pt x="2268443" y="646530"/>
                </a:cubicBezTo>
                <a:cubicBezTo>
                  <a:pt x="2266518" y="644603"/>
                  <a:pt x="2261706" y="641713"/>
                  <a:pt x="2254008" y="638823"/>
                </a:cubicBezTo>
                <a:cubicBezTo>
                  <a:pt x="2243422" y="634006"/>
                  <a:pt x="2235723" y="630153"/>
                  <a:pt x="2231874" y="625336"/>
                </a:cubicBezTo>
                <a:cubicBezTo>
                  <a:pt x="2228024" y="620519"/>
                  <a:pt x="2226100" y="615702"/>
                  <a:pt x="2226100" y="608959"/>
                </a:cubicBezTo>
                <a:cubicBezTo>
                  <a:pt x="2226100" y="600288"/>
                  <a:pt x="2228987" y="593545"/>
                  <a:pt x="2234761" y="588728"/>
                </a:cubicBezTo>
                <a:cubicBezTo>
                  <a:pt x="2240535" y="582948"/>
                  <a:pt x="2247271" y="581021"/>
                  <a:pt x="2256895" y="581021"/>
                </a:cubicBezTo>
                <a:close/>
                <a:moveTo>
                  <a:pt x="1102099" y="581021"/>
                </a:moveTo>
                <a:cubicBezTo>
                  <a:pt x="1107873" y="581021"/>
                  <a:pt x="1116534" y="581984"/>
                  <a:pt x="1130969" y="584874"/>
                </a:cubicBezTo>
                <a:cubicBezTo>
                  <a:pt x="1131931" y="584874"/>
                  <a:pt x="1132893" y="584874"/>
                  <a:pt x="1133856" y="584874"/>
                </a:cubicBezTo>
                <a:cubicBezTo>
                  <a:pt x="1133856" y="588728"/>
                  <a:pt x="1132893" y="591618"/>
                  <a:pt x="1132893" y="594508"/>
                </a:cubicBezTo>
                <a:cubicBezTo>
                  <a:pt x="1132893" y="597398"/>
                  <a:pt x="1132893" y="600288"/>
                  <a:pt x="1132893" y="603178"/>
                </a:cubicBezTo>
                <a:cubicBezTo>
                  <a:pt x="1132893" y="604142"/>
                  <a:pt x="1132893" y="606069"/>
                  <a:pt x="1132893" y="607032"/>
                </a:cubicBezTo>
                <a:cubicBezTo>
                  <a:pt x="1132893" y="608959"/>
                  <a:pt x="1132893" y="610885"/>
                  <a:pt x="1132893" y="613775"/>
                </a:cubicBezTo>
                <a:cubicBezTo>
                  <a:pt x="1125195" y="613775"/>
                  <a:pt x="1125195" y="613775"/>
                  <a:pt x="1125195" y="613775"/>
                </a:cubicBezTo>
                <a:cubicBezTo>
                  <a:pt x="1124232" y="605105"/>
                  <a:pt x="1122308" y="598362"/>
                  <a:pt x="1118458" y="594508"/>
                </a:cubicBezTo>
                <a:cubicBezTo>
                  <a:pt x="1114609" y="590655"/>
                  <a:pt x="1109797" y="587765"/>
                  <a:pt x="1104023" y="587765"/>
                </a:cubicBezTo>
                <a:cubicBezTo>
                  <a:pt x="1094400" y="587765"/>
                  <a:pt x="1087664" y="591618"/>
                  <a:pt x="1082852" y="598362"/>
                </a:cubicBezTo>
                <a:cubicBezTo>
                  <a:pt x="1078040" y="605105"/>
                  <a:pt x="1075153" y="614739"/>
                  <a:pt x="1075153" y="626299"/>
                </a:cubicBezTo>
                <a:cubicBezTo>
                  <a:pt x="1075153" y="638823"/>
                  <a:pt x="1078040" y="649420"/>
                  <a:pt x="1083814" y="656164"/>
                </a:cubicBezTo>
                <a:cubicBezTo>
                  <a:pt x="1088626" y="663871"/>
                  <a:pt x="1096325" y="667724"/>
                  <a:pt x="1104986" y="667724"/>
                </a:cubicBezTo>
                <a:cubicBezTo>
                  <a:pt x="1109797" y="667724"/>
                  <a:pt x="1114609" y="666761"/>
                  <a:pt x="1118458" y="663871"/>
                </a:cubicBezTo>
                <a:cubicBezTo>
                  <a:pt x="1122308" y="660980"/>
                  <a:pt x="1127119" y="657127"/>
                  <a:pt x="1130969" y="651347"/>
                </a:cubicBezTo>
                <a:cubicBezTo>
                  <a:pt x="1137705" y="655200"/>
                  <a:pt x="1137705" y="655200"/>
                  <a:pt x="1137705" y="655200"/>
                </a:cubicBezTo>
                <a:cubicBezTo>
                  <a:pt x="1131931" y="662907"/>
                  <a:pt x="1127119" y="668687"/>
                  <a:pt x="1120383" y="672541"/>
                </a:cubicBezTo>
                <a:cubicBezTo>
                  <a:pt x="1113647" y="676394"/>
                  <a:pt x="1106910" y="678321"/>
                  <a:pt x="1098249" y="678321"/>
                </a:cubicBezTo>
                <a:cubicBezTo>
                  <a:pt x="1083814" y="678321"/>
                  <a:pt x="1072266" y="673504"/>
                  <a:pt x="1064568" y="664834"/>
                </a:cubicBezTo>
                <a:cubicBezTo>
                  <a:pt x="1055907" y="656164"/>
                  <a:pt x="1052058" y="644603"/>
                  <a:pt x="1052058" y="629189"/>
                </a:cubicBezTo>
                <a:cubicBezTo>
                  <a:pt x="1052058" y="614739"/>
                  <a:pt x="1056869" y="603178"/>
                  <a:pt x="1065530" y="594508"/>
                </a:cubicBezTo>
                <a:cubicBezTo>
                  <a:pt x="1075153" y="584874"/>
                  <a:pt x="1086701" y="581021"/>
                  <a:pt x="1102099" y="581021"/>
                </a:cubicBezTo>
                <a:close/>
                <a:moveTo>
                  <a:pt x="939465" y="581021"/>
                </a:moveTo>
                <a:cubicBezTo>
                  <a:pt x="943314" y="581021"/>
                  <a:pt x="947164" y="581021"/>
                  <a:pt x="951975" y="581984"/>
                </a:cubicBezTo>
                <a:cubicBezTo>
                  <a:pt x="955825" y="581984"/>
                  <a:pt x="960636" y="582948"/>
                  <a:pt x="966410" y="583911"/>
                </a:cubicBezTo>
                <a:cubicBezTo>
                  <a:pt x="966410" y="584874"/>
                  <a:pt x="966410" y="584874"/>
                  <a:pt x="966410" y="584874"/>
                </a:cubicBezTo>
                <a:cubicBezTo>
                  <a:pt x="966410" y="589691"/>
                  <a:pt x="966410" y="594508"/>
                  <a:pt x="966410" y="597398"/>
                </a:cubicBezTo>
                <a:cubicBezTo>
                  <a:pt x="966410" y="599325"/>
                  <a:pt x="966410" y="603178"/>
                  <a:pt x="966410" y="608959"/>
                </a:cubicBezTo>
                <a:cubicBezTo>
                  <a:pt x="958712" y="608959"/>
                  <a:pt x="958712" y="608959"/>
                  <a:pt x="958712" y="608959"/>
                </a:cubicBezTo>
                <a:cubicBezTo>
                  <a:pt x="958712" y="602215"/>
                  <a:pt x="957749" y="597398"/>
                  <a:pt x="953900" y="593545"/>
                </a:cubicBezTo>
                <a:cubicBezTo>
                  <a:pt x="951013" y="590655"/>
                  <a:pt x="947164" y="588728"/>
                  <a:pt x="941390" y="588728"/>
                </a:cubicBezTo>
                <a:cubicBezTo>
                  <a:pt x="936578" y="588728"/>
                  <a:pt x="932729" y="589691"/>
                  <a:pt x="930804" y="591618"/>
                </a:cubicBezTo>
                <a:cubicBezTo>
                  <a:pt x="927917" y="594508"/>
                  <a:pt x="926955" y="597398"/>
                  <a:pt x="926955" y="601252"/>
                </a:cubicBezTo>
                <a:cubicBezTo>
                  <a:pt x="926955" y="604142"/>
                  <a:pt x="927917" y="607032"/>
                  <a:pt x="929842" y="609922"/>
                </a:cubicBezTo>
                <a:cubicBezTo>
                  <a:pt x="931766" y="611849"/>
                  <a:pt x="936578" y="614739"/>
                  <a:pt x="944277" y="617629"/>
                </a:cubicBezTo>
                <a:cubicBezTo>
                  <a:pt x="945239" y="617629"/>
                  <a:pt x="946201" y="618592"/>
                  <a:pt x="948126" y="619556"/>
                </a:cubicBezTo>
                <a:cubicBezTo>
                  <a:pt x="955825" y="622446"/>
                  <a:pt x="961599" y="625336"/>
                  <a:pt x="964486" y="628226"/>
                </a:cubicBezTo>
                <a:cubicBezTo>
                  <a:pt x="967373" y="630153"/>
                  <a:pt x="969297" y="634006"/>
                  <a:pt x="970260" y="636896"/>
                </a:cubicBezTo>
                <a:cubicBezTo>
                  <a:pt x="972184" y="639786"/>
                  <a:pt x="973146" y="643640"/>
                  <a:pt x="973146" y="647493"/>
                </a:cubicBezTo>
                <a:cubicBezTo>
                  <a:pt x="973146" y="657127"/>
                  <a:pt x="969297" y="663871"/>
                  <a:pt x="963523" y="669651"/>
                </a:cubicBezTo>
                <a:cubicBezTo>
                  <a:pt x="957749" y="675431"/>
                  <a:pt x="949088" y="678321"/>
                  <a:pt x="938503" y="678321"/>
                </a:cubicBezTo>
                <a:cubicBezTo>
                  <a:pt x="932729" y="678321"/>
                  <a:pt x="926955" y="677358"/>
                  <a:pt x="922143" y="676394"/>
                </a:cubicBezTo>
                <a:cubicBezTo>
                  <a:pt x="917331" y="675431"/>
                  <a:pt x="911557" y="673504"/>
                  <a:pt x="906746" y="670614"/>
                </a:cubicBezTo>
                <a:cubicBezTo>
                  <a:pt x="907708" y="667724"/>
                  <a:pt x="907708" y="664834"/>
                  <a:pt x="907708" y="660980"/>
                </a:cubicBezTo>
                <a:cubicBezTo>
                  <a:pt x="907708" y="658090"/>
                  <a:pt x="907708" y="655200"/>
                  <a:pt x="907708" y="651347"/>
                </a:cubicBezTo>
                <a:cubicBezTo>
                  <a:pt x="907708" y="649420"/>
                  <a:pt x="907708" y="648457"/>
                  <a:pt x="907708" y="647493"/>
                </a:cubicBezTo>
                <a:cubicBezTo>
                  <a:pt x="907708" y="646530"/>
                  <a:pt x="907708" y="645567"/>
                  <a:pt x="907708" y="644603"/>
                </a:cubicBezTo>
                <a:cubicBezTo>
                  <a:pt x="917331" y="644603"/>
                  <a:pt x="917331" y="644603"/>
                  <a:pt x="917331" y="644603"/>
                </a:cubicBezTo>
                <a:cubicBezTo>
                  <a:pt x="917331" y="653274"/>
                  <a:pt x="919256" y="659054"/>
                  <a:pt x="922143" y="662907"/>
                </a:cubicBezTo>
                <a:cubicBezTo>
                  <a:pt x="925992" y="667724"/>
                  <a:pt x="930804" y="669651"/>
                  <a:pt x="937540" y="669651"/>
                </a:cubicBezTo>
                <a:cubicBezTo>
                  <a:pt x="942352" y="669651"/>
                  <a:pt x="946201" y="667724"/>
                  <a:pt x="949088" y="665797"/>
                </a:cubicBezTo>
                <a:cubicBezTo>
                  <a:pt x="952938" y="662907"/>
                  <a:pt x="953900" y="660017"/>
                  <a:pt x="953900" y="655200"/>
                </a:cubicBezTo>
                <a:cubicBezTo>
                  <a:pt x="953900" y="652310"/>
                  <a:pt x="952938" y="649420"/>
                  <a:pt x="951013" y="646530"/>
                </a:cubicBezTo>
                <a:cubicBezTo>
                  <a:pt x="949088" y="644603"/>
                  <a:pt x="944277" y="641713"/>
                  <a:pt x="936578" y="638823"/>
                </a:cubicBezTo>
                <a:cubicBezTo>
                  <a:pt x="925992" y="634006"/>
                  <a:pt x="918294" y="630153"/>
                  <a:pt x="914444" y="625336"/>
                </a:cubicBezTo>
                <a:cubicBezTo>
                  <a:pt x="910595" y="620519"/>
                  <a:pt x="908670" y="615702"/>
                  <a:pt x="908670" y="608959"/>
                </a:cubicBezTo>
                <a:cubicBezTo>
                  <a:pt x="908670" y="600288"/>
                  <a:pt x="911557" y="593545"/>
                  <a:pt x="917331" y="588728"/>
                </a:cubicBezTo>
                <a:cubicBezTo>
                  <a:pt x="923105" y="582948"/>
                  <a:pt x="930804" y="581021"/>
                  <a:pt x="939465" y="581021"/>
                </a:cubicBezTo>
                <a:close/>
                <a:moveTo>
                  <a:pt x="165586" y="575168"/>
                </a:moveTo>
                <a:cubicBezTo>
                  <a:pt x="184827" y="595387"/>
                  <a:pt x="184827" y="595387"/>
                  <a:pt x="184827" y="595387"/>
                </a:cubicBezTo>
                <a:cubicBezTo>
                  <a:pt x="182903" y="596350"/>
                  <a:pt x="182903" y="596350"/>
                  <a:pt x="182903" y="596350"/>
                </a:cubicBezTo>
                <a:cubicBezTo>
                  <a:pt x="181941" y="595387"/>
                  <a:pt x="180017" y="594424"/>
                  <a:pt x="179055" y="594424"/>
                </a:cubicBezTo>
                <a:cubicBezTo>
                  <a:pt x="177131" y="594424"/>
                  <a:pt x="175207" y="595387"/>
                  <a:pt x="173282" y="597313"/>
                </a:cubicBezTo>
                <a:cubicBezTo>
                  <a:pt x="154042" y="615606"/>
                  <a:pt x="154042" y="615606"/>
                  <a:pt x="154042" y="615606"/>
                </a:cubicBezTo>
                <a:cubicBezTo>
                  <a:pt x="151156" y="617531"/>
                  <a:pt x="149232" y="620419"/>
                  <a:pt x="149232" y="622345"/>
                </a:cubicBezTo>
                <a:cubicBezTo>
                  <a:pt x="149232" y="625233"/>
                  <a:pt x="150194" y="627159"/>
                  <a:pt x="152118" y="630047"/>
                </a:cubicBezTo>
                <a:cubicBezTo>
                  <a:pt x="155004" y="632936"/>
                  <a:pt x="157890" y="633898"/>
                  <a:pt x="160776" y="633898"/>
                </a:cubicBezTo>
                <a:cubicBezTo>
                  <a:pt x="164624" y="632936"/>
                  <a:pt x="167510" y="631010"/>
                  <a:pt x="171358" y="628122"/>
                </a:cubicBezTo>
                <a:cubicBezTo>
                  <a:pt x="187713" y="612717"/>
                  <a:pt x="187713" y="612717"/>
                  <a:pt x="187713" y="612717"/>
                </a:cubicBezTo>
                <a:cubicBezTo>
                  <a:pt x="189637" y="610792"/>
                  <a:pt x="190599" y="608866"/>
                  <a:pt x="190599" y="607903"/>
                </a:cubicBezTo>
                <a:cubicBezTo>
                  <a:pt x="191561" y="605978"/>
                  <a:pt x="190599" y="605015"/>
                  <a:pt x="188675" y="603089"/>
                </a:cubicBezTo>
                <a:cubicBezTo>
                  <a:pt x="190599" y="602126"/>
                  <a:pt x="190599" y="602126"/>
                  <a:pt x="190599" y="602126"/>
                </a:cubicBezTo>
                <a:cubicBezTo>
                  <a:pt x="201181" y="613680"/>
                  <a:pt x="201181" y="613680"/>
                  <a:pt x="201181" y="613680"/>
                </a:cubicBezTo>
                <a:cubicBezTo>
                  <a:pt x="200219" y="614643"/>
                  <a:pt x="200219" y="614643"/>
                  <a:pt x="200219" y="614643"/>
                </a:cubicBezTo>
                <a:cubicBezTo>
                  <a:pt x="198295" y="612717"/>
                  <a:pt x="196371" y="611754"/>
                  <a:pt x="195409" y="611754"/>
                </a:cubicBezTo>
                <a:cubicBezTo>
                  <a:pt x="193485" y="611754"/>
                  <a:pt x="192523" y="612717"/>
                  <a:pt x="190599" y="614643"/>
                </a:cubicBezTo>
                <a:cubicBezTo>
                  <a:pt x="174244" y="630047"/>
                  <a:pt x="174244" y="630047"/>
                  <a:pt x="174244" y="630047"/>
                </a:cubicBezTo>
                <a:cubicBezTo>
                  <a:pt x="171358" y="632936"/>
                  <a:pt x="169434" y="633898"/>
                  <a:pt x="167510" y="634861"/>
                </a:cubicBezTo>
                <a:cubicBezTo>
                  <a:pt x="165586" y="635824"/>
                  <a:pt x="163662" y="636787"/>
                  <a:pt x="161738" y="636787"/>
                </a:cubicBezTo>
                <a:cubicBezTo>
                  <a:pt x="158852" y="636787"/>
                  <a:pt x="156928" y="635824"/>
                  <a:pt x="154042" y="634861"/>
                </a:cubicBezTo>
                <a:cubicBezTo>
                  <a:pt x="151156" y="632936"/>
                  <a:pt x="148270" y="631010"/>
                  <a:pt x="146346" y="628122"/>
                </a:cubicBezTo>
                <a:cubicBezTo>
                  <a:pt x="141536" y="623308"/>
                  <a:pt x="139612" y="619457"/>
                  <a:pt x="139612" y="614643"/>
                </a:cubicBezTo>
                <a:cubicBezTo>
                  <a:pt x="139612" y="609829"/>
                  <a:pt x="141536" y="605978"/>
                  <a:pt x="146346" y="602126"/>
                </a:cubicBezTo>
                <a:cubicBezTo>
                  <a:pt x="163662" y="585759"/>
                  <a:pt x="163662" y="585759"/>
                  <a:pt x="163662" y="585759"/>
                </a:cubicBezTo>
                <a:cubicBezTo>
                  <a:pt x="164624" y="583834"/>
                  <a:pt x="165586" y="581908"/>
                  <a:pt x="166548" y="580945"/>
                </a:cubicBezTo>
                <a:cubicBezTo>
                  <a:pt x="166548" y="579982"/>
                  <a:pt x="165586" y="578057"/>
                  <a:pt x="163662" y="576131"/>
                </a:cubicBezTo>
                <a:cubicBezTo>
                  <a:pt x="165586" y="575168"/>
                  <a:pt x="165586" y="575168"/>
                  <a:pt x="165586" y="575168"/>
                </a:cubicBezTo>
                <a:close/>
                <a:moveTo>
                  <a:pt x="617729" y="574206"/>
                </a:moveTo>
                <a:cubicBezTo>
                  <a:pt x="621577" y="572280"/>
                  <a:pt x="625425" y="573243"/>
                  <a:pt x="628311" y="576131"/>
                </a:cubicBezTo>
                <a:cubicBezTo>
                  <a:pt x="631197" y="578057"/>
                  <a:pt x="632159" y="579982"/>
                  <a:pt x="633121" y="582871"/>
                </a:cubicBezTo>
                <a:cubicBezTo>
                  <a:pt x="633121" y="585759"/>
                  <a:pt x="633121" y="588647"/>
                  <a:pt x="632159" y="591536"/>
                </a:cubicBezTo>
                <a:cubicBezTo>
                  <a:pt x="632159" y="591536"/>
                  <a:pt x="632159" y="591536"/>
                  <a:pt x="651399" y="595387"/>
                </a:cubicBezTo>
                <a:cubicBezTo>
                  <a:pt x="653323" y="595387"/>
                  <a:pt x="655247" y="595387"/>
                  <a:pt x="656209" y="595387"/>
                </a:cubicBezTo>
                <a:cubicBezTo>
                  <a:pt x="657171" y="595387"/>
                  <a:pt x="658133" y="594424"/>
                  <a:pt x="659095" y="593461"/>
                </a:cubicBezTo>
                <a:cubicBezTo>
                  <a:pt x="659095" y="593461"/>
                  <a:pt x="659095" y="593461"/>
                  <a:pt x="660057" y="594424"/>
                </a:cubicBezTo>
                <a:cubicBezTo>
                  <a:pt x="660057" y="594424"/>
                  <a:pt x="660057" y="594424"/>
                  <a:pt x="648513" y="608866"/>
                </a:cubicBezTo>
                <a:cubicBezTo>
                  <a:pt x="648513" y="608866"/>
                  <a:pt x="648513" y="608866"/>
                  <a:pt x="623501" y="604052"/>
                </a:cubicBezTo>
                <a:cubicBezTo>
                  <a:pt x="623501" y="604052"/>
                  <a:pt x="623501" y="604052"/>
                  <a:pt x="622539" y="605015"/>
                </a:cubicBezTo>
                <a:cubicBezTo>
                  <a:pt x="622539" y="605015"/>
                  <a:pt x="622539" y="605015"/>
                  <a:pt x="633121" y="613680"/>
                </a:cubicBezTo>
                <a:cubicBezTo>
                  <a:pt x="635045" y="615606"/>
                  <a:pt x="636969" y="616568"/>
                  <a:pt x="637931" y="615606"/>
                </a:cubicBezTo>
                <a:cubicBezTo>
                  <a:pt x="639855" y="615606"/>
                  <a:pt x="640817" y="614643"/>
                  <a:pt x="642741" y="612717"/>
                </a:cubicBezTo>
                <a:cubicBezTo>
                  <a:pt x="642741" y="612717"/>
                  <a:pt x="642741" y="612717"/>
                  <a:pt x="643703" y="614643"/>
                </a:cubicBezTo>
                <a:cubicBezTo>
                  <a:pt x="643703" y="614643"/>
                  <a:pt x="643703" y="614643"/>
                  <a:pt x="625425" y="635824"/>
                </a:cubicBezTo>
                <a:cubicBezTo>
                  <a:pt x="625425" y="635824"/>
                  <a:pt x="625425" y="635824"/>
                  <a:pt x="624463" y="634861"/>
                </a:cubicBezTo>
                <a:cubicBezTo>
                  <a:pt x="625425" y="632936"/>
                  <a:pt x="626387" y="631973"/>
                  <a:pt x="626387" y="630047"/>
                </a:cubicBezTo>
                <a:cubicBezTo>
                  <a:pt x="626387" y="629085"/>
                  <a:pt x="624463" y="627159"/>
                  <a:pt x="622539" y="625233"/>
                </a:cubicBezTo>
                <a:cubicBezTo>
                  <a:pt x="622539" y="625233"/>
                  <a:pt x="622539" y="625233"/>
                  <a:pt x="598489" y="605015"/>
                </a:cubicBezTo>
                <a:cubicBezTo>
                  <a:pt x="596565" y="603089"/>
                  <a:pt x="594641" y="603089"/>
                  <a:pt x="593679" y="603089"/>
                </a:cubicBezTo>
                <a:cubicBezTo>
                  <a:pt x="592717" y="603089"/>
                  <a:pt x="590793" y="604052"/>
                  <a:pt x="588869" y="605015"/>
                </a:cubicBezTo>
                <a:cubicBezTo>
                  <a:pt x="588869" y="605015"/>
                  <a:pt x="588869" y="605015"/>
                  <a:pt x="587907" y="604052"/>
                </a:cubicBezTo>
                <a:cubicBezTo>
                  <a:pt x="587907" y="604052"/>
                  <a:pt x="587907" y="604052"/>
                  <a:pt x="605223" y="582871"/>
                </a:cubicBezTo>
                <a:cubicBezTo>
                  <a:pt x="610033" y="578057"/>
                  <a:pt x="613881" y="575168"/>
                  <a:pt x="617729" y="574206"/>
                </a:cubicBezTo>
                <a:close/>
                <a:moveTo>
                  <a:pt x="645627" y="522215"/>
                </a:moveTo>
                <a:cubicBezTo>
                  <a:pt x="660057" y="529917"/>
                  <a:pt x="660057" y="529917"/>
                  <a:pt x="660057" y="529917"/>
                </a:cubicBezTo>
                <a:cubicBezTo>
                  <a:pt x="659095" y="531843"/>
                  <a:pt x="659095" y="531843"/>
                  <a:pt x="659095" y="531843"/>
                </a:cubicBezTo>
                <a:cubicBezTo>
                  <a:pt x="655247" y="529917"/>
                  <a:pt x="651399" y="529917"/>
                  <a:pt x="648513" y="531843"/>
                </a:cubicBezTo>
                <a:cubicBezTo>
                  <a:pt x="644665" y="532806"/>
                  <a:pt x="641779" y="535694"/>
                  <a:pt x="639855" y="539545"/>
                </a:cubicBezTo>
                <a:cubicBezTo>
                  <a:pt x="638893" y="541471"/>
                  <a:pt x="638893" y="543396"/>
                  <a:pt x="638893" y="545322"/>
                </a:cubicBezTo>
                <a:cubicBezTo>
                  <a:pt x="638893" y="547248"/>
                  <a:pt x="639855" y="548210"/>
                  <a:pt x="641779" y="549173"/>
                </a:cubicBezTo>
                <a:cubicBezTo>
                  <a:pt x="643703" y="550136"/>
                  <a:pt x="647551" y="549173"/>
                  <a:pt x="653323" y="545322"/>
                </a:cubicBezTo>
                <a:cubicBezTo>
                  <a:pt x="653323" y="544359"/>
                  <a:pt x="653323" y="544359"/>
                  <a:pt x="653323" y="544359"/>
                </a:cubicBezTo>
                <a:cubicBezTo>
                  <a:pt x="657171" y="541471"/>
                  <a:pt x="660057" y="539545"/>
                  <a:pt x="661981" y="538583"/>
                </a:cubicBezTo>
                <a:cubicBezTo>
                  <a:pt x="663905" y="536657"/>
                  <a:pt x="665829" y="536657"/>
                  <a:pt x="666791" y="535694"/>
                </a:cubicBezTo>
                <a:cubicBezTo>
                  <a:pt x="668715" y="535694"/>
                  <a:pt x="670639" y="535694"/>
                  <a:pt x="672563" y="535694"/>
                </a:cubicBezTo>
                <a:cubicBezTo>
                  <a:pt x="674487" y="535694"/>
                  <a:pt x="676411" y="536657"/>
                  <a:pt x="678335" y="537620"/>
                </a:cubicBezTo>
                <a:cubicBezTo>
                  <a:pt x="682184" y="539545"/>
                  <a:pt x="685070" y="543396"/>
                  <a:pt x="686032" y="548210"/>
                </a:cubicBezTo>
                <a:cubicBezTo>
                  <a:pt x="686994" y="552062"/>
                  <a:pt x="686032" y="556875"/>
                  <a:pt x="683146" y="562652"/>
                </a:cubicBezTo>
                <a:cubicBezTo>
                  <a:pt x="681222" y="564578"/>
                  <a:pt x="679297" y="567466"/>
                  <a:pt x="676411" y="570355"/>
                </a:cubicBezTo>
                <a:cubicBezTo>
                  <a:pt x="674487" y="572280"/>
                  <a:pt x="672563" y="574206"/>
                  <a:pt x="672563" y="574206"/>
                </a:cubicBezTo>
                <a:cubicBezTo>
                  <a:pt x="672563" y="575168"/>
                  <a:pt x="672563" y="576131"/>
                  <a:pt x="672563" y="576131"/>
                </a:cubicBezTo>
                <a:cubicBezTo>
                  <a:pt x="672563" y="577094"/>
                  <a:pt x="673525" y="578057"/>
                  <a:pt x="674487" y="578057"/>
                </a:cubicBezTo>
                <a:cubicBezTo>
                  <a:pt x="673525" y="579982"/>
                  <a:pt x="673525" y="579982"/>
                  <a:pt x="673525" y="579982"/>
                </a:cubicBezTo>
                <a:cubicBezTo>
                  <a:pt x="657171" y="571317"/>
                  <a:pt x="657171" y="571317"/>
                  <a:pt x="657171" y="571317"/>
                </a:cubicBezTo>
                <a:cubicBezTo>
                  <a:pt x="658133" y="569392"/>
                  <a:pt x="658133" y="569392"/>
                  <a:pt x="658133" y="569392"/>
                </a:cubicBezTo>
                <a:cubicBezTo>
                  <a:pt x="661981" y="571317"/>
                  <a:pt x="665829" y="571317"/>
                  <a:pt x="670639" y="570355"/>
                </a:cubicBezTo>
                <a:cubicBezTo>
                  <a:pt x="674487" y="568429"/>
                  <a:pt x="677373" y="565541"/>
                  <a:pt x="679297" y="561689"/>
                </a:cubicBezTo>
                <a:cubicBezTo>
                  <a:pt x="681222" y="559764"/>
                  <a:pt x="681222" y="556875"/>
                  <a:pt x="681222" y="554950"/>
                </a:cubicBezTo>
                <a:cubicBezTo>
                  <a:pt x="681222" y="553024"/>
                  <a:pt x="680259" y="551099"/>
                  <a:pt x="678335" y="550136"/>
                </a:cubicBezTo>
                <a:cubicBezTo>
                  <a:pt x="675449" y="549173"/>
                  <a:pt x="670639" y="551099"/>
                  <a:pt x="663905" y="555913"/>
                </a:cubicBezTo>
                <a:cubicBezTo>
                  <a:pt x="662943" y="555913"/>
                  <a:pt x="662943" y="555913"/>
                  <a:pt x="662943" y="555913"/>
                </a:cubicBezTo>
                <a:cubicBezTo>
                  <a:pt x="662943" y="556875"/>
                  <a:pt x="661981" y="556875"/>
                  <a:pt x="661019" y="557838"/>
                </a:cubicBezTo>
                <a:cubicBezTo>
                  <a:pt x="656209" y="561689"/>
                  <a:pt x="652361" y="563615"/>
                  <a:pt x="649475" y="563615"/>
                </a:cubicBezTo>
                <a:cubicBezTo>
                  <a:pt x="648513" y="564578"/>
                  <a:pt x="646589" y="564578"/>
                  <a:pt x="645627" y="563615"/>
                </a:cubicBezTo>
                <a:cubicBezTo>
                  <a:pt x="643703" y="563615"/>
                  <a:pt x="642741" y="563615"/>
                  <a:pt x="641779" y="562652"/>
                </a:cubicBezTo>
                <a:cubicBezTo>
                  <a:pt x="637931" y="560727"/>
                  <a:pt x="635045" y="556875"/>
                  <a:pt x="634083" y="552062"/>
                </a:cubicBezTo>
                <a:cubicBezTo>
                  <a:pt x="633121" y="548210"/>
                  <a:pt x="634083" y="543396"/>
                  <a:pt x="636969" y="538583"/>
                </a:cubicBezTo>
                <a:cubicBezTo>
                  <a:pt x="637931" y="535694"/>
                  <a:pt x="639855" y="533769"/>
                  <a:pt x="642741" y="531843"/>
                </a:cubicBezTo>
                <a:cubicBezTo>
                  <a:pt x="645627" y="528955"/>
                  <a:pt x="646589" y="527992"/>
                  <a:pt x="646589" y="527992"/>
                </a:cubicBezTo>
                <a:cubicBezTo>
                  <a:pt x="647551" y="527029"/>
                  <a:pt x="647551" y="526066"/>
                  <a:pt x="646589" y="526066"/>
                </a:cubicBezTo>
                <a:cubicBezTo>
                  <a:pt x="646589" y="525103"/>
                  <a:pt x="645627" y="525103"/>
                  <a:pt x="644665" y="524141"/>
                </a:cubicBezTo>
                <a:cubicBezTo>
                  <a:pt x="645627" y="522215"/>
                  <a:pt x="645627" y="522215"/>
                  <a:pt x="645627" y="522215"/>
                </a:cubicBezTo>
                <a:close/>
                <a:moveTo>
                  <a:pt x="128068" y="519327"/>
                </a:moveTo>
                <a:cubicBezTo>
                  <a:pt x="128068" y="519327"/>
                  <a:pt x="128068" y="519327"/>
                  <a:pt x="142498" y="542434"/>
                </a:cubicBezTo>
                <a:cubicBezTo>
                  <a:pt x="142498" y="542434"/>
                  <a:pt x="142498" y="542434"/>
                  <a:pt x="141536" y="543396"/>
                </a:cubicBezTo>
                <a:cubicBezTo>
                  <a:pt x="139612" y="541471"/>
                  <a:pt x="138650" y="540508"/>
                  <a:pt x="136726" y="540508"/>
                </a:cubicBezTo>
                <a:cubicBezTo>
                  <a:pt x="135764" y="540508"/>
                  <a:pt x="133840" y="540508"/>
                  <a:pt x="131916" y="542434"/>
                </a:cubicBezTo>
                <a:cubicBezTo>
                  <a:pt x="131916" y="542434"/>
                  <a:pt x="131916" y="542434"/>
                  <a:pt x="120372" y="549173"/>
                </a:cubicBezTo>
                <a:cubicBezTo>
                  <a:pt x="120372" y="549173"/>
                  <a:pt x="120372" y="549173"/>
                  <a:pt x="129030" y="561689"/>
                </a:cubicBezTo>
                <a:cubicBezTo>
                  <a:pt x="129030" y="561689"/>
                  <a:pt x="129030" y="561689"/>
                  <a:pt x="139612" y="554950"/>
                </a:cubicBezTo>
                <a:cubicBezTo>
                  <a:pt x="141536" y="553987"/>
                  <a:pt x="143460" y="552062"/>
                  <a:pt x="143460" y="551099"/>
                </a:cubicBezTo>
                <a:cubicBezTo>
                  <a:pt x="144422" y="549173"/>
                  <a:pt x="143460" y="548210"/>
                  <a:pt x="142498" y="546285"/>
                </a:cubicBezTo>
                <a:cubicBezTo>
                  <a:pt x="142498" y="546285"/>
                  <a:pt x="142498" y="546285"/>
                  <a:pt x="144422" y="545322"/>
                </a:cubicBezTo>
                <a:cubicBezTo>
                  <a:pt x="144422" y="545322"/>
                  <a:pt x="144422" y="545322"/>
                  <a:pt x="158852" y="568429"/>
                </a:cubicBezTo>
                <a:cubicBezTo>
                  <a:pt x="158852" y="568429"/>
                  <a:pt x="158852" y="568429"/>
                  <a:pt x="156928" y="569392"/>
                </a:cubicBezTo>
                <a:cubicBezTo>
                  <a:pt x="155966" y="567466"/>
                  <a:pt x="155004" y="566503"/>
                  <a:pt x="153080" y="566503"/>
                </a:cubicBezTo>
                <a:cubicBezTo>
                  <a:pt x="152118" y="566503"/>
                  <a:pt x="150194" y="566503"/>
                  <a:pt x="148270" y="568429"/>
                </a:cubicBezTo>
                <a:cubicBezTo>
                  <a:pt x="148270" y="568429"/>
                  <a:pt x="148270" y="568429"/>
                  <a:pt x="121334" y="584796"/>
                </a:cubicBezTo>
                <a:cubicBezTo>
                  <a:pt x="119410" y="586722"/>
                  <a:pt x="117486" y="587685"/>
                  <a:pt x="117486" y="588647"/>
                </a:cubicBezTo>
                <a:cubicBezTo>
                  <a:pt x="116524" y="590573"/>
                  <a:pt x="117486" y="592499"/>
                  <a:pt x="118448" y="594424"/>
                </a:cubicBezTo>
                <a:cubicBezTo>
                  <a:pt x="118448" y="594424"/>
                  <a:pt x="118448" y="594424"/>
                  <a:pt x="116524" y="595387"/>
                </a:cubicBezTo>
                <a:cubicBezTo>
                  <a:pt x="116524" y="595387"/>
                  <a:pt x="116524" y="595387"/>
                  <a:pt x="102094" y="571317"/>
                </a:cubicBezTo>
                <a:cubicBezTo>
                  <a:pt x="102094" y="571317"/>
                  <a:pt x="102094" y="571317"/>
                  <a:pt x="104018" y="570355"/>
                </a:cubicBezTo>
                <a:cubicBezTo>
                  <a:pt x="104980" y="572280"/>
                  <a:pt x="105942" y="573243"/>
                  <a:pt x="107866" y="573243"/>
                </a:cubicBezTo>
                <a:cubicBezTo>
                  <a:pt x="108828" y="573243"/>
                  <a:pt x="110752" y="573243"/>
                  <a:pt x="112676" y="572280"/>
                </a:cubicBezTo>
                <a:cubicBezTo>
                  <a:pt x="112676" y="572280"/>
                  <a:pt x="112676" y="572280"/>
                  <a:pt x="125182" y="563615"/>
                </a:cubicBezTo>
                <a:cubicBezTo>
                  <a:pt x="125182" y="563615"/>
                  <a:pt x="125182" y="563615"/>
                  <a:pt x="117486" y="551099"/>
                </a:cubicBezTo>
                <a:cubicBezTo>
                  <a:pt x="117486" y="551099"/>
                  <a:pt x="117486" y="551099"/>
                  <a:pt x="104980" y="558801"/>
                </a:cubicBezTo>
                <a:cubicBezTo>
                  <a:pt x="103056" y="560727"/>
                  <a:pt x="101132" y="561689"/>
                  <a:pt x="101132" y="562652"/>
                </a:cubicBezTo>
                <a:cubicBezTo>
                  <a:pt x="101132" y="564578"/>
                  <a:pt x="101132" y="566503"/>
                  <a:pt x="102094" y="568429"/>
                </a:cubicBezTo>
                <a:cubicBezTo>
                  <a:pt x="102094" y="568429"/>
                  <a:pt x="102094" y="568429"/>
                  <a:pt x="101132" y="569392"/>
                </a:cubicBezTo>
                <a:cubicBezTo>
                  <a:pt x="101132" y="569392"/>
                  <a:pt x="101132" y="569392"/>
                  <a:pt x="85740" y="545322"/>
                </a:cubicBezTo>
                <a:cubicBezTo>
                  <a:pt x="85740" y="545322"/>
                  <a:pt x="85740" y="545322"/>
                  <a:pt x="87664" y="544359"/>
                </a:cubicBezTo>
                <a:cubicBezTo>
                  <a:pt x="88626" y="546285"/>
                  <a:pt x="89588" y="547248"/>
                  <a:pt x="91512" y="547248"/>
                </a:cubicBezTo>
                <a:cubicBezTo>
                  <a:pt x="92474" y="548210"/>
                  <a:pt x="94398" y="547248"/>
                  <a:pt x="97284" y="546285"/>
                </a:cubicBezTo>
                <a:cubicBezTo>
                  <a:pt x="97284" y="546285"/>
                  <a:pt x="97284" y="546285"/>
                  <a:pt x="123258" y="528955"/>
                </a:cubicBezTo>
                <a:cubicBezTo>
                  <a:pt x="126144" y="527992"/>
                  <a:pt x="127106" y="526066"/>
                  <a:pt x="127106" y="525103"/>
                </a:cubicBezTo>
                <a:cubicBezTo>
                  <a:pt x="128068" y="524141"/>
                  <a:pt x="127106" y="522215"/>
                  <a:pt x="126144" y="520290"/>
                </a:cubicBezTo>
                <a:cubicBezTo>
                  <a:pt x="126144" y="520290"/>
                  <a:pt x="126144" y="520290"/>
                  <a:pt x="128068" y="519327"/>
                </a:cubicBezTo>
                <a:close/>
                <a:moveTo>
                  <a:pt x="663905" y="483704"/>
                </a:moveTo>
                <a:cubicBezTo>
                  <a:pt x="663905" y="483704"/>
                  <a:pt x="663905" y="483704"/>
                  <a:pt x="664867" y="484666"/>
                </a:cubicBezTo>
                <a:cubicBezTo>
                  <a:pt x="664867" y="486592"/>
                  <a:pt x="664867" y="488518"/>
                  <a:pt x="664867" y="489480"/>
                </a:cubicBezTo>
                <a:cubicBezTo>
                  <a:pt x="665829" y="490443"/>
                  <a:pt x="666791" y="491406"/>
                  <a:pt x="669677" y="492369"/>
                </a:cubicBezTo>
                <a:cubicBezTo>
                  <a:pt x="669677" y="492369"/>
                  <a:pt x="669677" y="492369"/>
                  <a:pt x="699500" y="503922"/>
                </a:cubicBezTo>
                <a:cubicBezTo>
                  <a:pt x="701424" y="504885"/>
                  <a:pt x="703348" y="504885"/>
                  <a:pt x="704310" y="504885"/>
                </a:cubicBezTo>
                <a:cubicBezTo>
                  <a:pt x="706234" y="503922"/>
                  <a:pt x="707196" y="502959"/>
                  <a:pt x="708158" y="501034"/>
                </a:cubicBezTo>
                <a:cubicBezTo>
                  <a:pt x="708158" y="501034"/>
                  <a:pt x="708158" y="501034"/>
                  <a:pt x="710082" y="501034"/>
                </a:cubicBezTo>
                <a:cubicBezTo>
                  <a:pt x="710082" y="501034"/>
                  <a:pt x="710082" y="501034"/>
                  <a:pt x="699500" y="527992"/>
                </a:cubicBezTo>
                <a:cubicBezTo>
                  <a:pt x="699500" y="527992"/>
                  <a:pt x="699500" y="527992"/>
                  <a:pt x="697576" y="527029"/>
                </a:cubicBezTo>
                <a:cubicBezTo>
                  <a:pt x="698538" y="525103"/>
                  <a:pt x="698538" y="523178"/>
                  <a:pt x="698538" y="521252"/>
                </a:cubicBezTo>
                <a:cubicBezTo>
                  <a:pt x="697576" y="520290"/>
                  <a:pt x="695652" y="519327"/>
                  <a:pt x="693728" y="518364"/>
                </a:cubicBezTo>
                <a:cubicBezTo>
                  <a:pt x="693728" y="518364"/>
                  <a:pt x="693728" y="518364"/>
                  <a:pt x="663905" y="506811"/>
                </a:cubicBezTo>
                <a:cubicBezTo>
                  <a:pt x="661981" y="505848"/>
                  <a:pt x="660057" y="505848"/>
                  <a:pt x="658133" y="506811"/>
                </a:cubicBezTo>
                <a:cubicBezTo>
                  <a:pt x="657171" y="506811"/>
                  <a:pt x="656209" y="508736"/>
                  <a:pt x="655247" y="510662"/>
                </a:cubicBezTo>
                <a:cubicBezTo>
                  <a:pt x="655247" y="510662"/>
                  <a:pt x="655247" y="510662"/>
                  <a:pt x="653323" y="509699"/>
                </a:cubicBezTo>
                <a:cubicBezTo>
                  <a:pt x="653323" y="509699"/>
                  <a:pt x="653323" y="509699"/>
                  <a:pt x="663905" y="483704"/>
                </a:cubicBezTo>
                <a:close/>
                <a:moveTo>
                  <a:pt x="86702" y="476964"/>
                </a:moveTo>
                <a:cubicBezTo>
                  <a:pt x="94398" y="474076"/>
                  <a:pt x="100170" y="475039"/>
                  <a:pt x="106904" y="477927"/>
                </a:cubicBezTo>
                <a:cubicBezTo>
                  <a:pt x="112676" y="480815"/>
                  <a:pt x="116524" y="485629"/>
                  <a:pt x="119410" y="493331"/>
                </a:cubicBezTo>
                <a:cubicBezTo>
                  <a:pt x="120372" y="496220"/>
                  <a:pt x="120372" y="499108"/>
                  <a:pt x="120372" y="502959"/>
                </a:cubicBezTo>
                <a:cubicBezTo>
                  <a:pt x="120372" y="505848"/>
                  <a:pt x="120372" y="507773"/>
                  <a:pt x="120372" y="507773"/>
                </a:cubicBezTo>
                <a:cubicBezTo>
                  <a:pt x="120372" y="508736"/>
                  <a:pt x="121334" y="508736"/>
                  <a:pt x="121334" y="508736"/>
                </a:cubicBezTo>
                <a:cubicBezTo>
                  <a:pt x="122296" y="509699"/>
                  <a:pt x="123258" y="509699"/>
                  <a:pt x="124220" y="509699"/>
                </a:cubicBezTo>
                <a:cubicBezTo>
                  <a:pt x="124220" y="511624"/>
                  <a:pt x="124220" y="511624"/>
                  <a:pt x="124220" y="511624"/>
                </a:cubicBezTo>
                <a:cubicBezTo>
                  <a:pt x="109790" y="516438"/>
                  <a:pt x="109790" y="516438"/>
                  <a:pt x="109790" y="516438"/>
                </a:cubicBezTo>
                <a:cubicBezTo>
                  <a:pt x="108828" y="514513"/>
                  <a:pt x="108828" y="514513"/>
                  <a:pt x="108828" y="514513"/>
                </a:cubicBezTo>
                <a:cubicBezTo>
                  <a:pt x="112676" y="512587"/>
                  <a:pt x="114600" y="509699"/>
                  <a:pt x="116524" y="506811"/>
                </a:cubicBezTo>
                <a:cubicBezTo>
                  <a:pt x="117486" y="504885"/>
                  <a:pt x="117486" y="501034"/>
                  <a:pt x="116524" y="498145"/>
                </a:cubicBezTo>
                <a:cubicBezTo>
                  <a:pt x="115562" y="494294"/>
                  <a:pt x="112676" y="491406"/>
                  <a:pt x="108828" y="490443"/>
                </a:cubicBezTo>
                <a:cubicBezTo>
                  <a:pt x="104018" y="489480"/>
                  <a:pt x="99208" y="490443"/>
                  <a:pt x="92474" y="492369"/>
                </a:cubicBezTo>
                <a:cubicBezTo>
                  <a:pt x="85740" y="494294"/>
                  <a:pt x="79968" y="497183"/>
                  <a:pt x="77082" y="500071"/>
                </a:cubicBezTo>
                <a:cubicBezTo>
                  <a:pt x="74196" y="503922"/>
                  <a:pt x="73234" y="507773"/>
                  <a:pt x="75158" y="511624"/>
                </a:cubicBezTo>
                <a:cubicBezTo>
                  <a:pt x="76120" y="513550"/>
                  <a:pt x="77082" y="516438"/>
                  <a:pt x="79968" y="518364"/>
                </a:cubicBezTo>
                <a:cubicBezTo>
                  <a:pt x="81892" y="520290"/>
                  <a:pt x="84778" y="521252"/>
                  <a:pt x="87664" y="522215"/>
                </a:cubicBezTo>
                <a:cubicBezTo>
                  <a:pt x="86702" y="525103"/>
                  <a:pt x="86702" y="525103"/>
                  <a:pt x="86702" y="525103"/>
                </a:cubicBezTo>
                <a:cubicBezTo>
                  <a:pt x="82854" y="524141"/>
                  <a:pt x="79006" y="522215"/>
                  <a:pt x="76120" y="519327"/>
                </a:cubicBezTo>
                <a:cubicBezTo>
                  <a:pt x="73234" y="516438"/>
                  <a:pt x="70348" y="512587"/>
                  <a:pt x="69386" y="508736"/>
                </a:cubicBezTo>
                <a:cubicBezTo>
                  <a:pt x="68424" y="504885"/>
                  <a:pt x="67462" y="501997"/>
                  <a:pt x="68424" y="499108"/>
                </a:cubicBezTo>
                <a:cubicBezTo>
                  <a:pt x="68424" y="496220"/>
                  <a:pt x="69386" y="493331"/>
                  <a:pt x="70348" y="490443"/>
                </a:cubicBezTo>
                <a:cubicBezTo>
                  <a:pt x="72272" y="486592"/>
                  <a:pt x="74196" y="484666"/>
                  <a:pt x="77082" y="481778"/>
                </a:cubicBezTo>
                <a:cubicBezTo>
                  <a:pt x="79968" y="479852"/>
                  <a:pt x="82854" y="477927"/>
                  <a:pt x="86702" y="476964"/>
                </a:cubicBezTo>
                <a:close/>
                <a:moveTo>
                  <a:pt x="99208" y="429788"/>
                </a:moveTo>
                <a:cubicBezTo>
                  <a:pt x="101132" y="429788"/>
                  <a:pt x="101132" y="429788"/>
                  <a:pt x="101132" y="429788"/>
                </a:cubicBezTo>
                <a:cubicBezTo>
                  <a:pt x="105942" y="457708"/>
                  <a:pt x="105942" y="457708"/>
                  <a:pt x="105942" y="457708"/>
                </a:cubicBezTo>
                <a:cubicBezTo>
                  <a:pt x="104018" y="457708"/>
                  <a:pt x="104018" y="457708"/>
                  <a:pt x="104018" y="457708"/>
                </a:cubicBezTo>
                <a:cubicBezTo>
                  <a:pt x="104018" y="454820"/>
                  <a:pt x="103056" y="453857"/>
                  <a:pt x="101132" y="452894"/>
                </a:cubicBezTo>
                <a:cubicBezTo>
                  <a:pt x="100170" y="451932"/>
                  <a:pt x="98246" y="451932"/>
                  <a:pt x="96322" y="452894"/>
                </a:cubicBezTo>
                <a:cubicBezTo>
                  <a:pt x="64576" y="457708"/>
                  <a:pt x="64576" y="457708"/>
                  <a:pt x="64576" y="457708"/>
                </a:cubicBezTo>
                <a:cubicBezTo>
                  <a:pt x="62652" y="458671"/>
                  <a:pt x="60728" y="459634"/>
                  <a:pt x="59766" y="460597"/>
                </a:cubicBezTo>
                <a:cubicBezTo>
                  <a:pt x="58804" y="461559"/>
                  <a:pt x="58804" y="463485"/>
                  <a:pt x="58804" y="465411"/>
                </a:cubicBezTo>
                <a:cubicBezTo>
                  <a:pt x="56880" y="465411"/>
                  <a:pt x="56880" y="465411"/>
                  <a:pt x="56880" y="465411"/>
                </a:cubicBezTo>
                <a:cubicBezTo>
                  <a:pt x="52070" y="438453"/>
                  <a:pt x="52070" y="438453"/>
                  <a:pt x="52070" y="438453"/>
                </a:cubicBezTo>
                <a:cubicBezTo>
                  <a:pt x="53994" y="437490"/>
                  <a:pt x="53994" y="437490"/>
                  <a:pt x="53994" y="437490"/>
                </a:cubicBezTo>
                <a:cubicBezTo>
                  <a:pt x="54956" y="440378"/>
                  <a:pt x="54956" y="441341"/>
                  <a:pt x="56880" y="442304"/>
                </a:cubicBezTo>
                <a:cubicBezTo>
                  <a:pt x="57842" y="443267"/>
                  <a:pt x="59766" y="443267"/>
                  <a:pt x="62652" y="443267"/>
                </a:cubicBezTo>
                <a:cubicBezTo>
                  <a:pt x="93436" y="437490"/>
                  <a:pt x="93436" y="437490"/>
                  <a:pt x="93436" y="437490"/>
                </a:cubicBezTo>
                <a:cubicBezTo>
                  <a:pt x="95360" y="436527"/>
                  <a:pt x="97284" y="436527"/>
                  <a:pt x="98246" y="434601"/>
                </a:cubicBezTo>
                <a:cubicBezTo>
                  <a:pt x="99208" y="433639"/>
                  <a:pt x="99208" y="431713"/>
                  <a:pt x="99208" y="429788"/>
                </a:cubicBezTo>
                <a:close/>
                <a:moveTo>
                  <a:pt x="678335" y="427862"/>
                </a:moveTo>
                <a:cubicBezTo>
                  <a:pt x="690842" y="430750"/>
                  <a:pt x="690842" y="430750"/>
                  <a:pt x="690842" y="430750"/>
                </a:cubicBezTo>
                <a:cubicBezTo>
                  <a:pt x="689880" y="432676"/>
                  <a:pt x="689880" y="432676"/>
                  <a:pt x="689880" y="432676"/>
                </a:cubicBezTo>
                <a:cubicBezTo>
                  <a:pt x="686994" y="432676"/>
                  <a:pt x="684108" y="432676"/>
                  <a:pt x="682184" y="433639"/>
                </a:cubicBezTo>
                <a:cubicBezTo>
                  <a:pt x="680259" y="434601"/>
                  <a:pt x="679297" y="437490"/>
                  <a:pt x="678335" y="440378"/>
                </a:cubicBezTo>
                <a:cubicBezTo>
                  <a:pt x="677373" y="443267"/>
                  <a:pt x="677373" y="443267"/>
                  <a:pt x="677373" y="443267"/>
                </a:cubicBezTo>
                <a:cubicBezTo>
                  <a:pt x="713930" y="451932"/>
                  <a:pt x="713930" y="451932"/>
                  <a:pt x="713930" y="451932"/>
                </a:cubicBezTo>
                <a:cubicBezTo>
                  <a:pt x="716816" y="452894"/>
                  <a:pt x="718740" y="452894"/>
                  <a:pt x="719702" y="451932"/>
                </a:cubicBezTo>
                <a:cubicBezTo>
                  <a:pt x="720664" y="450969"/>
                  <a:pt x="721626" y="450006"/>
                  <a:pt x="722588" y="447118"/>
                </a:cubicBezTo>
                <a:cubicBezTo>
                  <a:pt x="724512" y="448080"/>
                  <a:pt x="724512" y="448080"/>
                  <a:pt x="724512" y="448080"/>
                </a:cubicBezTo>
                <a:cubicBezTo>
                  <a:pt x="717778" y="475039"/>
                  <a:pt x="717778" y="475039"/>
                  <a:pt x="717778" y="475039"/>
                </a:cubicBezTo>
                <a:cubicBezTo>
                  <a:pt x="715854" y="475039"/>
                  <a:pt x="715854" y="475039"/>
                  <a:pt x="715854" y="475039"/>
                </a:cubicBezTo>
                <a:cubicBezTo>
                  <a:pt x="716816" y="472150"/>
                  <a:pt x="716816" y="471187"/>
                  <a:pt x="715854" y="469262"/>
                </a:cubicBezTo>
                <a:cubicBezTo>
                  <a:pt x="714892" y="468299"/>
                  <a:pt x="712968" y="467336"/>
                  <a:pt x="711044" y="467336"/>
                </a:cubicBezTo>
                <a:cubicBezTo>
                  <a:pt x="674487" y="458671"/>
                  <a:pt x="674487" y="458671"/>
                  <a:pt x="674487" y="458671"/>
                </a:cubicBezTo>
                <a:cubicBezTo>
                  <a:pt x="673525" y="461559"/>
                  <a:pt x="673525" y="461559"/>
                  <a:pt x="673525" y="461559"/>
                </a:cubicBezTo>
                <a:cubicBezTo>
                  <a:pt x="672563" y="465411"/>
                  <a:pt x="673525" y="467336"/>
                  <a:pt x="674487" y="469262"/>
                </a:cubicBezTo>
                <a:cubicBezTo>
                  <a:pt x="675449" y="471187"/>
                  <a:pt x="677373" y="473113"/>
                  <a:pt x="680259" y="474076"/>
                </a:cubicBezTo>
                <a:cubicBezTo>
                  <a:pt x="680259" y="476001"/>
                  <a:pt x="680259" y="476001"/>
                  <a:pt x="680259" y="476001"/>
                </a:cubicBezTo>
                <a:cubicBezTo>
                  <a:pt x="667753" y="473113"/>
                  <a:pt x="667753" y="473113"/>
                  <a:pt x="667753" y="473113"/>
                </a:cubicBezTo>
                <a:cubicBezTo>
                  <a:pt x="678335" y="427862"/>
                  <a:pt x="678335" y="427862"/>
                  <a:pt x="678335" y="427862"/>
                </a:cubicBezTo>
                <a:close/>
                <a:moveTo>
                  <a:pt x="47260" y="378760"/>
                </a:moveTo>
                <a:cubicBezTo>
                  <a:pt x="65538" y="378760"/>
                  <a:pt x="65538" y="378760"/>
                  <a:pt x="65538" y="378760"/>
                </a:cubicBezTo>
                <a:cubicBezTo>
                  <a:pt x="65538" y="380685"/>
                  <a:pt x="65538" y="380685"/>
                  <a:pt x="65538" y="380685"/>
                </a:cubicBezTo>
                <a:cubicBezTo>
                  <a:pt x="61690" y="381648"/>
                  <a:pt x="57842" y="383574"/>
                  <a:pt x="54956" y="386462"/>
                </a:cubicBezTo>
                <a:cubicBezTo>
                  <a:pt x="52070" y="390313"/>
                  <a:pt x="51108" y="394164"/>
                  <a:pt x="51108" y="398016"/>
                </a:cubicBezTo>
                <a:cubicBezTo>
                  <a:pt x="51108" y="400904"/>
                  <a:pt x="52070" y="403792"/>
                  <a:pt x="53032" y="404755"/>
                </a:cubicBezTo>
                <a:cubicBezTo>
                  <a:pt x="53994" y="406681"/>
                  <a:pt x="55918" y="407643"/>
                  <a:pt x="57842" y="407643"/>
                </a:cubicBezTo>
                <a:cubicBezTo>
                  <a:pt x="60728" y="407643"/>
                  <a:pt x="64576" y="403792"/>
                  <a:pt x="67462" y="395127"/>
                </a:cubicBezTo>
                <a:cubicBezTo>
                  <a:pt x="68424" y="394164"/>
                  <a:pt x="68424" y="394164"/>
                  <a:pt x="68424" y="393202"/>
                </a:cubicBezTo>
                <a:cubicBezTo>
                  <a:pt x="71310" y="387425"/>
                  <a:pt x="73234" y="383574"/>
                  <a:pt x="76120" y="381648"/>
                </a:cubicBezTo>
                <a:cubicBezTo>
                  <a:pt x="77082" y="380685"/>
                  <a:pt x="78044" y="379723"/>
                  <a:pt x="79968" y="379723"/>
                </a:cubicBezTo>
                <a:cubicBezTo>
                  <a:pt x="80930" y="378760"/>
                  <a:pt x="81892" y="378760"/>
                  <a:pt x="83816" y="378760"/>
                </a:cubicBezTo>
                <a:cubicBezTo>
                  <a:pt x="88626" y="378760"/>
                  <a:pt x="92474" y="380685"/>
                  <a:pt x="95360" y="383574"/>
                </a:cubicBezTo>
                <a:cubicBezTo>
                  <a:pt x="98246" y="387425"/>
                  <a:pt x="100170" y="391276"/>
                  <a:pt x="100170" y="397053"/>
                </a:cubicBezTo>
                <a:cubicBezTo>
                  <a:pt x="100170" y="399941"/>
                  <a:pt x="99208" y="402829"/>
                  <a:pt x="98246" y="406681"/>
                </a:cubicBezTo>
                <a:cubicBezTo>
                  <a:pt x="97284" y="409569"/>
                  <a:pt x="96322" y="411495"/>
                  <a:pt x="96322" y="411495"/>
                </a:cubicBezTo>
                <a:cubicBezTo>
                  <a:pt x="96322" y="412457"/>
                  <a:pt x="97284" y="412457"/>
                  <a:pt x="97284" y="413420"/>
                </a:cubicBezTo>
                <a:cubicBezTo>
                  <a:pt x="98246" y="413420"/>
                  <a:pt x="98246" y="413420"/>
                  <a:pt x="100170" y="413420"/>
                </a:cubicBezTo>
                <a:cubicBezTo>
                  <a:pt x="100170" y="415346"/>
                  <a:pt x="100170" y="415346"/>
                  <a:pt x="100170" y="415346"/>
                </a:cubicBezTo>
                <a:cubicBezTo>
                  <a:pt x="83816" y="416308"/>
                  <a:pt x="83816" y="416308"/>
                  <a:pt x="83816" y="416308"/>
                </a:cubicBezTo>
                <a:cubicBezTo>
                  <a:pt x="83816" y="414383"/>
                  <a:pt x="83816" y="414383"/>
                  <a:pt x="83816" y="414383"/>
                </a:cubicBezTo>
                <a:cubicBezTo>
                  <a:pt x="87664" y="413420"/>
                  <a:pt x="90550" y="411495"/>
                  <a:pt x="93436" y="408606"/>
                </a:cubicBezTo>
                <a:cubicBezTo>
                  <a:pt x="95360" y="405718"/>
                  <a:pt x="96322" y="401867"/>
                  <a:pt x="96322" y="398016"/>
                </a:cubicBezTo>
                <a:cubicBezTo>
                  <a:pt x="96322" y="396090"/>
                  <a:pt x="96322" y="394164"/>
                  <a:pt x="94398" y="392239"/>
                </a:cubicBezTo>
                <a:cubicBezTo>
                  <a:pt x="93436" y="391276"/>
                  <a:pt x="92474" y="390313"/>
                  <a:pt x="90550" y="390313"/>
                </a:cubicBezTo>
                <a:cubicBezTo>
                  <a:pt x="87664" y="390313"/>
                  <a:pt x="84778" y="393202"/>
                  <a:pt x="82854" y="399941"/>
                </a:cubicBezTo>
                <a:cubicBezTo>
                  <a:pt x="81892" y="400904"/>
                  <a:pt x="81892" y="400904"/>
                  <a:pt x="81892" y="400904"/>
                </a:cubicBezTo>
                <a:cubicBezTo>
                  <a:pt x="79968" y="404755"/>
                  <a:pt x="79006" y="408606"/>
                  <a:pt x="78044" y="410532"/>
                </a:cubicBezTo>
                <a:cubicBezTo>
                  <a:pt x="77082" y="411495"/>
                  <a:pt x="76120" y="413420"/>
                  <a:pt x="75158" y="414383"/>
                </a:cubicBezTo>
                <a:cubicBezTo>
                  <a:pt x="73234" y="415346"/>
                  <a:pt x="72272" y="416308"/>
                  <a:pt x="70348" y="417271"/>
                </a:cubicBezTo>
                <a:cubicBezTo>
                  <a:pt x="68424" y="418234"/>
                  <a:pt x="66500" y="418234"/>
                  <a:pt x="64576" y="418234"/>
                </a:cubicBezTo>
                <a:cubicBezTo>
                  <a:pt x="59766" y="418234"/>
                  <a:pt x="55918" y="417271"/>
                  <a:pt x="53032" y="413420"/>
                </a:cubicBezTo>
                <a:cubicBezTo>
                  <a:pt x="49184" y="409569"/>
                  <a:pt x="48222" y="405718"/>
                  <a:pt x="48222" y="399941"/>
                </a:cubicBezTo>
                <a:cubicBezTo>
                  <a:pt x="48222" y="397053"/>
                  <a:pt x="48222" y="393202"/>
                  <a:pt x="49184" y="389350"/>
                </a:cubicBezTo>
                <a:cubicBezTo>
                  <a:pt x="50146" y="386462"/>
                  <a:pt x="51108" y="384536"/>
                  <a:pt x="51108" y="384536"/>
                </a:cubicBezTo>
                <a:cubicBezTo>
                  <a:pt x="51108" y="383574"/>
                  <a:pt x="50146" y="382611"/>
                  <a:pt x="50146" y="381648"/>
                </a:cubicBezTo>
                <a:cubicBezTo>
                  <a:pt x="49184" y="381648"/>
                  <a:pt x="48222" y="381648"/>
                  <a:pt x="47260" y="381648"/>
                </a:cubicBezTo>
                <a:cubicBezTo>
                  <a:pt x="47260" y="378760"/>
                  <a:pt x="47260" y="378760"/>
                  <a:pt x="47260" y="378760"/>
                </a:cubicBezTo>
                <a:close/>
                <a:moveTo>
                  <a:pt x="679297" y="372983"/>
                </a:moveTo>
                <a:cubicBezTo>
                  <a:pt x="681222" y="372983"/>
                  <a:pt x="681222" y="372983"/>
                  <a:pt x="681222" y="372983"/>
                </a:cubicBezTo>
                <a:cubicBezTo>
                  <a:pt x="681222" y="373946"/>
                  <a:pt x="681222" y="373946"/>
                  <a:pt x="681222" y="373946"/>
                </a:cubicBezTo>
                <a:cubicBezTo>
                  <a:pt x="681222" y="373946"/>
                  <a:pt x="681222" y="374909"/>
                  <a:pt x="682184" y="375871"/>
                </a:cubicBezTo>
                <a:cubicBezTo>
                  <a:pt x="682184" y="376834"/>
                  <a:pt x="683146" y="377797"/>
                  <a:pt x="685070" y="378760"/>
                </a:cubicBezTo>
                <a:lnTo>
                  <a:pt x="705272" y="389350"/>
                </a:lnTo>
                <a:cubicBezTo>
                  <a:pt x="719702" y="390313"/>
                  <a:pt x="719702" y="390313"/>
                  <a:pt x="719702" y="390313"/>
                </a:cubicBezTo>
                <a:cubicBezTo>
                  <a:pt x="721626" y="390313"/>
                  <a:pt x="723550" y="389350"/>
                  <a:pt x="724512" y="388388"/>
                </a:cubicBezTo>
                <a:cubicBezTo>
                  <a:pt x="725474" y="387425"/>
                  <a:pt x="726436" y="385499"/>
                  <a:pt x="726436" y="383574"/>
                </a:cubicBezTo>
                <a:cubicBezTo>
                  <a:pt x="728360" y="383574"/>
                  <a:pt x="728360" y="383574"/>
                  <a:pt x="728360" y="383574"/>
                </a:cubicBezTo>
                <a:cubicBezTo>
                  <a:pt x="728360" y="411495"/>
                  <a:pt x="728360" y="411495"/>
                  <a:pt x="728360" y="411495"/>
                </a:cubicBezTo>
                <a:cubicBezTo>
                  <a:pt x="726436" y="411495"/>
                  <a:pt x="726436" y="411495"/>
                  <a:pt x="726436" y="411495"/>
                </a:cubicBezTo>
                <a:cubicBezTo>
                  <a:pt x="726436" y="409569"/>
                  <a:pt x="725474" y="407643"/>
                  <a:pt x="724512" y="406681"/>
                </a:cubicBezTo>
                <a:cubicBezTo>
                  <a:pt x="723550" y="405718"/>
                  <a:pt x="721626" y="405718"/>
                  <a:pt x="718740" y="405718"/>
                </a:cubicBezTo>
                <a:cubicBezTo>
                  <a:pt x="708158" y="404755"/>
                  <a:pt x="708158" y="404755"/>
                  <a:pt x="708158" y="404755"/>
                </a:cubicBezTo>
                <a:cubicBezTo>
                  <a:pt x="685070" y="417271"/>
                  <a:pt x="685070" y="417271"/>
                  <a:pt x="685070" y="417271"/>
                </a:cubicBezTo>
                <a:cubicBezTo>
                  <a:pt x="683146" y="418234"/>
                  <a:pt x="682184" y="419197"/>
                  <a:pt x="681222" y="420160"/>
                </a:cubicBezTo>
                <a:cubicBezTo>
                  <a:pt x="680259" y="421122"/>
                  <a:pt x="680259" y="422085"/>
                  <a:pt x="680259" y="424011"/>
                </a:cubicBezTo>
                <a:cubicBezTo>
                  <a:pt x="678335" y="424011"/>
                  <a:pt x="678335" y="424011"/>
                  <a:pt x="678335" y="424011"/>
                </a:cubicBezTo>
                <a:cubicBezTo>
                  <a:pt x="678335" y="398016"/>
                  <a:pt x="678335" y="398016"/>
                  <a:pt x="678335" y="398016"/>
                </a:cubicBezTo>
                <a:cubicBezTo>
                  <a:pt x="680259" y="398016"/>
                  <a:pt x="680259" y="398016"/>
                  <a:pt x="680259" y="398016"/>
                </a:cubicBezTo>
                <a:cubicBezTo>
                  <a:pt x="680259" y="398978"/>
                  <a:pt x="680259" y="399941"/>
                  <a:pt x="681222" y="400904"/>
                </a:cubicBezTo>
                <a:cubicBezTo>
                  <a:pt x="681222" y="400904"/>
                  <a:pt x="682184" y="401867"/>
                  <a:pt x="682184" y="401867"/>
                </a:cubicBezTo>
                <a:cubicBezTo>
                  <a:pt x="683146" y="401867"/>
                  <a:pt x="683146" y="401867"/>
                  <a:pt x="683146" y="401867"/>
                </a:cubicBezTo>
                <a:cubicBezTo>
                  <a:pt x="684108" y="400904"/>
                  <a:pt x="684108" y="400904"/>
                  <a:pt x="684108" y="400904"/>
                </a:cubicBezTo>
                <a:cubicBezTo>
                  <a:pt x="702386" y="392239"/>
                  <a:pt x="702386" y="392239"/>
                  <a:pt x="702386" y="392239"/>
                </a:cubicBezTo>
                <a:cubicBezTo>
                  <a:pt x="686032" y="382611"/>
                  <a:pt x="686032" y="382611"/>
                  <a:pt x="686032" y="382611"/>
                </a:cubicBezTo>
                <a:cubicBezTo>
                  <a:pt x="685070" y="382611"/>
                  <a:pt x="685070" y="382611"/>
                  <a:pt x="685070" y="382611"/>
                </a:cubicBezTo>
                <a:cubicBezTo>
                  <a:pt x="684108" y="381648"/>
                  <a:pt x="684108" y="381648"/>
                  <a:pt x="683146" y="381648"/>
                </a:cubicBezTo>
                <a:cubicBezTo>
                  <a:pt x="682184" y="381648"/>
                  <a:pt x="682184" y="382611"/>
                  <a:pt x="681222" y="383574"/>
                </a:cubicBezTo>
                <a:cubicBezTo>
                  <a:pt x="681222" y="383574"/>
                  <a:pt x="681222" y="385499"/>
                  <a:pt x="681222" y="386462"/>
                </a:cubicBezTo>
                <a:cubicBezTo>
                  <a:pt x="681222" y="387425"/>
                  <a:pt x="681222" y="387425"/>
                  <a:pt x="681222" y="387425"/>
                </a:cubicBezTo>
                <a:cubicBezTo>
                  <a:pt x="679297" y="387425"/>
                  <a:pt x="679297" y="387425"/>
                  <a:pt x="679297" y="387425"/>
                </a:cubicBezTo>
                <a:cubicBezTo>
                  <a:pt x="679297" y="372983"/>
                  <a:pt x="679297" y="372983"/>
                  <a:pt x="679297" y="372983"/>
                </a:cubicBezTo>
                <a:close/>
                <a:moveTo>
                  <a:pt x="2015947" y="351961"/>
                </a:moveTo>
                <a:cubicBezTo>
                  <a:pt x="2018424" y="350817"/>
                  <a:pt x="2022207" y="351058"/>
                  <a:pt x="2027731" y="353466"/>
                </a:cubicBezTo>
                <a:cubicBezTo>
                  <a:pt x="2027731" y="353466"/>
                  <a:pt x="2080570" y="377546"/>
                  <a:pt x="2091138" y="385252"/>
                </a:cubicBezTo>
                <a:cubicBezTo>
                  <a:pt x="2102666" y="392957"/>
                  <a:pt x="2114195" y="424743"/>
                  <a:pt x="2086334" y="434375"/>
                </a:cubicBezTo>
                <a:cubicBezTo>
                  <a:pt x="2058474" y="444970"/>
                  <a:pt x="2026770" y="394884"/>
                  <a:pt x="2017163" y="378509"/>
                </a:cubicBezTo>
                <a:cubicBezTo>
                  <a:pt x="2012840" y="371285"/>
                  <a:pt x="2008517" y="355392"/>
                  <a:pt x="2015947" y="351961"/>
                </a:cubicBezTo>
                <a:close/>
                <a:moveTo>
                  <a:pt x="365875" y="333600"/>
                </a:moveTo>
                <a:cubicBezTo>
                  <a:pt x="380277" y="334563"/>
                  <a:pt x="382197" y="344191"/>
                  <a:pt x="383157" y="354781"/>
                </a:cubicBezTo>
                <a:cubicBezTo>
                  <a:pt x="383157" y="409659"/>
                  <a:pt x="383157" y="464537"/>
                  <a:pt x="383157" y="519415"/>
                </a:cubicBezTo>
                <a:cubicBezTo>
                  <a:pt x="383157" y="519415"/>
                  <a:pt x="383157" y="519415"/>
                  <a:pt x="397559" y="519415"/>
                </a:cubicBezTo>
                <a:cubicBezTo>
                  <a:pt x="397559" y="464537"/>
                  <a:pt x="397559" y="409659"/>
                  <a:pt x="397559" y="354781"/>
                </a:cubicBezTo>
                <a:cubicBezTo>
                  <a:pt x="397559" y="344191"/>
                  <a:pt x="399479" y="334563"/>
                  <a:pt x="413880" y="333600"/>
                </a:cubicBezTo>
                <a:cubicBezTo>
                  <a:pt x="424441" y="333600"/>
                  <a:pt x="432122" y="340339"/>
                  <a:pt x="432122" y="354781"/>
                </a:cubicBezTo>
                <a:cubicBezTo>
                  <a:pt x="434042" y="403882"/>
                  <a:pt x="435003" y="452984"/>
                  <a:pt x="435963" y="502085"/>
                </a:cubicBezTo>
                <a:cubicBezTo>
                  <a:pt x="436923" y="531931"/>
                  <a:pt x="422521" y="556000"/>
                  <a:pt x="389878" y="556000"/>
                </a:cubicBezTo>
                <a:cubicBezTo>
                  <a:pt x="358194" y="556000"/>
                  <a:pt x="343793" y="531931"/>
                  <a:pt x="344753" y="502085"/>
                </a:cubicBezTo>
                <a:cubicBezTo>
                  <a:pt x="345713" y="452984"/>
                  <a:pt x="346673" y="403882"/>
                  <a:pt x="347633" y="354781"/>
                </a:cubicBezTo>
                <a:cubicBezTo>
                  <a:pt x="347633" y="340339"/>
                  <a:pt x="356274" y="333600"/>
                  <a:pt x="365875" y="333600"/>
                </a:cubicBezTo>
                <a:close/>
                <a:moveTo>
                  <a:pt x="2378026" y="305435"/>
                </a:moveTo>
                <a:cubicBezTo>
                  <a:pt x="2388605" y="305435"/>
                  <a:pt x="2388605" y="320853"/>
                  <a:pt x="2385720" y="327598"/>
                </a:cubicBezTo>
                <a:cubicBezTo>
                  <a:pt x="2382835" y="334343"/>
                  <a:pt x="2377065" y="344942"/>
                  <a:pt x="2373218" y="349760"/>
                </a:cubicBezTo>
                <a:cubicBezTo>
                  <a:pt x="2370333" y="354578"/>
                  <a:pt x="2385720" y="357469"/>
                  <a:pt x="2385720" y="357469"/>
                </a:cubicBezTo>
                <a:cubicBezTo>
                  <a:pt x="2385720" y="357469"/>
                  <a:pt x="2409763" y="351687"/>
                  <a:pt x="2419380" y="352651"/>
                </a:cubicBezTo>
                <a:cubicBezTo>
                  <a:pt x="2428035" y="353615"/>
                  <a:pt x="2429959" y="367105"/>
                  <a:pt x="2428035" y="377704"/>
                </a:cubicBezTo>
                <a:cubicBezTo>
                  <a:pt x="2426112" y="388304"/>
                  <a:pt x="2400146" y="384449"/>
                  <a:pt x="2394376" y="383486"/>
                </a:cubicBezTo>
                <a:cubicBezTo>
                  <a:pt x="2388605" y="382522"/>
                  <a:pt x="2392452" y="393122"/>
                  <a:pt x="2390529" y="398903"/>
                </a:cubicBezTo>
                <a:cubicBezTo>
                  <a:pt x="2389567" y="404685"/>
                  <a:pt x="2389567" y="414321"/>
                  <a:pt x="2384758" y="433592"/>
                </a:cubicBezTo>
                <a:cubicBezTo>
                  <a:pt x="2379950" y="451901"/>
                  <a:pt x="2366486" y="464427"/>
                  <a:pt x="2358792" y="468282"/>
                </a:cubicBezTo>
                <a:cubicBezTo>
                  <a:pt x="2350137" y="472136"/>
                  <a:pt x="2334750" y="462500"/>
                  <a:pt x="2330903" y="455755"/>
                </a:cubicBezTo>
                <a:cubicBezTo>
                  <a:pt x="2328018" y="449010"/>
                  <a:pt x="2321286" y="449974"/>
                  <a:pt x="2318400" y="439374"/>
                </a:cubicBezTo>
                <a:cubicBezTo>
                  <a:pt x="2314554" y="428775"/>
                  <a:pt x="2332826" y="435520"/>
                  <a:pt x="2340520" y="439374"/>
                </a:cubicBezTo>
                <a:cubicBezTo>
                  <a:pt x="2347252" y="442265"/>
                  <a:pt x="2359754" y="442265"/>
                  <a:pt x="2366486" y="440338"/>
                </a:cubicBezTo>
                <a:cubicBezTo>
                  <a:pt x="2373218" y="437447"/>
                  <a:pt x="2378026" y="413357"/>
                  <a:pt x="2378026" y="404685"/>
                </a:cubicBezTo>
                <a:cubicBezTo>
                  <a:pt x="2378988" y="395049"/>
                  <a:pt x="2372256" y="388304"/>
                  <a:pt x="2369371" y="387340"/>
                </a:cubicBezTo>
                <a:cubicBezTo>
                  <a:pt x="2366486" y="386377"/>
                  <a:pt x="2353984" y="392158"/>
                  <a:pt x="2342443" y="397940"/>
                </a:cubicBezTo>
                <a:cubicBezTo>
                  <a:pt x="2331864" y="403721"/>
                  <a:pt x="2324171" y="410466"/>
                  <a:pt x="2315515" y="412394"/>
                </a:cubicBezTo>
                <a:cubicBezTo>
                  <a:pt x="2305898" y="414321"/>
                  <a:pt x="2294358" y="404685"/>
                  <a:pt x="2292434" y="395049"/>
                </a:cubicBezTo>
                <a:cubicBezTo>
                  <a:pt x="2290511" y="385413"/>
                  <a:pt x="2317439" y="384449"/>
                  <a:pt x="2322247" y="383486"/>
                </a:cubicBezTo>
                <a:cubicBezTo>
                  <a:pt x="2328018" y="382522"/>
                  <a:pt x="2360716" y="367105"/>
                  <a:pt x="2360716" y="367105"/>
                </a:cubicBezTo>
                <a:cubicBezTo>
                  <a:pt x="2362639" y="359396"/>
                  <a:pt x="2366486" y="339161"/>
                  <a:pt x="2353984" y="337234"/>
                </a:cubicBezTo>
                <a:cubicBezTo>
                  <a:pt x="2346290" y="336270"/>
                  <a:pt x="2341481" y="346870"/>
                  <a:pt x="2334750" y="346870"/>
                </a:cubicBezTo>
                <a:cubicBezTo>
                  <a:pt x="2328018" y="346870"/>
                  <a:pt x="2323209" y="340124"/>
                  <a:pt x="2322247" y="332416"/>
                </a:cubicBezTo>
                <a:cubicBezTo>
                  <a:pt x="2322247" y="324707"/>
                  <a:pt x="2331864" y="320853"/>
                  <a:pt x="2338596" y="318925"/>
                </a:cubicBezTo>
                <a:cubicBezTo>
                  <a:pt x="2344367" y="317962"/>
                  <a:pt x="2367448" y="306399"/>
                  <a:pt x="2378026" y="305435"/>
                </a:cubicBezTo>
                <a:close/>
                <a:moveTo>
                  <a:pt x="1255880" y="271686"/>
                </a:moveTo>
                <a:cubicBezTo>
                  <a:pt x="1236645" y="269760"/>
                  <a:pt x="1224141" y="270723"/>
                  <a:pt x="1207791" y="273612"/>
                </a:cubicBezTo>
                <a:cubicBezTo>
                  <a:pt x="1211638" y="278427"/>
                  <a:pt x="1211638" y="278427"/>
                  <a:pt x="1218371" y="288057"/>
                </a:cubicBezTo>
                <a:cubicBezTo>
                  <a:pt x="1226065" y="298650"/>
                  <a:pt x="1231836" y="308280"/>
                  <a:pt x="1217409" y="316947"/>
                </a:cubicBezTo>
                <a:cubicBezTo>
                  <a:pt x="1202982" y="325615"/>
                  <a:pt x="1163549" y="350653"/>
                  <a:pt x="1169319" y="349690"/>
                </a:cubicBezTo>
                <a:cubicBezTo>
                  <a:pt x="1175090" y="347764"/>
                  <a:pt x="1178937" y="350653"/>
                  <a:pt x="1178937" y="350653"/>
                </a:cubicBezTo>
                <a:cubicBezTo>
                  <a:pt x="1178937" y="350653"/>
                  <a:pt x="1194326" y="343912"/>
                  <a:pt x="1202982" y="352579"/>
                </a:cubicBezTo>
                <a:cubicBezTo>
                  <a:pt x="1211638" y="362209"/>
                  <a:pt x="1214523" y="369913"/>
                  <a:pt x="1222218" y="367024"/>
                </a:cubicBezTo>
                <a:cubicBezTo>
                  <a:pt x="1229912" y="363172"/>
                  <a:pt x="1265498" y="343912"/>
                  <a:pt x="1278001" y="338134"/>
                </a:cubicBezTo>
                <a:cubicBezTo>
                  <a:pt x="1289543" y="331393"/>
                  <a:pt x="1334747" y="314058"/>
                  <a:pt x="1326091" y="302502"/>
                </a:cubicBezTo>
                <a:cubicBezTo>
                  <a:pt x="1310702" y="281316"/>
                  <a:pt x="1280887" y="273612"/>
                  <a:pt x="1255880" y="271686"/>
                </a:cubicBezTo>
                <a:close/>
                <a:moveTo>
                  <a:pt x="644639" y="251664"/>
                </a:moveTo>
                <a:cubicBezTo>
                  <a:pt x="647532" y="249737"/>
                  <a:pt x="649461" y="257443"/>
                  <a:pt x="650426" y="258406"/>
                </a:cubicBezTo>
                <a:cubicBezTo>
                  <a:pt x="651390" y="260333"/>
                  <a:pt x="658141" y="267075"/>
                  <a:pt x="658141" y="267075"/>
                </a:cubicBezTo>
                <a:cubicBezTo>
                  <a:pt x="660070" y="267075"/>
                  <a:pt x="665857" y="266112"/>
                  <a:pt x="664893" y="263222"/>
                </a:cubicBezTo>
                <a:cubicBezTo>
                  <a:pt x="664893" y="261296"/>
                  <a:pt x="661035" y="260333"/>
                  <a:pt x="661035" y="258406"/>
                </a:cubicBezTo>
                <a:cubicBezTo>
                  <a:pt x="660070" y="257443"/>
                  <a:pt x="661999" y="255516"/>
                  <a:pt x="663928" y="254553"/>
                </a:cubicBezTo>
                <a:cubicBezTo>
                  <a:pt x="665857" y="253590"/>
                  <a:pt x="667786" y="255516"/>
                  <a:pt x="668751" y="257443"/>
                </a:cubicBezTo>
                <a:cubicBezTo>
                  <a:pt x="669715" y="259369"/>
                  <a:pt x="674538" y="264186"/>
                  <a:pt x="675502" y="267075"/>
                </a:cubicBezTo>
                <a:cubicBezTo>
                  <a:pt x="676467" y="269002"/>
                  <a:pt x="671644" y="270928"/>
                  <a:pt x="669715" y="270928"/>
                </a:cubicBezTo>
                <a:cubicBezTo>
                  <a:pt x="667786" y="269965"/>
                  <a:pt x="664893" y="269965"/>
                  <a:pt x="662964" y="269002"/>
                </a:cubicBezTo>
                <a:cubicBezTo>
                  <a:pt x="661999" y="269002"/>
                  <a:pt x="661999" y="272855"/>
                  <a:pt x="661999" y="272855"/>
                </a:cubicBezTo>
                <a:cubicBezTo>
                  <a:pt x="661999" y="272855"/>
                  <a:pt x="665857" y="278634"/>
                  <a:pt x="665857" y="281524"/>
                </a:cubicBezTo>
                <a:cubicBezTo>
                  <a:pt x="666822" y="283450"/>
                  <a:pt x="662964" y="285377"/>
                  <a:pt x="660070" y="285377"/>
                </a:cubicBezTo>
                <a:cubicBezTo>
                  <a:pt x="657177" y="286340"/>
                  <a:pt x="656212" y="278634"/>
                  <a:pt x="656212" y="277671"/>
                </a:cubicBezTo>
                <a:cubicBezTo>
                  <a:pt x="656212" y="275744"/>
                  <a:pt x="653319" y="277671"/>
                  <a:pt x="651390" y="277671"/>
                </a:cubicBezTo>
                <a:cubicBezTo>
                  <a:pt x="650426" y="277671"/>
                  <a:pt x="647532" y="278634"/>
                  <a:pt x="642710" y="278634"/>
                </a:cubicBezTo>
                <a:cubicBezTo>
                  <a:pt x="636923" y="278634"/>
                  <a:pt x="633065" y="276708"/>
                  <a:pt x="631136" y="274781"/>
                </a:cubicBezTo>
                <a:cubicBezTo>
                  <a:pt x="629207" y="272855"/>
                  <a:pt x="630171" y="268039"/>
                  <a:pt x="632100" y="267075"/>
                </a:cubicBezTo>
                <a:cubicBezTo>
                  <a:pt x="634029" y="265149"/>
                  <a:pt x="633065" y="263222"/>
                  <a:pt x="634994" y="262259"/>
                </a:cubicBezTo>
                <a:cubicBezTo>
                  <a:pt x="637887" y="260333"/>
                  <a:pt x="637887" y="265149"/>
                  <a:pt x="636923" y="268039"/>
                </a:cubicBezTo>
                <a:cubicBezTo>
                  <a:pt x="636923" y="269965"/>
                  <a:pt x="637887" y="272855"/>
                  <a:pt x="638852" y="274781"/>
                </a:cubicBezTo>
                <a:cubicBezTo>
                  <a:pt x="639816" y="275744"/>
                  <a:pt x="646568" y="275744"/>
                  <a:pt x="649461" y="274781"/>
                </a:cubicBezTo>
                <a:cubicBezTo>
                  <a:pt x="651390" y="273818"/>
                  <a:pt x="653319" y="271891"/>
                  <a:pt x="653319" y="270928"/>
                </a:cubicBezTo>
                <a:cubicBezTo>
                  <a:pt x="653319" y="269965"/>
                  <a:pt x="650426" y="267075"/>
                  <a:pt x="648497" y="265149"/>
                </a:cubicBezTo>
                <a:cubicBezTo>
                  <a:pt x="645603" y="262259"/>
                  <a:pt x="643674" y="261296"/>
                  <a:pt x="641745" y="259369"/>
                </a:cubicBezTo>
                <a:cubicBezTo>
                  <a:pt x="640781" y="256480"/>
                  <a:pt x="642710" y="252627"/>
                  <a:pt x="644639" y="251664"/>
                </a:cubicBezTo>
                <a:close/>
                <a:moveTo>
                  <a:pt x="1609644" y="240762"/>
                </a:moveTo>
                <a:cubicBezTo>
                  <a:pt x="1612891" y="240039"/>
                  <a:pt x="1616257" y="240521"/>
                  <a:pt x="1618662" y="241002"/>
                </a:cubicBezTo>
                <a:cubicBezTo>
                  <a:pt x="1623471" y="241002"/>
                  <a:pt x="1635013" y="243893"/>
                  <a:pt x="1638861" y="257385"/>
                </a:cubicBezTo>
                <a:cubicBezTo>
                  <a:pt x="1642708" y="270877"/>
                  <a:pt x="1645594" y="286295"/>
                  <a:pt x="1640784" y="297860"/>
                </a:cubicBezTo>
                <a:cubicBezTo>
                  <a:pt x="1635975" y="309424"/>
                  <a:pt x="1635975" y="319061"/>
                  <a:pt x="1638861" y="326770"/>
                </a:cubicBezTo>
                <a:cubicBezTo>
                  <a:pt x="1642708" y="335443"/>
                  <a:pt x="1638861" y="352789"/>
                  <a:pt x="1633090" y="366281"/>
                </a:cubicBezTo>
                <a:cubicBezTo>
                  <a:pt x="1627318" y="378809"/>
                  <a:pt x="1617700" y="385555"/>
                  <a:pt x="1612891" y="379772"/>
                </a:cubicBezTo>
                <a:cubicBezTo>
                  <a:pt x="1607119" y="373990"/>
                  <a:pt x="1608081" y="316170"/>
                  <a:pt x="1610005" y="307496"/>
                </a:cubicBezTo>
                <a:cubicBezTo>
                  <a:pt x="1610967" y="298823"/>
                  <a:pt x="1608081" y="289186"/>
                  <a:pt x="1605196" y="279550"/>
                </a:cubicBezTo>
                <a:cubicBezTo>
                  <a:pt x="1601348" y="270877"/>
                  <a:pt x="1596539" y="256421"/>
                  <a:pt x="1601348" y="247748"/>
                </a:cubicBezTo>
                <a:cubicBezTo>
                  <a:pt x="1603272" y="243412"/>
                  <a:pt x="1606398" y="241484"/>
                  <a:pt x="1609644" y="240762"/>
                </a:cubicBezTo>
                <a:close/>
                <a:moveTo>
                  <a:pt x="1242295" y="236055"/>
                </a:moveTo>
                <a:cubicBezTo>
                  <a:pt x="1265258" y="237740"/>
                  <a:pt x="1286658" y="242796"/>
                  <a:pt x="1306855" y="250500"/>
                </a:cubicBezTo>
                <a:cubicBezTo>
                  <a:pt x="1346288" y="265908"/>
                  <a:pt x="1376104" y="330430"/>
                  <a:pt x="1371295" y="354505"/>
                </a:cubicBezTo>
                <a:cubicBezTo>
                  <a:pt x="1365524" y="378580"/>
                  <a:pt x="1351097" y="365098"/>
                  <a:pt x="1337632" y="364135"/>
                </a:cubicBezTo>
                <a:cubicBezTo>
                  <a:pt x="1325129" y="363172"/>
                  <a:pt x="1263575" y="391099"/>
                  <a:pt x="1252033" y="396877"/>
                </a:cubicBezTo>
                <a:cubicBezTo>
                  <a:pt x="1240492" y="401692"/>
                  <a:pt x="1213562" y="400729"/>
                  <a:pt x="1199135" y="393025"/>
                </a:cubicBezTo>
                <a:cubicBezTo>
                  <a:pt x="1185670" y="386284"/>
                  <a:pt x="1184708" y="378580"/>
                  <a:pt x="1177014" y="373765"/>
                </a:cubicBezTo>
                <a:cubicBezTo>
                  <a:pt x="1169319" y="368950"/>
                  <a:pt x="1149122" y="375691"/>
                  <a:pt x="1136619" y="380506"/>
                </a:cubicBezTo>
                <a:cubicBezTo>
                  <a:pt x="1125077" y="385321"/>
                  <a:pt x="1105842" y="396877"/>
                  <a:pt x="1100071" y="400729"/>
                </a:cubicBezTo>
                <a:cubicBezTo>
                  <a:pt x="1093338" y="404581"/>
                  <a:pt x="1084682" y="390136"/>
                  <a:pt x="1086606" y="377617"/>
                </a:cubicBezTo>
                <a:cubicBezTo>
                  <a:pt x="1089491" y="365098"/>
                  <a:pt x="1103918" y="367024"/>
                  <a:pt x="1103918" y="367024"/>
                </a:cubicBezTo>
                <a:cubicBezTo>
                  <a:pt x="1103918" y="367024"/>
                  <a:pt x="1126039" y="352579"/>
                  <a:pt x="1132772" y="352579"/>
                </a:cubicBezTo>
                <a:cubicBezTo>
                  <a:pt x="1140466" y="351616"/>
                  <a:pt x="1131810" y="343912"/>
                  <a:pt x="1127001" y="339097"/>
                </a:cubicBezTo>
                <a:cubicBezTo>
                  <a:pt x="1121230" y="335245"/>
                  <a:pt x="1114498" y="325615"/>
                  <a:pt x="1118345" y="312132"/>
                </a:cubicBezTo>
                <a:cubicBezTo>
                  <a:pt x="1123154" y="298650"/>
                  <a:pt x="1132772" y="300576"/>
                  <a:pt x="1142389" y="304428"/>
                </a:cubicBezTo>
                <a:cubicBezTo>
                  <a:pt x="1152969" y="308280"/>
                  <a:pt x="1154893" y="318873"/>
                  <a:pt x="1154893" y="329467"/>
                </a:cubicBezTo>
                <a:cubicBezTo>
                  <a:pt x="1155854" y="340060"/>
                  <a:pt x="1165472" y="334282"/>
                  <a:pt x="1166434" y="331393"/>
                </a:cubicBezTo>
                <a:cubicBezTo>
                  <a:pt x="1166434" y="328504"/>
                  <a:pt x="1195288" y="294798"/>
                  <a:pt x="1197211" y="290946"/>
                </a:cubicBezTo>
                <a:cubicBezTo>
                  <a:pt x="1198173" y="287094"/>
                  <a:pt x="1201058" y="273612"/>
                  <a:pt x="1193364" y="270723"/>
                </a:cubicBezTo>
                <a:cubicBezTo>
                  <a:pt x="1185670" y="267834"/>
                  <a:pt x="1152969" y="266871"/>
                  <a:pt x="1109689" y="290946"/>
                </a:cubicBezTo>
                <a:cubicBezTo>
                  <a:pt x="1067370" y="315984"/>
                  <a:pt x="1052943" y="341023"/>
                  <a:pt x="1045249" y="354505"/>
                </a:cubicBezTo>
                <a:cubicBezTo>
                  <a:pt x="1037555" y="368950"/>
                  <a:pt x="1045249" y="398803"/>
                  <a:pt x="1050058" y="409396"/>
                </a:cubicBezTo>
                <a:cubicBezTo>
                  <a:pt x="1053905" y="420952"/>
                  <a:pt x="1024090" y="426730"/>
                  <a:pt x="1015434" y="416137"/>
                </a:cubicBezTo>
                <a:cubicBezTo>
                  <a:pt x="1006777" y="404581"/>
                  <a:pt x="982733" y="338134"/>
                  <a:pt x="982733" y="314058"/>
                </a:cubicBezTo>
                <a:cubicBezTo>
                  <a:pt x="983695" y="289983"/>
                  <a:pt x="998121" y="278427"/>
                  <a:pt x="1004854" y="277464"/>
                </a:cubicBezTo>
                <a:cubicBezTo>
                  <a:pt x="1011586" y="277464"/>
                  <a:pt x="1019281" y="277464"/>
                  <a:pt x="1027937" y="283242"/>
                </a:cubicBezTo>
                <a:cubicBezTo>
                  <a:pt x="1037555" y="289020"/>
                  <a:pt x="1036593" y="304428"/>
                  <a:pt x="1042364" y="306354"/>
                </a:cubicBezTo>
                <a:cubicBezTo>
                  <a:pt x="1048134" y="309243"/>
                  <a:pt x="1052943" y="300576"/>
                  <a:pt x="1072179" y="282279"/>
                </a:cubicBezTo>
                <a:cubicBezTo>
                  <a:pt x="1091415" y="263019"/>
                  <a:pt x="1116421" y="252426"/>
                  <a:pt x="1168358" y="241833"/>
                </a:cubicBezTo>
                <a:cubicBezTo>
                  <a:pt x="1194807" y="236055"/>
                  <a:pt x="1219332" y="234370"/>
                  <a:pt x="1242295" y="236055"/>
                </a:cubicBezTo>
                <a:close/>
                <a:moveTo>
                  <a:pt x="656275" y="231203"/>
                </a:moveTo>
                <a:cubicBezTo>
                  <a:pt x="658207" y="231203"/>
                  <a:pt x="659173" y="233136"/>
                  <a:pt x="659173" y="234103"/>
                </a:cubicBezTo>
                <a:cubicBezTo>
                  <a:pt x="660138" y="235069"/>
                  <a:pt x="663036" y="238936"/>
                  <a:pt x="663036" y="238936"/>
                </a:cubicBezTo>
                <a:cubicBezTo>
                  <a:pt x="663036" y="238936"/>
                  <a:pt x="674625" y="250535"/>
                  <a:pt x="675590" y="251502"/>
                </a:cubicBezTo>
                <a:cubicBezTo>
                  <a:pt x="677522" y="253435"/>
                  <a:pt x="677522" y="252468"/>
                  <a:pt x="678488" y="253435"/>
                </a:cubicBezTo>
                <a:cubicBezTo>
                  <a:pt x="679453" y="254402"/>
                  <a:pt x="679453" y="250535"/>
                  <a:pt x="679453" y="250535"/>
                </a:cubicBezTo>
                <a:cubicBezTo>
                  <a:pt x="679453" y="250535"/>
                  <a:pt x="679453" y="248602"/>
                  <a:pt x="677522" y="248602"/>
                </a:cubicBezTo>
                <a:cubicBezTo>
                  <a:pt x="675590" y="248602"/>
                  <a:pt x="675590" y="246669"/>
                  <a:pt x="675590" y="246669"/>
                </a:cubicBezTo>
                <a:cubicBezTo>
                  <a:pt x="675590" y="246669"/>
                  <a:pt x="678488" y="244735"/>
                  <a:pt x="679453" y="242802"/>
                </a:cubicBezTo>
                <a:cubicBezTo>
                  <a:pt x="679453" y="241836"/>
                  <a:pt x="684282" y="240869"/>
                  <a:pt x="685248" y="240869"/>
                </a:cubicBezTo>
                <a:cubicBezTo>
                  <a:pt x="687179" y="240869"/>
                  <a:pt x="692974" y="238936"/>
                  <a:pt x="693940" y="238936"/>
                </a:cubicBezTo>
                <a:cubicBezTo>
                  <a:pt x="694905" y="238936"/>
                  <a:pt x="696837" y="236036"/>
                  <a:pt x="696837" y="235069"/>
                </a:cubicBezTo>
                <a:cubicBezTo>
                  <a:pt x="697803" y="234103"/>
                  <a:pt x="699734" y="232170"/>
                  <a:pt x="699734" y="232170"/>
                </a:cubicBezTo>
                <a:cubicBezTo>
                  <a:pt x="700700" y="231203"/>
                  <a:pt x="703597" y="232170"/>
                  <a:pt x="703597" y="233136"/>
                </a:cubicBezTo>
                <a:cubicBezTo>
                  <a:pt x="704563" y="234103"/>
                  <a:pt x="702631" y="238936"/>
                  <a:pt x="700700" y="240869"/>
                </a:cubicBezTo>
                <a:cubicBezTo>
                  <a:pt x="698768" y="241836"/>
                  <a:pt x="693940" y="242802"/>
                  <a:pt x="690077" y="243769"/>
                </a:cubicBezTo>
                <a:cubicBezTo>
                  <a:pt x="686214" y="243769"/>
                  <a:pt x="691042" y="247635"/>
                  <a:pt x="692008" y="247635"/>
                </a:cubicBezTo>
                <a:cubicBezTo>
                  <a:pt x="692974" y="247635"/>
                  <a:pt x="697803" y="246669"/>
                  <a:pt x="698768" y="246669"/>
                </a:cubicBezTo>
                <a:cubicBezTo>
                  <a:pt x="698768" y="245702"/>
                  <a:pt x="705529" y="243769"/>
                  <a:pt x="707460" y="243769"/>
                </a:cubicBezTo>
                <a:cubicBezTo>
                  <a:pt x="709392" y="242802"/>
                  <a:pt x="711323" y="239902"/>
                  <a:pt x="712289" y="238936"/>
                </a:cubicBezTo>
                <a:cubicBezTo>
                  <a:pt x="714220" y="238936"/>
                  <a:pt x="717118" y="241836"/>
                  <a:pt x="717118" y="243769"/>
                </a:cubicBezTo>
                <a:cubicBezTo>
                  <a:pt x="716152" y="244735"/>
                  <a:pt x="716152" y="246669"/>
                  <a:pt x="712289" y="247635"/>
                </a:cubicBezTo>
                <a:cubicBezTo>
                  <a:pt x="707460" y="248602"/>
                  <a:pt x="699734" y="247635"/>
                  <a:pt x="696837" y="248602"/>
                </a:cubicBezTo>
                <a:cubicBezTo>
                  <a:pt x="694905" y="248602"/>
                  <a:pt x="695871" y="249568"/>
                  <a:pt x="696837" y="250535"/>
                </a:cubicBezTo>
                <a:cubicBezTo>
                  <a:pt x="697803" y="252468"/>
                  <a:pt x="694905" y="251502"/>
                  <a:pt x="695871" y="253435"/>
                </a:cubicBezTo>
                <a:cubicBezTo>
                  <a:pt x="695871" y="254402"/>
                  <a:pt x="693940" y="254402"/>
                  <a:pt x="692974" y="254402"/>
                </a:cubicBezTo>
                <a:cubicBezTo>
                  <a:pt x="692008" y="254402"/>
                  <a:pt x="687179" y="255368"/>
                  <a:pt x="684282" y="255368"/>
                </a:cubicBezTo>
                <a:cubicBezTo>
                  <a:pt x="680419" y="255368"/>
                  <a:pt x="682351" y="258268"/>
                  <a:pt x="682351" y="258268"/>
                </a:cubicBezTo>
                <a:cubicBezTo>
                  <a:pt x="682351" y="258268"/>
                  <a:pt x="685248" y="261168"/>
                  <a:pt x="686214" y="262134"/>
                </a:cubicBezTo>
                <a:cubicBezTo>
                  <a:pt x="687179" y="263101"/>
                  <a:pt x="689111" y="261168"/>
                  <a:pt x="691042" y="261168"/>
                </a:cubicBezTo>
                <a:cubicBezTo>
                  <a:pt x="692008" y="260201"/>
                  <a:pt x="691042" y="258268"/>
                  <a:pt x="692008" y="258268"/>
                </a:cubicBezTo>
                <a:cubicBezTo>
                  <a:pt x="692974" y="257301"/>
                  <a:pt x="700700" y="258268"/>
                  <a:pt x="703597" y="258268"/>
                </a:cubicBezTo>
                <a:cubicBezTo>
                  <a:pt x="706494" y="258268"/>
                  <a:pt x="704563" y="256335"/>
                  <a:pt x="705529" y="255368"/>
                </a:cubicBezTo>
                <a:cubicBezTo>
                  <a:pt x="705529" y="254402"/>
                  <a:pt x="709392" y="253435"/>
                  <a:pt x="710357" y="253435"/>
                </a:cubicBezTo>
                <a:cubicBezTo>
                  <a:pt x="712289" y="253435"/>
                  <a:pt x="712289" y="255368"/>
                  <a:pt x="714220" y="256335"/>
                </a:cubicBezTo>
                <a:cubicBezTo>
                  <a:pt x="715186" y="258268"/>
                  <a:pt x="717118" y="257301"/>
                  <a:pt x="718083" y="257301"/>
                </a:cubicBezTo>
                <a:cubicBezTo>
                  <a:pt x="719049" y="257301"/>
                  <a:pt x="719049" y="257301"/>
                  <a:pt x="720015" y="256335"/>
                </a:cubicBezTo>
                <a:cubicBezTo>
                  <a:pt x="720981" y="254402"/>
                  <a:pt x="722912" y="254402"/>
                  <a:pt x="723878" y="254402"/>
                </a:cubicBezTo>
                <a:cubicBezTo>
                  <a:pt x="724844" y="253435"/>
                  <a:pt x="727741" y="253435"/>
                  <a:pt x="729672" y="252468"/>
                </a:cubicBezTo>
                <a:cubicBezTo>
                  <a:pt x="730638" y="252468"/>
                  <a:pt x="731604" y="255368"/>
                  <a:pt x="730638" y="257301"/>
                </a:cubicBezTo>
                <a:cubicBezTo>
                  <a:pt x="729672" y="259235"/>
                  <a:pt x="727741" y="260201"/>
                  <a:pt x="727741" y="261168"/>
                </a:cubicBezTo>
                <a:cubicBezTo>
                  <a:pt x="726775" y="262134"/>
                  <a:pt x="725809" y="260201"/>
                  <a:pt x="724844" y="259235"/>
                </a:cubicBezTo>
                <a:cubicBezTo>
                  <a:pt x="723878" y="257301"/>
                  <a:pt x="722912" y="259235"/>
                  <a:pt x="720981" y="260201"/>
                </a:cubicBezTo>
                <a:cubicBezTo>
                  <a:pt x="719049" y="260201"/>
                  <a:pt x="720981" y="263101"/>
                  <a:pt x="720015" y="266001"/>
                </a:cubicBezTo>
                <a:cubicBezTo>
                  <a:pt x="718083" y="267934"/>
                  <a:pt x="715186" y="266001"/>
                  <a:pt x="713255" y="263101"/>
                </a:cubicBezTo>
                <a:cubicBezTo>
                  <a:pt x="711323" y="261168"/>
                  <a:pt x="709392" y="261168"/>
                  <a:pt x="708426" y="262134"/>
                </a:cubicBezTo>
                <a:cubicBezTo>
                  <a:pt x="708426" y="263101"/>
                  <a:pt x="706494" y="266001"/>
                  <a:pt x="704563" y="267934"/>
                </a:cubicBezTo>
                <a:cubicBezTo>
                  <a:pt x="703597" y="268901"/>
                  <a:pt x="702631" y="267934"/>
                  <a:pt x="698768" y="267934"/>
                </a:cubicBezTo>
                <a:cubicBezTo>
                  <a:pt x="694905" y="267934"/>
                  <a:pt x="692008" y="266001"/>
                  <a:pt x="690077" y="265034"/>
                </a:cubicBezTo>
                <a:cubicBezTo>
                  <a:pt x="688145" y="264068"/>
                  <a:pt x="687179" y="266001"/>
                  <a:pt x="688145" y="266967"/>
                </a:cubicBezTo>
                <a:cubicBezTo>
                  <a:pt x="689111" y="267934"/>
                  <a:pt x="692008" y="272767"/>
                  <a:pt x="692974" y="277600"/>
                </a:cubicBezTo>
                <a:cubicBezTo>
                  <a:pt x="694905" y="282433"/>
                  <a:pt x="687179" y="287266"/>
                  <a:pt x="686214" y="287266"/>
                </a:cubicBezTo>
                <a:cubicBezTo>
                  <a:pt x="684282" y="286299"/>
                  <a:pt x="683316" y="281466"/>
                  <a:pt x="681385" y="278567"/>
                </a:cubicBezTo>
                <a:cubicBezTo>
                  <a:pt x="678488" y="274700"/>
                  <a:pt x="678488" y="273734"/>
                  <a:pt x="678488" y="273734"/>
                </a:cubicBezTo>
                <a:cubicBezTo>
                  <a:pt x="678488" y="273734"/>
                  <a:pt x="679453" y="272767"/>
                  <a:pt x="680419" y="273734"/>
                </a:cubicBezTo>
                <a:cubicBezTo>
                  <a:pt x="681385" y="274700"/>
                  <a:pt x="684282" y="276633"/>
                  <a:pt x="685248" y="276633"/>
                </a:cubicBezTo>
                <a:cubicBezTo>
                  <a:pt x="687179" y="276633"/>
                  <a:pt x="688145" y="275667"/>
                  <a:pt x="687179" y="271800"/>
                </a:cubicBezTo>
                <a:cubicBezTo>
                  <a:pt x="685248" y="267934"/>
                  <a:pt x="678488" y="261168"/>
                  <a:pt x="675590" y="257301"/>
                </a:cubicBezTo>
                <a:cubicBezTo>
                  <a:pt x="672693" y="254402"/>
                  <a:pt x="668830" y="250535"/>
                  <a:pt x="664001" y="247635"/>
                </a:cubicBezTo>
                <a:cubicBezTo>
                  <a:pt x="661104" y="245702"/>
                  <a:pt x="656275" y="243769"/>
                  <a:pt x="653378" y="240869"/>
                </a:cubicBezTo>
                <a:cubicBezTo>
                  <a:pt x="651447" y="237969"/>
                  <a:pt x="651447" y="235069"/>
                  <a:pt x="651447" y="234103"/>
                </a:cubicBezTo>
                <a:cubicBezTo>
                  <a:pt x="652412" y="232170"/>
                  <a:pt x="654344" y="231203"/>
                  <a:pt x="656275" y="231203"/>
                </a:cubicBezTo>
                <a:close/>
                <a:moveTo>
                  <a:pt x="1544599" y="226547"/>
                </a:moveTo>
                <a:cubicBezTo>
                  <a:pt x="1556141" y="225584"/>
                  <a:pt x="1558065" y="240039"/>
                  <a:pt x="1562874" y="252567"/>
                </a:cubicBezTo>
                <a:cubicBezTo>
                  <a:pt x="1567683" y="266058"/>
                  <a:pt x="1563836" y="275695"/>
                  <a:pt x="1560950" y="286295"/>
                </a:cubicBezTo>
                <a:cubicBezTo>
                  <a:pt x="1558065" y="296896"/>
                  <a:pt x="1556141" y="327734"/>
                  <a:pt x="1557103" y="340262"/>
                </a:cubicBezTo>
                <a:cubicBezTo>
                  <a:pt x="1557103" y="352789"/>
                  <a:pt x="1547484" y="432775"/>
                  <a:pt x="1544599" y="442412"/>
                </a:cubicBezTo>
                <a:cubicBezTo>
                  <a:pt x="1542675" y="451085"/>
                  <a:pt x="1541713" y="471322"/>
                  <a:pt x="1526323" y="468431"/>
                </a:cubicBezTo>
                <a:cubicBezTo>
                  <a:pt x="1510934" y="465540"/>
                  <a:pt x="1514781" y="444339"/>
                  <a:pt x="1517667" y="437593"/>
                </a:cubicBezTo>
                <a:cubicBezTo>
                  <a:pt x="1519590" y="430847"/>
                  <a:pt x="1528247" y="415429"/>
                  <a:pt x="1528247" y="405792"/>
                </a:cubicBezTo>
                <a:cubicBezTo>
                  <a:pt x="1528247" y="395191"/>
                  <a:pt x="1534980" y="332552"/>
                  <a:pt x="1538828" y="302678"/>
                </a:cubicBezTo>
                <a:cubicBezTo>
                  <a:pt x="1542675" y="271840"/>
                  <a:pt x="1531133" y="269913"/>
                  <a:pt x="1528247" y="251603"/>
                </a:cubicBezTo>
                <a:cubicBezTo>
                  <a:pt x="1526323" y="232329"/>
                  <a:pt x="1533056" y="227511"/>
                  <a:pt x="1544599" y="226547"/>
                </a:cubicBezTo>
                <a:close/>
                <a:moveTo>
                  <a:pt x="131657" y="190822"/>
                </a:moveTo>
                <a:cubicBezTo>
                  <a:pt x="123959" y="190822"/>
                  <a:pt x="118185" y="196596"/>
                  <a:pt x="114336" y="202370"/>
                </a:cubicBezTo>
                <a:cubicBezTo>
                  <a:pt x="111449" y="207182"/>
                  <a:pt x="109524" y="210069"/>
                  <a:pt x="107600" y="213918"/>
                </a:cubicBezTo>
                <a:cubicBezTo>
                  <a:pt x="109524" y="213918"/>
                  <a:pt x="109524" y="213918"/>
                  <a:pt x="113374" y="213918"/>
                </a:cubicBezTo>
                <a:cubicBezTo>
                  <a:pt x="116260" y="212955"/>
                  <a:pt x="120110" y="212955"/>
                  <a:pt x="120110" y="217767"/>
                </a:cubicBezTo>
                <a:cubicBezTo>
                  <a:pt x="120110" y="222579"/>
                  <a:pt x="120110" y="235089"/>
                  <a:pt x="120110" y="234126"/>
                </a:cubicBezTo>
                <a:cubicBezTo>
                  <a:pt x="121072" y="232202"/>
                  <a:pt x="122034" y="232202"/>
                  <a:pt x="122034" y="232202"/>
                </a:cubicBezTo>
                <a:cubicBezTo>
                  <a:pt x="122034" y="232202"/>
                  <a:pt x="122997" y="227390"/>
                  <a:pt x="125884" y="226428"/>
                </a:cubicBezTo>
                <a:cubicBezTo>
                  <a:pt x="129733" y="225465"/>
                  <a:pt x="131657" y="226428"/>
                  <a:pt x="131657" y="223541"/>
                </a:cubicBezTo>
                <a:cubicBezTo>
                  <a:pt x="132620" y="221616"/>
                  <a:pt x="132620" y="210069"/>
                  <a:pt x="132620" y="207182"/>
                </a:cubicBezTo>
                <a:cubicBezTo>
                  <a:pt x="133582" y="203332"/>
                  <a:pt x="135507" y="189860"/>
                  <a:pt x="131657" y="190822"/>
                </a:cubicBezTo>
                <a:close/>
                <a:moveTo>
                  <a:pt x="341760" y="183943"/>
                </a:moveTo>
                <a:cubicBezTo>
                  <a:pt x="344648" y="187798"/>
                  <a:pt x="349461" y="189726"/>
                  <a:pt x="355237" y="189726"/>
                </a:cubicBezTo>
                <a:cubicBezTo>
                  <a:pt x="361976" y="189726"/>
                  <a:pt x="365827" y="189726"/>
                  <a:pt x="372566" y="189726"/>
                </a:cubicBezTo>
                <a:cubicBezTo>
                  <a:pt x="381230" y="189726"/>
                  <a:pt x="385081" y="198400"/>
                  <a:pt x="386044" y="205146"/>
                </a:cubicBezTo>
                <a:cubicBezTo>
                  <a:pt x="387007" y="205146"/>
                  <a:pt x="387969" y="205146"/>
                  <a:pt x="389895" y="205146"/>
                </a:cubicBezTo>
                <a:cubicBezTo>
                  <a:pt x="390857" y="205146"/>
                  <a:pt x="392783" y="205146"/>
                  <a:pt x="393746" y="205146"/>
                </a:cubicBezTo>
                <a:cubicBezTo>
                  <a:pt x="394708" y="198400"/>
                  <a:pt x="398559" y="189726"/>
                  <a:pt x="407223" y="189726"/>
                </a:cubicBezTo>
                <a:cubicBezTo>
                  <a:pt x="413000" y="189726"/>
                  <a:pt x="417813" y="189726"/>
                  <a:pt x="423589" y="189726"/>
                </a:cubicBezTo>
                <a:cubicBezTo>
                  <a:pt x="430328" y="189726"/>
                  <a:pt x="434179" y="187798"/>
                  <a:pt x="437067" y="183943"/>
                </a:cubicBezTo>
                <a:cubicBezTo>
                  <a:pt x="436105" y="192617"/>
                  <a:pt x="433216" y="201291"/>
                  <a:pt x="423589" y="203219"/>
                </a:cubicBezTo>
                <a:cubicBezTo>
                  <a:pt x="419739" y="203219"/>
                  <a:pt x="414925" y="203219"/>
                  <a:pt x="411074" y="203219"/>
                </a:cubicBezTo>
                <a:cubicBezTo>
                  <a:pt x="404335" y="203219"/>
                  <a:pt x="400484" y="204182"/>
                  <a:pt x="398559" y="206110"/>
                </a:cubicBezTo>
                <a:cubicBezTo>
                  <a:pt x="414925" y="207074"/>
                  <a:pt x="429366" y="212856"/>
                  <a:pt x="435142" y="227313"/>
                </a:cubicBezTo>
                <a:cubicBezTo>
                  <a:pt x="438993" y="240806"/>
                  <a:pt x="438030" y="272611"/>
                  <a:pt x="440918" y="288031"/>
                </a:cubicBezTo>
                <a:cubicBezTo>
                  <a:pt x="447657" y="288031"/>
                  <a:pt x="454396" y="288031"/>
                  <a:pt x="461135" y="288031"/>
                </a:cubicBezTo>
                <a:cubicBezTo>
                  <a:pt x="479426" y="287068"/>
                  <a:pt x="485202" y="302488"/>
                  <a:pt x="486165" y="320800"/>
                </a:cubicBezTo>
                <a:cubicBezTo>
                  <a:pt x="489053" y="374772"/>
                  <a:pt x="492904" y="427779"/>
                  <a:pt x="494829" y="481751"/>
                </a:cubicBezTo>
                <a:cubicBezTo>
                  <a:pt x="497718" y="523194"/>
                  <a:pt x="506382" y="542469"/>
                  <a:pt x="519860" y="556926"/>
                </a:cubicBezTo>
                <a:cubicBezTo>
                  <a:pt x="510233" y="556926"/>
                  <a:pt x="499643" y="556926"/>
                  <a:pt x="490016" y="556926"/>
                </a:cubicBezTo>
                <a:cubicBezTo>
                  <a:pt x="486165" y="553071"/>
                  <a:pt x="483277" y="548252"/>
                  <a:pt x="475575" y="537650"/>
                </a:cubicBezTo>
                <a:cubicBezTo>
                  <a:pt x="478463" y="547288"/>
                  <a:pt x="481352" y="552107"/>
                  <a:pt x="484240" y="556926"/>
                </a:cubicBezTo>
                <a:cubicBezTo>
                  <a:pt x="475575" y="556926"/>
                  <a:pt x="466911" y="556926"/>
                  <a:pt x="459209" y="556926"/>
                </a:cubicBezTo>
                <a:cubicBezTo>
                  <a:pt x="454396" y="547288"/>
                  <a:pt x="452470" y="535723"/>
                  <a:pt x="452470" y="524158"/>
                </a:cubicBezTo>
                <a:cubicBezTo>
                  <a:pt x="449582" y="464403"/>
                  <a:pt x="446694" y="404649"/>
                  <a:pt x="443806" y="344894"/>
                </a:cubicBezTo>
                <a:cubicBezTo>
                  <a:pt x="443806" y="335257"/>
                  <a:pt x="440918" y="329474"/>
                  <a:pt x="433216" y="329474"/>
                </a:cubicBezTo>
                <a:cubicBezTo>
                  <a:pt x="419739" y="329474"/>
                  <a:pt x="407223" y="329474"/>
                  <a:pt x="393746" y="329474"/>
                </a:cubicBezTo>
                <a:cubicBezTo>
                  <a:pt x="393746" y="303452"/>
                  <a:pt x="393746" y="276466"/>
                  <a:pt x="393746" y="250444"/>
                </a:cubicBezTo>
                <a:cubicBezTo>
                  <a:pt x="403373" y="248516"/>
                  <a:pt x="410112" y="239842"/>
                  <a:pt x="410112" y="230204"/>
                </a:cubicBezTo>
                <a:cubicBezTo>
                  <a:pt x="410112" y="218639"/>
                  <a:pt x="401447" y="209965"/>
                  <a:pt x="389895" y="209965"/>
                </a:cubicBezTo>
                <a:cubicBezTo>
                  <a:pt x="378342" y="209965"/>
                  <a:pt x="368715" y="218639"/>
                  <a:pt x="368715" y="230204"/>
                </a:cubicBezTo>
                <a:cubicBezTo>
                  <a:pt x="368715" y="239842"/>
                  <a:pt x="376417" y="248516"/>
                  <a:pt x="385081" y="250444"/>
                </a:cubicBezTo>
                <a:cubicBezTo>
                  <a:pt x="385081" y="276466"/>
                  <a:pt x="385081" y="303452"/>
                  <a:pt x="385081" y="329474"/>
                </a:cubicBezTo>
                <a:cubicBezTo>
                  <a:pt x="372566" y="329474"/>
                  <a:pt x="359088" y="329474"/>
                  <a:pt x="346573" y="329474"/>
                </a:cubicBezTo>
                <a:cubicBezTo>
                  <a:pt x="338871" y="329474"/>
                  <a:pt x="335983" y="335257"/>
                  <a:pt x="335021" y="344894"/>
                </a:cubicBezTo>
                <a:cubicBezTo>
                  <a:pt x="333095" y="404649"/>
                  <a:pt x="330207" y="464403"/>
                  <a:pt x="327319" y="524158"/>
                </a:cubicBezTo>
                <a:cubicBezTo>
                  <a:pt x="327319" y="535723"/>
                  <a:pt x="325394" y="547288"/>
                  <a:pt x="320580" y="556926"/>
                </a:cubicBezTo>
                <a:cubicBezTo>
                  <a:pt x="311916" y="556926"/>
                  <a:pt x="304214" y="556926"/>
                  <a:pt x="295550" y="556926"/>
                </a:cubicBezTo>
                <a:cubicBezTo>
                  <a:pt x="298438" y="552107"/>
                  <a:pt x="300363" y="547288"/>
                  <a:pt x="303251" y="537650"/>
                </a:cubicBezTo>
                <a:cubicBezTo>
                  <a:pt x="296512" y="548252"/>
                  <a:pt x="293624" y="553071"/>
                  <a:pt x="288811" y="556926"/>
                </a:cubicBezTo>
                <a:cubicBezTo>
                  <a:pt x="279184" y="556926"/>
                  <a:pt x="269557" y="556926"/>
                  <a:pt x="259930" y="556926"/>
                </a:cubicBezTo>
                <a:cubicBezTo>
                  <a:pt x="273408" y="542469"/>
                  <a:pt x="282072" y="523194"/>
                  <a:pt x="283997" y="481751"/>
                </a:cubicBezTo>
                <a:cubicBezTo>
                  <a:pt x="286885" y="427779"/>
                  <a:pt x="290736" y="374772"/>
                  <a:pt x="293624" y="320800"/>
                </a:cubicBezTo>
                <a:cubicBezTo>
                  <a:pt x="294587" y="302488"/>
                  <a:pt x="300363" y="287068"/>
                  <a:pt x="317692" y="288031"/>
                </a:cubicBezTo>
                <a:cubicBezTo>
                  <a:pt x="324431" y="288031"/>
                  <a:pt x="332133" y="288031"/>
                  <a:pt x="338871" y="288031"/>
                </a:cubicBezTo>
                <a:cubicBezTo>
                  <a:pt x="341760" y="272611"/>
                  <a:pt x="339834" y="240806"/>
                  <a:pt x="344648" y="227313"/>
                </a:cubicBezTo>
                <a:cubicBezTo>
                  <a:pt x="349461" y="212856"/>
                  <a:pt x="364864" y="207074"/>
                  <a:pt x="381230" y="206110"/>
                </a:cubicBezTo>
                <a:cubicBezTo>
                  <a:pt x="378342" y="204182"/>
                  <a:pt x="375454" y="203219"/>
                  <a:pt x="368715" y="203219"/>
                </a:cubicBezTo>
                <a:cubicBezTo>
                  <a:pt x="364864" y="203219"/>
                  <a:pt x="360051" y="203219"/>
                  <a:pt x="356200" y="203219"/>
                </a:cubicBezTo>
                <a:cubicBezTo>
                  <a:pt x="346573" y="201291"/>
                  <a:pt x="343685" y="192617"/>
                  <a:pt x="341760" y="183943"/>
                </a:cubicBezTo>
                <a:close/>
                <a:moveTo>
                  <a:pt x="134905" y="182763"/>
                </a:moveTo>
                <a:cubicBezTo>
                  <a:pt x="141521" y="182883"/>
                  <a:pt x="147536" y="184567"/>
                  <a:pt x="149941" y="186973"/>
                </a:cubicBezTo>
                <a:cubicBezTo>
                  <a:pt x="154753" y="191785"/>
                  <a:pt x="149941" y="193709"/>
                  <a:pt x="148017" y="196596"/>
                </a:cubicBezTo>
                <a:cubicBezTo>
                  <a:pt x="146092" y="199483"/>
                  <a:pt x="143205" y="217767"/>
                  <a:pt x="143205" y="220654"/>
                </a:cubicBezTo>
                <a:cubicBezTo>
                  <a:pt x="143205" y="224503"/>
                  <a:pt x="138394" y="230277"/>
                  <a:pt x="135507" y="233164"/>
                </a:cubicBezTo>
                <a:cubicBezTo>
                  <a:pt x="131657" y="235089"/>
                  <a:pt x="129733" y="234126"/>
                  <a:pt x="126846" y="235089"/>
                </a:cubicBezTo>
                <a:cubicBezTo>
                  <a:pt x="124921" y="237013"/>
                  <a:pt x="123959" y="242787"/>
                  <a:pt x="122997" y="245674"/>
                </a:cubicBezTo>
                <a:cubicBezTo>
                  <a:pt x="122997" y="249523"/>
                  <a:pt x="122997" y="255297"/>
                  <a:pt x="122997" y="257222"/>
                </a:cubicBezTo>
                <a:cubicBezTo>
                  <a:pt x="122997" y="259146"/>
                  <a:pt x="118185" y="259146"/>
                  <a:pt x="115298" y="257222"/>
                </a:cubicBezTo>
                <a:cubicBezTo>
                  <a:pt x="112411" y="255297"/>
                  <a:pt x="115298" y="251448"/>
                  <a:pt x="115298" y="251448"/>
                </a:cubicBezTo>
                <a:cubicBezTo>
                  <a:pt x="115298" y="251448"/>
                  <a:pt x="115298" y="244712"/>
                  <a:pt x="116260" y="242787"/>
                </a:cubicBezTo>
                <a:cubicBezTo>
                  <a:pt x="117223" y="240862"/>
                  <a:pt x="113374" y="241825"/>
                  <a:pt x="112411" y="242787"/>
                </a:cubicBezTo>
                <a:cubicBezTo>
                  <a:pt x="110487" y="242787"/>
                  <a:pt x="107600" y="243749"/>
                  <a:pt x="104713" y="240862"/>
                </a:cubicBezTo>
                <a:cubicBezTo>
                  <a:pt x="101826" y="237975"/>
                  <a:pt x="103750" y="235089"/>
                  <a:pt x="106637" y="234126"/>
                </a:cubicBezTo>
                <a:cubicBezTo>
                  <a:pt x="108562" y="232202"/>
                  <a:pt x="111449" y="233164"/>
                  <a:pt x="113374" y="234126"/>
                </a:cubicBezTo>
                <a:cubicBezTo>
                  <a:pt x="116260" y="236051"/>
                  <a:pt x="116260" y="232202"/>
                  <a:pt x="116260" y="232202"/>
                </a:cubicBezTo>
                <a:cubicBezTo>
                  <a:pt x="115298" y="231239"/>
                  <a:pt x="111449" y="219692"/>
                  <a:pt x="110487" y="218729"/>
                </a:cubicBezTo>
                <a:cubicBezTo>
                  <a:pt x="110487" y="217767"/>
                  <a:pt x="107600" y="215842"/>
                  <a:pt x="105675" y="216805"/>
                </a:cubicBezTo>
                <a:cubicBezTo>
                  <a:pt x="103750" y="218729"/>
                  <a:pt x="98939" y="226428"/>
                  <a:pt x="98939" y="239900"/>
                </a:cubicBezTo>
                <a:cubicBezTo>
                  <a:pt x="97977" y="253372"/>
                  <a:pt x="101826" y="260109"/>
                  <a:pt x="104713" y="263958"/>
                </a:cubicBezTo>
                <a:cubicBezTo>
                  <a:pt x="106637" y="267807"/>
                  <a:pt x="114336" y="269732"/>
                  <a:pt x="118185" y="270694"/>
                </a:cubicBezTo>
                <a:cubicBezTo>
                  <a:pt x="121072" y="270694"/>
                  <a:pt x="118185" y="278392"/>
                  <a:pt x="114336" y="279355"/>
                </a:cubicBezTo>
                <a:cubicBezTo>
                  <a:pt x="110487" y="280317"/>
                  <a:pt x="91240" y="276468"/>
                  <a:pt x="86429" y="272619"/>
                </a:cubicBezTo>
                <a:cubicBezTo>
                  <a:pt x="80655" y="268769"/>
                  <a:pt x="79693" y="263958"/>
                  <a:pt x="80655" y="262033"/>
                </a:cubicBezTo>
                <a:cubicBezTo>
                  <a:pt x="81617" y="261071"/>
                  <a:pt x="82580" y="259146"/>
                  <a:pt x="85467" y="257222"/>
                </a:cubicBezTo>
                <a:cubicBezTo>
                  <a:pt x="88354" y="256259"/>
                  <a:pt x="91240" y="258184"/>
                  <a:pt x="92203" y="257222"/>
                </a:cubicBezTo>
                <a:cubicBezTo>
                  <a:pt x="94127" y="256259"/>
                  <a:pt x="93165" y="254335"/>
                  <a:pt x="91240" y="246636"/>
                </a:cubicBezTo>
                <a:cubicBezTo>
                  <a:pt x="89316" y="239900"/>
                  <a:pt x="90278" y="232202"/>
                  <a:pt x="95090" y="218729"/>
                </a:cubicBezTo>
                <a:cubicBezTo>
                  <a:pt x="99901" y="205257"/>
                  <a:pt x="107600" y="194672"/>
                  <a:pt x="116260" y="187935"/>
                </a:cubicBezTo>
                <a:cubicBezTo>
                  <a:pt x="121072" y="184086"/>
                  <a:pt x="128289" y="182643"/>
                  <a:pt x="134905" y="182763"/>
                </a:cubicBezTo>
                <a:close/>
                <a:moveTo>
                  <a:pt x="2005635" y="149266"/>
                </a:moveTo>
                <a:cubicBezTo>
                  <a:pt x="2013320" y="151193"/>
                  <a:pt x="2024849" y="169494"/>
                  <a:pt x="2023888" y="178163"/>
                </a:cubicBezTo>
                <a:cubicBezTo>
                  <a:pt x="2022927" y="187795"/>
                  <a:pt x="2018124" y="198390"/>
                  <a:pt x="2015242" y="202243"/>
                </a:cubicBezTo>
                <a:cubicBezTo>
                  <a:pt x="2012359" y="205132"/>
                  <a:pt x="2010438" y="208985"/>
                  <a:pt x="2009477" y="218617"/>
                </a:cubicBezTo>
                <a:cubicBezTo>
                  <a:pt x="2008517" y="224396"/>
                  <a:pt x="2006595" y="233065"/>
                  <a:pt x="2004674" y="241734"/>
                </a:cubicBezTo>
                <a:cubicBezTo>
                  <a:pt x="2013320" y="238845"/>
                  <a:pt x="2021006" y="236918"/>
                  <a:pt x="2023888" y="234992"/>
                </a:cubicBezTo>
                <a:cubicBezTo>
                  <a:pt x="2029652" y="231139"/>
                  <a:pt x="2040220" y="227286"/>
                  <a:pt x="2048866" y="220544"/>
                </a:cubicBezTo>
                <a:cubicBezTo>
                  <a:pt x="2058474" y="212838"/>
                  <a:pt x="2068081" y="220544"/>
                  <a:pt x="2078648" y="226323"/>
                </a:cubicBezTo>
                <a:cubicBezTo>
                  <a:pt x="2088256" y="232102"/>
                  <a:pt x="2079609" y="241734"/>
                  <a:pt x="2070002" y="246550"/>
                </a:cubicBezTo>
                <a:cubicBezTo>
                  <a:pt x="2059434" y="252329"/>
                  <a:pt x="2050788" y="249440"/>
                  <a:pt x="2044063" y="252329"/>
                </a:cubicBezTo>
                <a:cubicBezTo>
                  <a:pt x="2038299" y="255219"/>
                  <a:pt x="2011399" y="266777"/>
                  <a:pt x="1997949" y="274483"/>
                </a:cubicBezTo>
                <a:cubicBezTo>
                  <a:pt x="1995067" y="293747"/>
                  <a:pt x="1987381" y="328423"/>
                  <a:pt x="1981617" y="342871"/>
                </a:cubicBezTo>
                <a:cubicBezTo>
                  <a:pt x="1975852" y="360208"/>
                  <a:pt x="1952795" y="386215"/>
                  <a:pt x="1941267" y="400663"/>
                </a:cubicBezTo>
                <a:cubicBezTo>
                  <a:pt x="1928778" y="416074"/>
                  <a:pt x="1922053" y="436302"/>
                  <a:pt x="1909563" y="444007"/>
                </a:cubicBezTo>
                <a:cubicBezTo>
                  <a:pt x="1897074" y="452676"/>
                  <a:pt x="1894192" y="446897"/>
                  <a:pt x="1892271" y="439191"/>
                </a:cubicBezTo>
                <a:cubicBezTo>
                  <a:pt x="1890349" y="431486"/>
                  <a:pt x="1878821" y="421853"/>
                  <a:pt x="1886506" y="412221"/>
                </a:cubicBezTo>
                <a:cubicBezTo>
                  <a:pt x="1894192" y="401626"/>
                  <a:pt x="1896114" y="390068"/>
                  <a:pt x="1901878" y="400663"/>
                </a:cubicBezTo>
                <a:cubicBezTo>
                  <a:pt x="1906681" y="410295"/>
                  <a:pt x="1915328" y="404516"/>
                  <a:pt x="1913406" y="404516"/>
                </a:cubicBezTo>
                <a:cubicBezTo>
                  <a:pt x="1911485" y="403553"/>
                  <a:pt x="1938385" y="374656"/>
                  <a:pt x="1946070" y="361172"/>
                </a:cubicBezTo>
                <a:cubicBezTo>
                  <a:pt x="1954717" y="346723"/>
                  <a:pt x="1964324" y="313975"/>
                  <a:pt x="1968167" y="306269"/>
                </a:cubicBezTo>
                <a:cubicBezTo>
                  <a:pt x="1969128" y="304342"/>
                  <a:pt x="1971049" y="298563"/>
                  <a:pt x="1972970" y="289894"/>
                </a:cubicBezTo>
                <a:cubicBezTo>
                  <a:pt x="1966245" y="293747"/>
                  <a:pt x="1959520" y="297600"/>
                  <a:pt x="1954717" y="301453"/>
                </a:cubicBezTo>
                <a:cubicBezTo>
                  <a:pt x="1944149" y="309158"/>
                  <a:pt x="1942228" y="312048"/>
                  <a:pt x="1923013" y="304342"/>
                </a:cubicBezTo>
                <a:cubicBezTo>
                  <a:pt x="1903799" y="295674"/>
                  <a:pt x="1898996" y="287005"/>
                  <a:pt x="1898035" y="276410"/>
                </a:cubicBezTo>
                <a:cubicBezTo>
                  <a:pt x="1896114" y="265814"/>
                  <a:pt x="1901878" y="259072"/>
                  <a:pt x="1907642" y="258109"/>
                </a:cubicBezTo>
                <a:cubicBezTo>
                  <a:pt x="1914367" y="256182"/>
                  <a:pt x="1929738" y="260035"/>
                  <a:pt x="1940306" y="261961"/>
                </a:cubicBezTo>
                <a:cubicBezTo>
                  <a:pt x="1951835" y="263888"/>
                  <a:pt x="1973931" y="251366"/>
                  <a:pt x="1979695" y="249440"/>
                </a:cubicBezTo>
                <a:cubicBezTo>
                  <a:pt x="1979695" y="249440"/>
                  <a:pt x="1980656" y="248477"/>
                  <a:pt x="1980656" y="248477"/>
                </a:cubicBezTo>
                <a:cubicBezTo>
                  <a:pt x="1985460" y="226323"/>
                  <a:pt x="1989302" y="205132"/>
                  <a:pt x="1991224" y="204169"/>
                </a:cubicBezTo>
                <a:cubicBezTo>
                  <a:pt x="1994106" y="202243"/>
                  <a:pt x="1987381" y="178163"/>
                  <a:pt x="1988342" y="166604"/>
                </a:cubicBezTo>
                <a:cubicBezTo>
                  <a:pt x="1989302" y="155046"/>
                  <a:pt x="1997949" y="147340"/>
                  <a:pt x="2005635" y="149266"/>
                </a:cubicBezTo>
                <a:close/>
                <a:moveTo>
                  <a:pt x="1700179" y="143912"/>
                </a:moveTo>
                <a:cubicBezTo>
                  <a:pt x="1704508" y="143671"/>
                  <a:pt x="1709076" y="144153"/>
                  <a:pt x="1711962" y="144634"/>
                </a:cubicBezTo>
                <a:cubicBezTo>
                  <a:pt x="1717733" y="146562"/>
                  <a:pt x="1737932" y="161981"/>
                  <a:pt x="1736008" y="173545"/>
                </a:cubicBezTo>
                <a:cubicBezTo>
                  <a:pt x="1738894" y="186073"/>
                  <a:pt x="1723504" y="197637"/>
                  <a:pt x="1719657" y="208237"/>
                </a:cubicBezTo>
                <a:cubicBezTo>
                  <a:pt x="1714847" y="218838"/>
                  <a:pt x="1711962" y="255458"/>
                  <a:pt x="1711000" y="266058"/>
                </a:cubicBezTo>
                <a:cubicBezTo>
                  <a:pt x="1711000" y="275695"/>
                  <a:pt x="1711962" y="402901"/>
                  <a:pt x="1714847" y="427956"/>
                </a:cubicBezTo>
                <a:cubicBezTo>
                  <a:pt x="1718695" y="452048"/>
                  <a:pt x="1719657" y="448194"/>
                  <a:pt x="1723504" y="460722"/>
                </a:cubicBezTo>
                <a:cubicBezTo>
                  <a:pt x="1727351" y="474213"/>
                  <a:pt x="1712924" y="492523"/>
                  <a:pt x="1702343" y="479995"/>
                </a:cubicBezTo>
                <a:cubicBezTo>
                  <a:pt x="1692725" y="467467"/>
                  <a:pt x="1693687" y="421211"/>
                  <a:pt x="1692725" y="395191"/>
                </a:cubicBezTo>
                <a:cubicBezTo>
                  <a:pt x="1691763" y="369172"/>
                  <a:pt x="1694648" y="330625"/>
                  <a:pt x="1694648" y="310387"/>
                </a:cubicBezTo>
                <a:cubicBezTo>
                  <a:pt x="1694648" y="290150"/>
                  <a:pt x="1692725" y="212092"/>
                  <a:pt x="1693687" y="205346"/>
                </a:cubicBezTo>
                <a:cubicBezTo>
                  <a:pt x="1694648" y="197637"/>
                  <a:pt x="1693687" y="187036"/>
                  <a:pt x="1687915" y="174508"/>
                </a:cubicBezTo>
                <a:cubicBezTo>
                  <a:pt x="1683106" y="162944"/>
                  <a:pt x="1685030" y="152344"/>
                  <a:pt x="1689839" y="147525"/>
                </a:cubicBezTo>
                <a:cubicBezTo>
                  <a:pt x="1691763" y="145116"/>
                  <a:pt x="1695851" y="144153"/>
                  <a:pt x="1700179" y="143912"/>
                </a:cubicBezTo>
                <a:close/>
                <a:moveTo>
                  <a:pt x="388968" y="132977"/>
                </a:moveTo>
                <a:cubicBezTo>
                  <a:pt x="530437" y="132977"/>
                  <a:pt x="644960" y="248625"/>
                  <a:pt x="644960" y="389330"/>
                </a:cubicBezTo>
                <a:cubicBezTo>
                  <a:pt x="644960" y="486667"/>
                  <a:pt x="592029" y="570511"/>
                  <a:pt x="513115" y="614843"/>
                </a:cubicBezTo>
                <a:cubicBezTo>
                  <a:pt x="507340" y="604242"/>
                  <a:pt x="507340" y="604242"/>
                  <a:pt x="507340" y="604242"/>
                </a:cubicBezTo>
                <a:cubicBezTo>
                  <a:pt x="583368" y="562802"/>
                  <a:pt x="634374" y="481848"/>
                  <a:pt x="634374" y="389330"/>
                </a:cubicBezTo>
                <a:cubicBezTo>
                  <a:pt x="634374" y="254407"/>
                  <a:pt x="524663" y="144542"/>
                  <a:pt x="388968" y="144542"/>
                </a:cubicBezTo>
                <a:cubicBezTo>
                  <a:pt x="254236" y="144542"/>
                  <a:pt x="143563" y="254407"/>
                  <a:pt x="143563" y="389330"/>
                </a:cubicBezTo>
                <a:cubicBezTo>
                  <a:pt x="143563" y="482812"/>
                  <a:pt x="195531" y="563765"/>
                  <a:pt x="271559" y="605206"/>
                </a:cubicBezTo>
                <a:cubicBezTo>
                  <a:pt x="266747" y="614843"/>
                  <a:pt x="266747" y="614843"/>
                  <a:pt x="266747" y="614843"/>
                </a:cubicBezTo>
                <a:cubicBezTo>
                  <a:pt x="186870" y="571475"/>
                  <a:pt x="132977" y="486667"/>
                  <a:pt x="132977" y="389330"/>
                </a:cubicBezTo>
                <a:cubicBezTo>
                  <a:pt x="132977" y="248625"/>
                  <a:pt x="248462" y="132977"/>
                  <a:pt x="388968" y="132977"/>
                </a:cubicBezTo>
                <a:close/>
                <a:moveTo>
                  <a:pt x="518635" y="121172"/>
                </a:moveTo>
                <a:cubicBezTo>
                  <a:pt x="519485" y="119622"/>
                  <a:pt x="520941" y="119145"/>
                  <a:pt x="523368" y="121530"/>
                </a:cubicBezTo>
                <a:cubicBezTo>
                  <a:pt x="523368" y="121530"/>
                  <a:pt x="534047" y="132977"/>
                  <a:pt x="535988" y="136792"/>
                </a:cubicBezTo>
                <a:cubicBezTo>
                  <a:pt x="537930" y="139654"/>
                  <a:pt x="536959" y="149193"/>
                  <a:pt x="529192" y="148239"/>
                </a:cubicBezTo>
                <a:cubicBezTo>
                  <a:pt x="520455" y="147285"/>
                  <a:pt x="518514" y="132023"/>
                  <a:pt x="517543" y="127253"/>
                </a:cubicBezTo>
                <a:cubicBezTo>
                  <a:pt x="517543" y="125345"/>
                  <a:pt x="517786" y="122722"/>
                  <a:pt x="518635" y="121172"/>
                </a:cubicBezTo>
                <a:close/>
                <a:moveTo>
                  <a:pt x="2396299" y="98986"/>
                </a:moveTo>
                <a:cubicBezTo>
                  <a:pt x="2399665" y="99227"/>
                  <a:pt x="2403512" y="100673"/>
                  <a:pt x="2405916" y="103082"/>
                </a:cubicBezTo>
                <a:cubicBezTo>
                  <a:pt x="2409763" y="108863"/>
                  <a:pt x="2412648" y="114645"/>
                  <a:pt x="2414571" y="118499"/>
                </a:cubicBezTo>
                <a:cubicBezTo>
                  <a:pt x="2416495" y="121390"/>
                  <a:pt x="2410725" y="123317"/>
                  <a:pt x="2404954" y="125244"/>
                </a:cubicBezTo>
                <a:cubicBezTo>
                  <a:pt x="2399184" y="127171"/>
                  <a:pt x="2404954" y="131026"/>
                  <a:pt x="2404954" y="138734"/>
                </a:cubicBezTo>
                <a:cubicBezTo>
                  <a:pt x="2405916" y="145479"/>
                  <a:pt x="2417457" y="141625"/>
                  <a:pt x="2423227" y="149334"/>
                </a:cubicBezTo>
                <a:cubicBezTo>
                  <a:pt x="2428997" y="156079"/>
                  <a:pt x="2418418" y="166678"/>
                  <a:pt x="2408801" y="171496"/>
                </a:cubicBezTo>
                <a:cubicBezTo>
                  <a:pt x="2399184" y="175351"/>
                  <a:pt x="2396299" y="182096"/>
                  <a:pt x="2399184" y="184023"/>
                </a:cubicBezTo>
                <a:cubicBezTo>
                  <a:pt x="2402069" y="185950"/>
                  <a:pt x="2408801" y="197513"/>
                  <a:pt x="2413610" y="203295"/>
                </a:cubicBezTo>
                <a:cubicBezTo>
                  <a:pt x="2417457" y="209076"/>
                  <a:pt x="2411686" y="211967"/>
                  <a:pt x="2407839" y="225457"/>
                </a:cubicBezTo>
                <a:cubicBezTo>
                  <a:pt x="2403993" y="237984"/>
                  <a:pt x="2395337" y="245693"/>
                  <a:pt x="2389567" y="252438"/>
                </a:cubicBezTo>
                <a:cubicBezTo>
                  <a:pt x="2383797" y="258219"/>
                  <a:pt x="2388605" y="262074"/>
                  <a:pt x="2393414" y="261110"/>
                </a:cubicBezTo>
                <a:cubicBezTo>
                  <a:pt x="2398222" y="259183"/>
                  <a:pt x="2418418" y="254365"/>
                  <a:pt x="2436691" y="255329"/>
                </a:cubicBezTo>
                <a:cubicBezTo>
                  <a:pt x="2454002" y="256292"/>
                  <a:pt x="2461695" y="286163"/>
                  <a:pt x="2459772" y="290018"/>
                </a:cubicBezTo>
                <a:cubicBezTo>
                  <a:pt x="2457848" y="294836"/>
                  <a:pt x="2438614" y="294836"/>
                  <a:pt x="2424189" y="298690"/>
                </a:cubicBezTo>
                <a:cubicBezTo>
                  <a:pt x="2410725" y="302544"/>
                  <a:pt x="2406878" y="302544"/>
                  <a:pt x="2406878" y="302544"/>
                </a:cubicBezTo>
                <a:cubicBezTo>
                  <a:pt x="2406878" y="302544"/>
                  <a:pt x="2404954" y="297726"/>
                  <a:pt x="2408801" y="294836"/>
                </a:cubicBezTo>
                <a:cubicBezTo>
                  <a:pt x="2413610" y="292909"/>
                  <a:pt x="2422265" y="285200"/>
                  <a:pt x="2424189" y="280382"/>
                </a:cubicBezTo>
                <a:cubicBezTo>
                  <a:pt x="2427074" y="276528"/>
                  <a:pt x="2424189" y="268819"/>
                  <a:pt x="2408801" y="270746"/>
                </a:cubicBezTo>
                <a:cubicBezTo>
                  <a:pt x="2393414" y="272673"/>
                  <a:pt x="2361677" y="288091"/>
                  <a:pt x="2347252" y="293872"/>
                </a:cubicBezTo>
                <a:cubicBezTo>
                  <a:pt x="2332826" y="300617"/>
                  <a:pt x="2317439" y="310253"/>
                  <a:pt x="2300128" y="323743"/>
                </a:cubicBezTo>
                <a:cubicBezTo>
                  <a:pt x="2290511" y="332416"/>
                  <a:pt x="2278009" y="347833"/>
                  <a:pt x="2264545" y="353615"/>
                </a:cubicBezTo>
                <a:cubicBezTo>
                  <a:pt x="2253966" y="358433"/>
                  <a:pt x="2242425" y="353615"/>
                  <a:pt x="2239540" y="352651"/>
                </a:cubicBezTo>
                <a:cubicBezTo>
                  <a:pt x="2234732" y="347833"/>
                  <a:pt x="2232808" y="338197"/>
                  <a:pt x="2234732" y="331452"/>
                </a:cubicBezTo>
                <a:cubicBezTo>
                  <a:pt x="2236655" y="324707"/>
                  <a:pt x="2243387" y="326634"/>
                  <a:pt x="2248196" y="325671"/>
                </a:cubicBezTo>
                <a:cubicBezTo>
                  <a:pt x="2253004" y="324707"/>
                  <a:pt x="2270315" y="319889"/>
                  <a:pt x="2270315" y="319889"/>
                </a:cubicBezTo>
                <a:cubicBezTo>
                  <a:pt x="2270315" y="319889"/>
                  <a:pt x="2321286" y="291945"/>
                  <a:pt x="2327056" y="288091"/>
                </a:cubicBezTo>
                <a:cubicBezTo>
                  <a:pt x="2333788" y="284236"/>
                  <a:pt x="2332826" y="283273"/>
                  <a:pt x="2335711" y="280382"/>
                </a:cubicBezTo>
                <a:cubicBezTo>
                  <a:pt x="2338596" y="277491"/>
                  <a:pt x="2327056" y="272673"/>
                  <a:pt x="2327056" y="272673"/>
                </a:cubicBezTo>
                <a:cubicBezTo>
                  <a:pt x="2327056" y="272673"/>
                  <a:pt x="2321286" y="270746"/>
                  <a:pt x="2319362" y="277491"/>
                </a:cubicBezTo>
                <a:cubicBezTo>
                  <a:pt x="2317439" y="283273"/>
                  <a:pt x="2309745" y="281345"/>
                  <a:pt x="2309745" y="281345"/>
                </a:cubicBezTo>
                <a:cubicBezTo>
                  <a:pt x="2309745" y="281345"/>
                  <a:pt x="2303975" y="270746"/>
                  <a:pt x="2301090" y="266892"/>
                </a:cubicBezTo>
                <a:cubicBezTo>
                  <a:pt x="2297243" y="263037"/>
                  <a:pt x="2300128" y="247620"/>
                  <a:pt x="2300128" y="241838"/>
                </a:cubicBezTo>
                <a:cubicBezTo>
                  <a:pt x="2300128" y="236057"/>
                  <a:pt x="2302051" y="212931"/>
                  <a:pt x="2302051" y="209076"/>
                </a:cubicBezTo>
                <a:cubicBezTo>
                  <a:pt x="2303013" y="206186"/>
                  <a:pt x="2296281" y="199440"/>
                  <a:pt x="2292434" y="195586"/>
                </a:cubicBezTo>
                <a:cubicBezTo>
                  <a:pt x="2289549" y="192695"/>
                  <a:pt x="2285702" y="184987"/>
                  <a:pt x="2284741" y="182096"/>
                </a:cubicBezTo>
                <a:cubicBezTo>
                  <a:pt x="2284741" y="178241"/>
                  <a:pt x="2288587" y="168606"/>
                  <a:pt x="2292434" y="168606"/>
                </a:cubicBezTo>
                <a:cubicBezTo>
                  <a:pt x="2297243" y="169569"/>
                  <a:pt x="2311668" y="181132"/>
                  <a:pt x="2315515" y="189805"/>
                </a:cubicBezTo>
                <a:cubicBezTo>
                  <a:pt x="2318400" y="198477"/>
                  <a:pt x="2317439" y="214858"/>
                  <a:pt x="2314554" y="228348"/>
                </a:cubicBezTo>
                <a:cubicBezTo>
                  <a:pt x="2312630" y="241838"/>
                  <a:pt x="2328979" y="229312"/>
                  <a:pt x="2329941" y="226421"/>
                </a:cubicBezTo>
                <a:cubicBezTo>
                  <a:pt x="2330903" y="222567"/>
                  <a:pt x="2332826" y="206186"/>
                  <a:pt x="2332826" y="203295"/>
                </a:cubicBezTo>
                <a:cubicBezTo>
                  <a:pt x="2331864" y="200404"/>
                  <a:pt x="2333788" y="175351"/>
                  <a:pt x="2332826" y="167642"/>
                </a:cubicBezTo>
                <a:cubicBezTo>
                  <a:pt x="2331864" y="159933"/>
                  <a:pt x="2324171" y="151261"/>
                  <a:pt x="2324171" y="145479"/>
                </a:cubicBezTo>
                <a:cubicBezTo>
                  <a:pt x="2324171" y="139698"/>
                  <a:pt x="2338596" y="131989"/>
                  <a:pt x="2343405" y="134880"/>
                </a:cubicBezTo>
                <a:cubicBezTo>
                  <a:pt x="2348213" y="138734"/>
                  <a:pt x="2353984" y="141625"/>
                  <a:pt x="2352060" y="158006"/>
                </a:cubicBezTo>
                <a:cubicBezTo>
                  <a:pt x="2349175" y="174387"/>
                  <a:pt x="2339558" y="201368"/>
                  <a:pt x="2338596" y="210040"/>
                </a:cubicBezTo>
                <a:cubicBezTo>
                  <a:pt x="2336673" y="217749"/>
                  <a:pt x="2341481" y="214858"/>
                  <a:pt x="2347252" y="212931"/>
                </a:cubicBezTo>
                <a:cubicBezTo>
                  <a:pt x="2353984" y="210040"/>
                  <a:pt x="2348213" y="219676"/>
                  <a:pt x="2353022" y="219676"/>
                </a:cubicBezTo>
                <a:cubicBezTo>
                  <a:pt x="2358792" y="220639"/>
                  <a:pt x="2354945" y="225457"/>
                  <a:pt x="2354945" y="229312"/>
                </a:cubicBezTo>
                <a:cubicBezTo>
                  <a:pt x="2353984" y="233166"/>
                  <a:pt x="2351099" y="251474"/>
                  <a:pt x="2348213" y="263037"/>
                </a:cubicBezTo>
                <a:cubicBezTo>
                  <a:pt x="2344367" y="274600"/>
                  <a:pt x="2357831" y="270746"/>
                  <a:pt x="2357831" y="270746"/>
                </a:cubicBezTo>
                <a:cubicBezTo>
                  <a:pt x="2357831" y="270746"/>
                  <a:pt x="2370333" y="266892"/>
                  <a:pt x="2374180" y="263037"/>
                </a:cubicBezTo>
                <a:cubicBezTo>
                  <a:pt x="2378026" y="260147"/>
                  <a:pt x="2375141" y="250511"/>
                  <a:pt x="2375141" y="244729"/>
                </a:cubicBezTo>
                <a:cubicBezTo>
                  <a:pt x="2375141" y="239911"/>
                  <a:pt x="2367448" y="241838"/>
                  <a:pt x="2366486" y="237020"/>
                </a:cubicBezTo>
                <a:cubicBezTo>
                  <a:pt x="2365524" y="233166"/>
                  <a:pt x="2377065" y="209076"/>
                  <a:pt x="2379950" y="198477"/>
                </a:cubicBezTo>
                <a:cubicBezTo>
                  <a:pt x="2381873" y="188841"/>
                  <a:pt x="2374180" y="190768"/>
                  <a:pt x="2372256" y="189805"/>
                </a:cubicBezTo>
                <a:cubicBezTo>
                  <a:pt x="2369371" y="187877"/>
                  <a:pt x="2369371" y="174387"/>
                  <a:pt x="2372256" y="168606"/>
                </a:cubicBezTo>
                <a:cubicBezTo>
                  <a:pt x="2374180" y="163788"/>
                  <a:pt x="2378026" y="163788"/>
                  <a:pt x="2385720" y="159933"/>
                </a:cubicBezTo>
                <a:cubicBezTo>
                  <a:pt x="2392452" y="156079"/>
                  <a:pt x="2392452" y="150297"/>
                  <a:pt x="2393414" y="147407"/>
                </a:cubicBezTo>
                <a:cubicBezTo>
                  <a:pt x="2394376" y="143552"/>
                  <a:pt x="2393414" y="141625"/>
                  <a:pt x="2389567" y="137771"/>
                </a:cubicBezTo>
                <a:cubicBezTo>
                  <a:pt x="2386682" y="133916"/>
                  <a:pt x="2387644" y="127171"/>
                  <a:pt x="2387644" y="122353"/>
                </a:cubicBezTo>
                <a:cubicBezTo>
                  <a:pt x="2387644" y="117535"/>
                  <a:pt x="2387644" y="107899"/>
                  <a:pt x="2389567" y="102118"/>
                </a:cubicBezTo>
                <a:cubicBezTo>
                  <a:pt x="2390048" y="99709"/>
                  <a:pt x="2392933" y="98745"/>
                  <a:pt x="2396299" y="98986"/>
                </a:cubicBezTo>
                <a:close/>
                <a:moveTo>
                  <a:pt x="238740" y="87652"/>
                </a:moveTo>
                <a:cubicBezTo>
                  <a:pt x="241613" y="85717"/>
                  <a:pt x="243528" y="89587"/>
                  <a:pt x="245443" y="91522"/>
                </a:cubicBezTo>
                <a:cubicBezTo>
                  <a:pt x="248316" y="94425"/>
                  <a:pt x="248316" y="97328"/>
                  <a:pt x="248316" y="100230"/>
                </a:cubicBezTo>
                <a:cubicBezTo>
                  <a:pt x="249273" y="103133"/>
                  <a:pt x="252146" y="111841"/>
                  <a:pt x="253104" y="114743"/>
                </a:cubicBezTo>
                <a:cubicBezTo>
                  <a:pt x="255019" y="117646"/>
                  <a:pt x="260764" y="138932"/>
                  <a:pt x="260764" y="141835"/>
                </a:cubicBezTo>
                <a:cubicBezTo>
                  <a:pt x="261722" y="144737"/>
                  <a:pt x="263637" y="149575"/>
                  <a:pt x="258849" y="150542"/>
                </a:cubicBezTo>
                <a:cubicBezTo>
                  <a:pt x="255019" y="151510"/>
                  <a:pt x="254061" y="145705"/>
                  <a:pt x="254061" y="143770"/>
                </a:cubicBezTo>
                <a:cubicBezTo>
                  <a:pt x="254061" y="141835"/>
                  <a:pt x="254061" y="136997"/>
                  <a:pt x="253104" y="134094"/>
                </a:cubicBezTo>
                <a:cubicBezTo>
                  <a:pt x="252146" y="131192"/>
                  <a:pt x="247358" y="114743"/>
                  <a:pt x="244485" y="107003"/>
                </a:cubicBezTo>
                <a:cubicBezTo>
                  <a:pt x="242570" y="98295"/>
                  <a:pt x="239698" y="99263"/>
                  <a:pt x="236825" y="95392"/>
                </a:cubicBezTo>
                <a:cubicBezTo>
                  <a:pt x="234910" y="90555"/>
                  <a:pt x="235867" y="88620"/>
                  <a:pt x="238740" y="87652"/>
                </a:cubicBezTo>
                <a:close/>
                <a:moveTo>
                  <a:pt x="258716" y="82972"/>
                </a:moveTo>
                <a:cubicBezTo>
                  <a:pt x="259687" y="82972"/>
                  <a:pt x="262599" y="82010"/>
                  <a:pt x="265512" y="84897"/>
                </a:cubicBezTo>
                <a:cubicBezTo>
                  <a:pt x="267453" y="87784"/>
                  <a:pt x="270366" y="91633"/>
                  <a:pt x="270366" y="95482"/>
                </a:cubicBezTo>
                <a:cubicBezTo>
                  <a:pt x="270366" y="98369"/>
                  <a:pt x="271337" y="101256"/>
                  <a:pt x="273278" y="102218"/>
                </a:cubicBezTo>
                <a:cubicBezTo>
                  <a:pt x="274249" y="104143"/>
                  <a:pt x="275220" y="108955"/>
                  <a:pt x="275220" y="112804"/>
                </a:cubicBezTo>
                <a:cubicBezTo>
                  <a:pt x="275220" y="116653"/>
                  <a:pt x="273278" y="119540"/>
                  <a:pt x="271337" y="118578"/>
                </a:cubicBezTo>
                <a:cubicBezTo>
                  <a:pt x="269395" y="117615"/>
                  <a:pt x="263570" y="103181"/>
                  <a:pt x="263570" y="100294"/>
                </a:cubicBezTo>
                <a:cubicBezTo>
                  <a:pt x="262599" y="98369"/>
                  <a:pt x="260658" y="96445"/>
                  <a:pt x="258716" y="94520"/>
                </a:cubicBezTo>
                <a:cubicBezTo>
                  <a:pt x="257745" y="92595"/>
                  <a:pt x="254833" y="89708"/>
                  <a:pt x="254833" y="86822"/>
                </a:cubicBezTo>
                <a:cubicBezTo>
                  <a:pt x="254833" y="83935"/>
                  <a:pt x="256774" y="83935"/>
                  <a:pt x="258716" y="82972"/>
                </a:cubicBezTo>
                <a:close/>
                <a:moveTo>
                  <a:pt x="540740" y="68641"/>
                </a:moveTo>
                <a:cubicBezTo>
                  <a:pt x="541702" y="69602"/>
                  <a:pt x="542665" y="75367"/>
                  <a:pt x="541702" y="77288"/>
                </a:cubicBezTo>
                <a:cubicBezTo>
                  <a:pt x="540740" y="80170"/>
                  <a:pt x="537851" y="82092"/>
                  <a:pt x="536888" y="82092"/>
                </a:cubicBezTo>
                <a:cubicBezTo>
                  <a:pt x="535926" y="83052"/>
                  <a:pt x="534963" y="84013"/>
                  <a:pt x="533037" y="85935"/>
                </a:cubicBezTo>
                <a:cubicBezTo>
                  <a:pt x="533037" y="86895"/>
                  <a:pt x="531112" y="88817"/>
                  <a:pt x="530149" y="90738"/>
                </a:cubicBezTo>
                <a:cubicBezTo>
                  <a:pt x="532075" y="91699"/>
                  <a:pt x="534963" y="91699"/>
                  <a:pt x="534963" y="91699"/>
                </a:cubicBezTo>
                <a:cubicBezTo>
                  <a:pt x="536888" y="91699"/>
                  <a:pt x="540740" y="91699"/>
                  <a:pt x="543628" y="90738"/>
                </a:cubicBezTo>
                <a:cubicBezTo>
                  <a:pt x="546516" y="89778"/>
                  <a:pt x="548442" y="92660"/>
                  <a:pt x="550367" y="95542"/>
                </a:cubicBezTo>
                <a:cubicBezTo>
                  <a:pt x="552293" y="98424"/>
                  <a:pt x="548442" y="99385"/>
                  <a:pt x="545553" y="99385"/>
                </a:cubicBezTo>
                <a:cubicBezTo>
                  <a:pt x="542665" y="100346"/>
                  <a:pt x="540740" y="98424"/>
                  <a:pt x="538814" y="98424"/>
                </a:cubicBezTo>
                <a:cubicBezTo>
                  <a:pt x="536888" y="98424"/>
                  <a:pt x="529186" y="98424"/>
                  <a:pt x="524373" y="98424"/>
                </a:cubicBezTo>
                <a:cubicBezTo>
                  <a:pt x="521484" y="103228"/>
                  <a:pt x="515708" y="110914"/>
                  <a:pt x="512819" y="113796"/>
                </a:cubicBezTo>
                <a:cubicBezTo>
                  <a:pt x="508968" y="117639"/>
                  <a:pt x="501266" y="121482"/>
                  <a:pt x="496452" y="123403"/>
                </a:cubicBezTo>
                <a:cubicBezTo>
                  <a:pt x="491638" y="126286"/>
                  <a:pt x="487787" y="130129"/>
                  <a:pt x="483936" y="131089"/>
                </a:cubicBezTo>
                <a:cubicBezTo>
                  <a:pt x="479123" y="132050"/>
                  <a:pt x="479123" y="130129"/>
                  <a:pt x="480085" y="128207"/>
                </a:cubicBezTo>
                <a:cubicBezTo>
                  <a:pt x="480085" y="126286"/>
                  <a:pt x="478160" y="122443"/>
                  <a:pt x="481048" y="120521"/>
                </a:cubicBezTo>
                <a:cubicBezTo>
                  <a:pt x="483936" y="118600"/>
                  <a:pt x="485862" y="116678"/>
                  <a:pt x="486825" y="119560"/>
                </a:cubicBezTo>
                <a:cubicBezTo>
                  <a:pt x="486825" y="122443"/>
                  <a:pt x="489713" y="122443"/>
                  <a:pt x="488750" y="121482"/>
                </a:cubicBezTo>
                <a:cubicBezTo>
                  <a:pt x="488750" y="121482"/>
                  <a:pt x="498378" y="116678"/>
                  <a:pt x="502229" y="114757"/>
                </a:cubicBezTo>
                <a:cubicBezTo>
                  <a:pt x="506080" y="111875"/>
                  <a:pt x="511857" y="105149"/>
                  <a:pt x="513782" y="103228"/>
                </a:cubicBezTo>
                <a:cubicBezTo>
                  <a:pt x="513782" y="103228"/>
                  <a:pt x="514745" y="101306"/>
                  <a:pt x="516670" y="99385"/>
                </a:cubicBezTo>
                <a:cubicBezTo>
                  <a:pt x="514745" y="99385"/>
                  <a:pt x="512819" y="100346"/>
                  <a:pt x="510894" y="100346"/>
                </a:cubicBezTo>
                <a:cubicBezTo>
                  <a:pt x="507043" y="101306"/>
                  <a:pt x="506080" y="102267"/>
                  <a:pt x="502229" y="97464"/>
                </a:cubicBezTo>
                <a:cubicBezTo>
                  <a:pt x="498378" y="93621"/>
                  <a:pt x="498378" y="90738"/>
                  <a:pt x="499341" y="87856"/>
                </a:cubicBezTo>
                <a:cubicBezTo>
                  <a:pt x="500303" y="84974"/>
                  <a:pt x="502229" y="84013"/>
                  <a:pt x="504154" y="84974"/>
                </a:cubicBezTo>
                <a:cubicBezTo>
                  <a:pt x="505117" y="84974"/>
                  <a:pt x="508968" y="87856"/>
                  <a:pt x="511857" y="88817"/>
                </a:cubicBezTo>
                <a:cubicBezTo>
                  <a:pt x="513782" y="90738"/>
                  <a:pt x="520521" y="90738"/>
                  <a:pt x="522447" y="90738"/>
                </a:cubicBezTo>
                <a:cubicBezTo>
                  <a:pt x="522447" y="90738"/>
                  <a:pt x="522447" y="90738"/>
                  <a:pt x="523410" y="90738"/>
                </a:cubicBezTo>
                <a:cubicBezTo>
                  <a:pt x="526298" y="84974"/>
                  <a:pt x="530149" y="80170"/>
                  <a:pt x="530149" y="80170"/>
                </a:cubicBezTo>
                <a:cubicBezTo>
                  <a:pt x="531112" y="80170"/>
                  <a:pt x="532075" y="73445"/>
                  <a:pt x="534000" y="70563"/>
                </a:cubicBezTo>
                <a:cubicBezTo>
                  <a:pt x="534963" y="67681"/>
                  <a:pt x="538814" y="66720"/>
                  <a:pt x="540740" y="68641"/>
                </a:cubicBezTo>
                <a:close/>
                <a:moveTo>
                  <a:pt x="272252" y="49113"/>
                </a:moveTo>
                <a:cubicBezTo>
                  <a:pt x="273219" y="49113"/>
                  <a:pt x="279981" y="51038"/>
                  <a:pt x="280947" y="53925"/>
                </a:cubicBezTo>
                <a:cubicBezTo>
                  <a:pt x="282880" y="56811"/>
                  <a:pt x="280947" y="60661"/>
                  <a:pt x="280947" y="64510"/>
                </a:cubicBezTo>
                <a:cubicBezTo>
                  <a:pt x="280947" y="67397"/>
                  <a:pt x="283846" y="77020"/>
                  <a:pt x="284812" y="79907"/>
                </a:cubicBezTo>
                <a:cubicBezTo>
                  <a:pt x="285778" y="81831"/>
                  <a:pt x="299303" y="113588"/>
                  <a:pt x="302202" y="119361"/>
                </a:cubicBezTo>
                <a:cubicBezTo>
                  <a:pt x="306066" y="125135"/>
                  <a:pt x="306066" y="124173"/>
                  <a:pt x="307998" y="127060"/>
                </a:cubicBezTo>
                <a:cubicBezTo>
                  <a:pt x="310897" y="129947"/>
                  <a:pt x="308965" y="136683"/>
                  <a:pt x="305100" y="134758"/>
                </a:cubicBezTo>
                <a:cubicBezTo>
                  <a:pt x="301236" y="131871"/>
                  <a:pt x="296405" y="120324"/>
                  <a:pt x="293507" y="113588"/>
                </a:cubicBezTo>
                <a:cubicBezTo>
                  <a:pt x="290609" y="107814"/>
                  <a:pt x="286744" y="97228"/>
                  <a:pt x="284812" y="92417"/>
                </a:cubicBezTo>
                <a:cubicBezTo>
                  <a:pt x="282880" y="87605"/>
                  <a:pt x="274185" y="68359"/>
                  <a:pt x="273219" y="66435"/>
                </a:cubicBezTo>
                <a:cubicBezTo>
                  <a:pt x="273219" y="64510"/>
                  <a:pt x="271286" y="61623"/>
                  <a:pt x="269354" y="58736"/>
                </a:cubicBezTo>
                <a:cubicBezTo>
                  <a:pt x="266456" y="56811"/>
                  <a:pt x="265490" y="53925"/>
                  <a:pt x="266456" y="52000"/>
                </a:cubicBezTo>
                <a:cubicBezTo>
                  <a:pt x="267422" y="50075"/>
                  <a:pt x="270320" y="49113"/>
                  <a:pt x="272252" y="49113"/>
                </a:cubicBezTo>
                <a:close/>
                <a:moveTo>
                  <a:pt x="388719" y="13486"/>
                </a:moveTo>
                <a:cubicBezTo>
                  <a:pt x="181851" y="13486"/>
                  <a:pt x="13470" y="182068"/>
                  <a:pt x="13470" y="389181"/>
                </a:cubicBezTo>
                <a:cubicBezTo>
                  <a:pt x="13470" y="596295"/>
                  <a:pt x="181851" y="765840"/>
                  <a:pt x="388719" y="765840"/>
                </a:cubicBezTo>
                <a:cubicBezTo>
                  <a:pt x="595586" y="765840"/>
                  <a:pt x="764929" y="596295"/>
                  <a:pt x="764929" y="389181"/>
                </a:cubicBezTo>
                <a:cubicBezTo>
                  <a:pt x="764929" y="182068"/>
                  <a:pt x="595586" y="13486"/>
                  <a:pt x="388719" y="13486"/>
                </a:cubicBezTo>
                <a:close/>
                <a:moveTo>
                  <a:pt x="388719" y="0"/>
                </a:moveTo>
                <a:cubicBezTo>
                  <a:pt x="603284" y="0"/>
                  <a:pt x="778400" y="175324"/>
                  <a:pt x="778400" y="389181"/>
                </a:cubicBezTo>
                <a:cubicBezTo>
                  <a:pt x="778400" y="604002"/>
                  <a:pt x="603284" y="779326"/>
                  <a:pt x="388719" y="779326"/>
                </a:cubicBezTo>
                <a:cubicBezTo>
                  <a:pt x="174154" y="779326"/>
                  <a:pt x="0" y="604002"/>
                  <a:pt x="0" y="389181"/>
                </a:cubicBezTo>
                <a:cubicBezTo>
                  <a:pt x="0" y="175324"/>
                  <a:pt x="174154" y="0"/>
                  <a:pt x="388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任意多边形: 形状 85">
            <a:extLst>
              <a:ext uri="{FF2B5EF4-FFF2-40B4-BE49-F238E27FC236}">
                <a16:creationId xmlns:a16="http://schemas.microsoft.com/office/drawing/2014/main" id="{F27408DD-29B2-47C5-845A-B41DC938F7A5}"/>
              </a:ext>
            </a:extLst>
          </p:cNvPr>
          <p:cNvSpPr/>
          <p:nvPr/>
        </p:nvSpPr>
        <p:spPr>
          <a:xfrm flipV="1">
            <a:off x="0" y="4762500"/>
            <a:ext cx="12192000" cy="2085975"/>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图片 44">
            <a:extLst>
              <a:ext uri="{FF2B5EF4-FFF2-40B4-BE49-F238E27FC236}">
                <a16:creationId xmlns:a16="http://schemas.microsoft.com/office/drawing/2014/main" id="{4D976F47-5409-44C5-BC64-440821B6C267}"/>
              </a:ext>
            </a:extLst>
          </p:cNvPr>
          <p:cNvPicPr>
            <a:picLocks noChangeAspect="1"/>
          </p:cNvPicPr>
          <p:nvPr/>
        </p:nvPicPr>
        <p:blipFill>
          <a:blip r:embed="rId2">
            <a:extLst>
              <a:ext uri="{28A0092B-C50C-407E-A947-70E740481C1C}">
                <a14:useLocalDpi xmlns:a14="http://schemas.microsoft.com/office/drawing/2010/main" val="0"/>
              </a:ext>
            </a:extLst>
          </a:blip>
          <a:srcRect l="2171" t="9294" r="3717" b="49559"/>
          <a:stretch>
            <a:fillRect/>
          </a:stretch>
        </p:blipFill>
        <p:spPr bwMode="auto">
          <a:xfrm>
            <a:off x="0" y="4013200"/>
            <a:ext cx="12192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5">
            <a:extLst>
              <a:ext uri="{FF2B5EF4-FFF2-40B4-BE49-F238E27FC236}">
                <a16:creationId xmlns:a16="http://schemas.microsoft.com/office/drawing/2014/main" id="{BADAFB96-F279-4721-8803-BDD291F9AA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910138"/>
            <a:ext cx="121920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任意多边形: 形状 25">
            <a:extLst>
              <a:ext uri="{FF2B5EF4-FFF2-40B4-BE49-F238E27FC236}">
                <a16:creationId xmlns:a16="http://schemas.microsoft.com/office/drawing/2014/main" id="{7F5A8ECC-F704-4B9E-BF4D-FFB8282FC16D}"/>
              </a:ext>
            </a:extLst>
          </p:cNvPr>
          <p:cNvSpPr/>
          <p:nvPr/>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文本占位符 4"/>
          <p:cNvSpPr>
            <a:spLocks noGrp="1"/>
          </p:cNvSpPr>
          <p:nvPr>
            <p:ph type="body" idx="10"/>
          </p:nvPr>
        </p:nvSpPr>
        <p:spPr>
          <a:xfrm>
            <a:off x="1617851" y="1656575"/>
            <a:ext cx="8956298" cy="923330"/>
          </a:xfrm>
          <a:prstGeom prst="rect">
            <a:avLst/>
          </a:prstGeom>
        </p:spPr>
        <p:txBody>
          <a:bodyPr vert="horz" wrap="non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b="1"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1" name="文本占位符 5"/>
          <p:cNvSpPr>
            <a:spLocks noGrp="1"/>
          </p:cNvSpPr>
          <p:nvPr>
            <p:ph type="body" sz="quarter" idx="11"/>
          </p:nvPr>
        </p:nvSpPr>
        <p:spPr>
          <a:xfrm>
            <a:off x="1617850" y="2692270"/>
            <a:ext cx="8956297" cy="430887"/>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2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2" name="文本占位符 6"/>
          <p:cNvSpPr>
            <a:spLocks noGrp="1"/>
          </p:cNvSpPr>
          <p:nvPr>
            <p:ph type="body" sz="quarter" idx="12"/>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4147490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76883"/>
          </a:xfrm>
        </p:spPr>
        <p:txBody>
          <a:bodyPr>
            <a:normAutofit/>
          </a:bodyPr>
          <a:lstStyle>
            <a:lvl1pPr algn="l">
              <a:defRPr sz="32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1600200"/>
            <a:ext cx="10363826" cy="5105400"/>
          </a:xfrm>
        </p:spPr>
        <p:txBody>
          <a:bodyPr>
            <a:normAutofit/>
          </a:bodyPr>
          <a:lstStyle>
            <a:lvl1pPr>
              <a:defRPr sz="2400">
                <a:latin typeface="微软雅黑 Light" panose="020B0502040204020203" pitchFamily="34" charset="-122"/>
                <a:ea typeface="微软雅黑 Light" panose="020B0502040204020203" pitchFamily="34" charset="-122"/>
              </a:defRPr>
            </a:lvl1pPr>
            <a:lvl2pPr>
              <a:defRPr sz="2000">
                <a:latin typeface="微软雅黑 Light" panose="020B0502040204020203" pitchFamily="34" charset="-122"/>
                <a:ea typeface="微软雅黑 Light" panose="020B0502040204020203" pitchFamily="34" charset="-122"/>
              </a:defRPr>
            </a:lvl2pPr>
            <a:lvl3pPr>
              <a:defRPr sz="1800">
                <a:latin typeface="微软雅黑 Light" panose="020B0502040204020203" pitchFamily="34" charset="-122"/>
                <a:ea typeface="微软雅黑 Light" panose="020B0502040204020203" pitchFamily="34" charset="-122"/>
              </a:defRPr>
            </a:lvl3pPr>
            <a:lvl4pPr>
              <a:defRPr sz="1600">
                <a:latin typeface="微软雅黑 Light" panose="020B0502040204020203" pitchFamily="34" charset="-122"/>
                <a:ea typeface="微软雅黑 Light" panose="020B0502040204020203" pitchFamily="34" charset="-122"/>
              </a:defRPr>
            </a:lvl4pPr>
            <a:lvl5pPr>
              <a:defRPr sz="160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a:xfrm>
            <a:off x="11234739" y="6438356"/>
            <a:ext cx="764215" cy="365125"/>
          </a:xfrm>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250630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E5E9A20C-C30B-40F4-87BC-2D1F8CE01352}" type="slidenum">
              <a:rPr lang="en-US" altLang="zh-CN" smtClean="0"/>
              <a:pPr/>
              <a:t>‹#›</a:t>
            </a:fld>
            <a:endParaRPr lang="en-US" altLang="zh-CN"/>
          </a:p>
        </p:txBody>
      </p:sp>
    </p:spTree>
    <p:extLst>
      <p:ext uri="{BB962C8B-B14F-4D97-AF65-F5344CB8AC3E}">
        <p14:creationId xmlns:p14="http://schemas.microsoft.com/office/powerpoint/2010/main" val="1370135800"/>
      </p:ext>
    </p:extLst>
  </p:cSld>
  <p:clrMapOvr>
    <a:masterClrMapping/>
  </p:clrMapOvr>
  <p:transition>
    <p:whee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D2F088-B084-4091-8E74-8D1DB4199092}" type="slidenum">
              <a:rPr lang="en-US" altLang="zh-CN" smtClean="0"/>
              <a:pPr/>
              <a:t>‹#›</a:t>
            </a:fld>
            <a:endParaRPr lang="en-US" altLang="zh-CN"/>
          </a:p>
        </p:txBody>
      </p:sp>
    </p:spTree>
    <p:extLst>
      <p:ext uri="{BB962C8B-B14F-4D97-AF65-F5344CB8AC3E}">
        <p14:creationId xmlns:p14="http://schemas.microsoft.com/office/powerpoint/2010/main" val="3154678423"/>
      </p:ext>
    </p:extLst>
  </p:cSld>
  <p:clrMapOvr>
    <a:masterClrMapping/>
  </p:clrMapOvr>
  <p:transition>
    <p:whee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目录">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4F8884C-C383-4538-A52C-E0D786A83676}"/>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35">
            <a:extLst>
              <a:ext uri="{FF2B5EF4-FFF2-40B4-BE49-F238E27FC236}">
                <a16:creationId xmlns:a16="http://schemas.microsoft.com/office/drawing/2014/main" id="{8375C89E-DB95-42B9-A85F-7654AE57C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19150"/>
            <a:ext cx="935513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6">
            <a:extLst>
              <a:ext uri="{FF2B5EF4-FFF2-40B4-BE49-F238E27FC236}">
                <a16:creationId xmlns:a16="http://schemas.microsoft.com/office/drawing/2014/main" id="{873E97B2-B0D0-42EA-AF9F-CD6CAC46DA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9150"/>
            <a:ext cx="850423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2F4C0279-798D-4832-A68B-8E087968F5FC}"/>
              </a:ext>
            </a:extLst>
          </p:cNvPr>
          <p:cNvSpPr/>
          <p:nvPr/>
        </p:nvSpPr>
        <p:spPr>
          <a:xfrm>
            <a:off x="0" y="819640"/>
            <a:ext cx="8976360" cy="2501900"/>
          </a:xfrm>
          <a:prstGeom prst="rect">
            <a:avLst/>
          </a:prstGeom>
          <a:gradFill flip="none" rotWithShape="1">
            <a:gsLst>
              <a:gs pos="79000">
                <a:schemeClr val="accent1">
                  <a:alpha val="0"/>
                </a:schemeClr>
              </a:gs>
              <a:gs pos="0">
                <a:schemeClr val="accent1">
                  <a:alpha val="70000"/>
                </a:scheme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30">
            <a:extLst>
              <a:ext uri="{FF2B5EF4-FFF2-40B4-BE49-F238E27FC236}">
                <a16:creationId xmlns:a16="http://schemas.microsoft.com/office/drawing/2014/main" id="{138E81BC-0B02-4E92-A882-961EE59C5664}"/>
              </a:ext>
            </a:extLst>
          </p:cNvPr>
          <p:cNvGrpSpPr>
            <a:grpSpLocks noChangeAspect="1"/>
          </p:cNvGrpSpPr>
          <p:nvPr/>
        </p:nvGrpSpPr>
        <p:grpSpPr bwMode="auto">
          <a:xfrm>
            <a:off x="658813" y="5856288"/>
            <a:ext cx="2303462" cy="49212"/>
            <a:chOff x="683847" y="6106563"/>
            <a:chExt cx="2153154" cy="45719"/>
          </a:xfrm>
        </p:grpSpPr>
        <p:sp>
          <p:nvSpPr>
            <p:cNvPr id="10" name="任意多边形: 形状 31">
              <a:extLst>
                <a:ext uri="{FF2B5EF4-FFF2-40B4-BE49-F238E27FC236}">
                  <a16:creationId xmlns:a16="http://schemas.microsoft.com/office/drawing/2014/main" id="{280648F6-8F06-42F9-A809-504AF5088310}"/>
                </a:ext>
              </a:extLst>
            </p:cNvPr>
            <p:cNvSpPr/>
            <p:nvPr/>
          </p:nvSpPr>
          <p:spPr>
            <a:xfrm>
              <a:off x="683847" y="6106563"/>
              <a:ext cx="1077319"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32">
              <a:extLst>
                <a:ext uri="{FF2B5EF4-FFF2-40B4-BE49-F238E27FC236}">
                  <a16:creationId xmlns:a16="http://schemas.microsoft.com/office/drawing/2014/main" id="{5E28C25A-E9CE-41F8-95AA-6AB70A3A795F}"/>
                </a:ext>
              </a:extLst>
            </p:cNvPr>
            <p:cNvSpPr/>
            <p:nvPr/>
          </p:nvSpPr>
          <p:spPr>
            <a:xfrm>
              <a:off x="1761166" y="6106563"/>
              <a:ext cx="1075835"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a:extLst>
              <a:ext uri="{FF2B5EF4-FFF2-40B4-BE49-F238E27FC236}">
                <a16:creationId xmlns:a16="http://schemas.microsoft.com/office/drawing/2014/main" id="{BF777D58-9056-486D-9CFC-D35F15C5A7CB}"/>
              </a:ext>
            </a:extLst>
          </p:cNvPr>
          <p:cNvSpPr/>
          <p:nvPr/>
        </p:nvSpPr>
        <p:spPr>
          <a:xfrm>
            <a:off x="7766050" y="819150"/>
            <a:ext cx="227013" cy="25019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91FE5D85-87E3-4BB9-AABD-2EAE7B052EB9}"/>
              </a:ext>
            </a:extLst>
          </p:cNvPr>
          <p:cNvSpPr/>
          <p:nvPr/>
        </p:nvSpPr>
        <p:spPr>
          <a:xfrm>
            <a:off x="7948613" y="819150"/>
            <a:ext cx="4243387" cy="25019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形状 41">
            <a:extLst>
              <a:ext uri="{FF2B5EF4-FFF2-40B4-BE49-F238E27FC236}">
                <a16:creationId xmlns:a16="http://schemas.microsoft.com/office/drawing/2014/main" id="{152DC45B-14E6-47E2-BEF9-50D5A46DE82A}"/>
              </a:ext>
            </a:extLst>
          </p:cNvPr>
          <p:cNvSpPr>
            <a:spLocks/>
          </p:cNvSpPr>
          <p:nvPr/>
        </p:nvSpPr>
        <p:spPr bwMode="auto">
          <a:xfrm>
            <a:off x="8748713" y="1658938"/>
            <a:ext cx="2770187" cy="847725"/>
          </a:xfrm>
          <a:custGeom>
            <a:avLst/>
            <a:gdLst/>
            <a:ahLst/>
            <a:cxnLst/>
            <a:rect l="0" t="0" r="r" b="b"/>
            <a:pathLst>
              <a:path w="2769934" h="848328">
                <a:moveTo>
                  <a:pt x="364551" y="737185"/>
                </a:moveTo>
                <a:cubicBezTo>
                  <a:pt x="394920" y="739281"/>
                  <a:pt x="394920" y="739281"/>
                  <a:pt x="394920" y="739281"/>
                </a:cubicBezTo>
                <a:cubicBezTo>
                  <a:pt x="394920" y="741377"/>
                  <a:pt x="394920" y="741377"/>
                  <a:pt x="394920" y="741377"/>
                </a:cubicBezTo>
                <a:cubicBezTo>
                  <a:pt x="391778" y="741377"/>
                  <a:pt x="389684" y="742425"/>
                  <a:pt x="388637" y="743474"/>
                </a:cubicBezTo>
                <a:cubicBezTo>
                  <a:pt x="387590" y="744522"/>
                  <a:pt x="387590" y="745570"/>
                  <a:pt x="386542" y="748714"/>
                </a:cubicBezTo>
                <a:cubicBezTo>
                  <a:pt x="384448" y="778059"/>
                  <a:pt x="384448" y="778059"/>
                  <a:pt x="384448" y="778059"/>
                </a:cubicBezTo>
                <a:cubicBezTo>
                  <a:pt x="384448" y="782251"/>
                  <a:pt x="384448" y="785395"/>
                  <a:pt x="386542" y="787491"/>
                </a:cubicBezTo>
                <a:cubicBezTo>
                  <a:pt x="387590" y="789587"/>
                  <a:pt x="389684" y="790635"/>
                  <a:pt x="393873" y="790635"/>
                </a:cubicBezTo>
                <a:cubicBezTo>
                  <a:pt x="398061" y="790635"/>
                  <a:pt x="401203" y="789587"/>
                  <a:pt x="403297" y="787491"/>
                </a:cubicBezTo>
                <a:cubicBezTo>
                  <a:pt x="405392" y="784347"/>
                  <a:pt x="407486" y="781203"/>
                  <a:pt x="407486" y="774914"/>
                </a:cubicBezTo>
                <a:cubicBezTo>
                  <a:pt x="409580" y="750810"/>
                  <a:pt x="409580" y="750810"/>
                  <a:pt x="409580" y="750810"/>
                </a:cubicBezTo>
                <a:cubicBezTo>
                  <a:pt x="409580" y="747666"/>
                  <a:pt x="409580" y="745570"/>
                  <a:pt x="408533" y="744522"/>
                </a:cubicBezTo>
                <a:cubicBezTo>
                  <a:pt x="407486" y="743474"/>
                  <a:pt x="406439" y="742425"/>
                  <a:pt x="403297" y="742425"/>
                </a:cubicBezTo>
                <a:cubicBezTo>
                  <a:pt x="404344" y="740329"/>
                  <a:pt x="404344" y="740329"/>
                  <a:pt x="404344" y="740329"/>
                </a:cubicBezTo>
                <a:cubicBezTo>
                  <a:pt x="421099" y="741377"/>
                  <a:pt x="421099" y="741377"/>
                  <a:pt x="421099" y="741377"/>
                </a:cubicBezTo>
                <a:cubicBezTo>
                  <a:pt x="421099" y="743474"/>
                  <a:pt x="421099" y="743474"/>
                  <a:pt x="421099" y="743474"/>
                </a:cubicBezTo>
                <a:cubicBezTo>
                  <a:pt x="419005" y="743474"/>
                  <a:pt x="416911" y="744522"/>
                  <a:pt x="415863" y="745570"/>
                </a:cubicBezTo>
                <a:cubicBezTo>
                  <a:pt x="414816" y="746618"/>
                  <a:pt x="413769" y="748714"/>
                  <a:pt x="413769" y="750810"/>
                </a:cubicBezTo>
                <a:cubicBezTo>
                  <a:pt x="411675" y="774914"/>
                  <a:pt x="411675" y="774914"/>
                  <a:pt x="411675" y="774914"/>
                </a:cubicBezTo>
                <a:cubicBezTo>
                  <a:pt x="410628" y="779107"/>
                  <a:pt x="410628" y="782251"/>
                  <a:pt x="409580" y="784347"/>
                </a:cubicBezTo>
                <a:cubicBezTo>
                  <a:pt x="408533" y="786443"/>
                  <a:pt x="407486" y="787491"/>
                  <a:pt x="406439" y="789587"/>
                </a:cubicBezTo>
                <a:cubicBezTo>
                  <a:pt x="404344" y="791683"/>
                  <a:pt x="401203" y="792731"/>
                  <a:pt x="398061" y="793779"/>
                </a:cubicBezTo>
                <a:cubicBezTo>
                  <a:pt x="394920" y="794827"/>
                  <a:pt x="391778" y="794827"/>
                  <a:pt x="387590" y="794827"/>
                </a:cubicBezTo>
                <a:cubicBezTo>
                  <a:pt x="380259" y="793779"/>
                  <a:pt x="375023" y="791683"/>
                  <a:pt x="371882" y="788539"/>
                </a:cubicBezTo>
                <a:cubicBezTo>
                  <a:pt x="368740" y="784347"/>
                  <a:pt x="367693" y="779107"/>
                  <a:pt x="367693" y="772818"/>
                </a:cubicBezTo>
                <a:cubicBezTo>
                  <a:pt x="369787" y="747666"/>
                  <a:pt x="369787" y="747666"/>
                  <a:pt x="369787" y="747666"/>
                </a:cubicBezTo>
                <a:cubicBezTo>
                  <a:pt x="370835" y="744522"/>
                  <a:pt x="369787" y="742425"/>
                  <a:pt x="368740" y="741377"/>
                </a:cubicBezTo>
                <a:cubicBezTo>
                  <a:pt x="368740" y="740329"/>
                  <a:pt x="366646" y="739281"/>
                  <a:pt x="364551" y="739281"/>
                </a:cubicBezTo>
                <a:cubicBezTo>
                  <a:pt x="364551" y="737185"/>
                  <a:pt x="364551" y="737185"/>
                  <a:pt x="364551" y="737185"/>
                </a:cubicBezTo>
                <a:close/>
                <a:moveTo>
                  <a:pt x="487072" y="734041"/>
                </a:moveTo>
                <a:cubicBezTo>
                  <a:pt x="487072" y="736137"/>
                  <a:pt x="487072" y="736137"/>
                  <a:pt x="487072" y="736137"/>
                </a:cubicBezTo>
                <a:cubicBezTo>
                  <a:pt x="484977" y="737185"/>
                  <a:pt x="482883" y="737185"/>
                  <a:pt x="481836" y="739281"/>
                </a:cubicBezTo>
                <a:cubicBezTo>
                  <a:pt x="480789" y="740329"/>
                  <a:pt x="480789" y="742425"/>
                  <a:pt x="481836" y="744522"/>
                </a:cubicBezTo>
                <a:cubicBezTo>
                  <a:pt x="487072" y="788539"/>
                  <a:pt x="487072" y="788539"/>
                  <a:pt x="487072" y="788539"/>
                </a:cubicBezTo>
                <a:cubicBezTo>
                  <a:pt x="481836" y="789587"/>
                  <a:pt x="481836" y="789587"/>
                  <a:pt x="481836" y="789587"/>
                </a:cubicBezTo>
                <a:cubicBezTo>
                  <a:pt x="440996" y="751858"/>
                  <a:pt x="440996" y="751858"/>
                  <a:pt x="440996" y="751858"/>
                </a:cubicBezTo>
                <a:cubicBezTo>
                  <a:pt x="445184" y="784347"/>
                  <a:pt x="445184" y="784347"/>
                  <a:pt x="445184" y="784347"/>
                </a:cubicBezTo>
                <a:cubicBezTo>
                  <a:pt x="446232" y="787491"/>
                  <a:pt x="446232" y="789587"/>
                  <a:pt x="448326" y="790635"/>
                </a:cubicBezTo>
                <a:cubicBezTo>
                  <a:pt x="449373" y="791683"/>
                  <a:pt x="450420" y="791683"/>
                  <a:pt x="453562" y="791683"/>
                </a:cubicBezTo>
                <a:cubicBezTo>
                  <a:pt x="453562" y="793779"/>
                  <a:pt x="453562" y="793779"/>
                  <a:pt x="453562" y="793779"/>
                </a:cubicBezTo>
                <a:cubicBezTo>
                  <a:pt x="436807" y="795875"/>
                  <a:pt x="436807" y="795875"/>
                  <a:pt x="436807" y="795875"/>
                </a:cubicBezTo>
                <a:cubicBezTo>
                  <a:pt x="435760" y="793779"/>
                  <a:pt x="435760" y="793779"/>
                  <a:pt x="435760" y="793779"/>
                </a:cubicBezTo>
                <a:cubicBezTo>
                  <a:pt x="438901" y="793779"/>
                  <a:pt x="439949" y="792731"/>
                  <a:pt x="440996" y="791683"/>
                </a:cubicBezTo>
                <a:cubicBezTo>
                  <a:pt x="442043" y="789587"/>
                  <a:pt x="442043" y="787491"/>
                  <a:pt x="442043" y="785395"/>
                </a:cubicBezTo>
                <a:cubicBezTo>
                  <a:pt x="436807" y="750810"/>
                  <a:pt x="436807" y="750810"/>
                  <a:pt x="436807" y="750810"/>
                </a:cubicBezTo>
                <a:cubicBezTo>
                  <a:pt x="436807" y="748714"/>
                  <a:pt x="435760" y="746618"/>
                  <a:pt x="434713" y="745570"/>
                </a:cubicBezTo>
                <a:cubicBezTo>
                  <a:pt x="433666" y="744522"/>
                  <a:pt x="431571" y="744522"/>
                  <a:pt x="429477" y="744522"/>
                </a:cubicBezTo>
                <a:cubicBezTo>
                  <a:pt x="428430" y="742425"/>
                  <a:pt x="428430" y="742425"/>
                  <a:pt x="428430" y="742425"/>
                </a:cubicBezTo>
                <a:cubicBezTo>
                  <a:pt x="451468" y="739281"/>
                  <a:pt x="451468" y="739281"/>
                  <a:pt x="451468" y="739281"/>
                </a:cubicBezTo>
                <a:cubicBezTo>
                  <a:pt x="480789" y="766530"/>
                  <a:pt x="480789" y="766530"/>
                  <a:pt x="480789" y="766530"/>
                </a:cubicBezTo>
                <a:cubicBezTo>
                  <a:pt x="477647" y="745570"/>
                  <a:pt x="477647" y="745570"/>
                  <a:pt x="477647" y="745570"/>
                </a:cubicBezTo>
                <a:cubicBezTo>
                  <a:pt x="477647" y="742425"/>
                  <a:pt x="476600" y="741377"/>
                  <a:pt x="475553" y="740329"/>
                </a:cubicBezTo>
                <a:cubicBezTo>
                  <a:pt x="474506" y="739281"/>
                  <a:pt x="472411" y="738233"/>
                  <a:pt x="470317" y="738233"/>
                </a:cubicBezTo>
                <a:cubicBezTo>
                  <a:pt x="469270" y="737185"/>
                  <a:pt x="469270" y="737185"/>
                  <a:pt x="469270" y="737185"/>
                </a:cubicBezTo>
                <a:cubicBezTo>
                  <a:pt x="487072" y="734041"/>
                  <a:pt x="487072" y="734041"/>
                  <a:pt x="487072" y="734041"/>
                </a:cubicBezTo>
                <a:close/>
                <a:moveTo>
                  <a:pt x="528959" y="723561"/>
                </a:moveTo>
                <a:cubicBezTo>
                  <a:pt x="528959" y="725657"/>
                  <a:pt x="528959" y="725657"/>
                  <a:pt x="528959" y="725657"/>
                </a:cubicBezTo>
                <a:cubicBezTo>
                  <a:pt x="526865" y="726705"/>
                  <a:pt x="524770" y="727753"/>
                  <a:pt x="524770" y="728801"/>
                </a:cubicBezTo>
                <a:cubicBezTo>
                  <a:pt x="523723" y="729849"/>
                  <a:pt x="523723" y="731945"/>
                  <a:pt x="524770" y="735089"/>
                </a:cubicBezTo>
                <a:cubicBezTo>
                  <a:pt x="534195" y="767578"/>
                  <a:pt x="534195" y="767578"/>
                  <a:pt x="534195" y="767578"/>
                </a:cubicBezTo>
                <a:cubicBezTo>
                  <a:pt x="535242" y="770722"/>
                  <a:pt x="536289" y="771770"/>
                  <a:pt x="537337" y="772818"/>
                </a:cubicBezTo>
                <a:cubicBezTo>
                  <a:pt x="538384" y="773866"/>
                  <a:pt x="540478" y="773866"/>
                  <a:pt x="542572" y="773866"/>
                </a:cubicBezTo>
                <a:cubicBezTo>
                  <a:pt x="543620" y="774914"/>
                  <a:pt x="543620" y="774914"/>
                  <a:pt x="543620" y="774914"/>
                </a:cubicBezTo>
                <a:cubicBezTo>
                  <a:pt x="514299" y="783299"/>
                  <a:pt x="514299" y="783299"/>
                  <a:pt x="514299" y="783299"/>
                </a:cubicBezTo>
                <a:cubicBezTo>
                  <a:pt x="513251" y="782251"/>
                  <a:pt x="513251" y="782251"/>
                  <a:pt x="513251" y="782251"/>
                </a:cubicBezTo>
                <a:cubicBezTo>
                  <a:pt x="516393" y="781203"/>
                  <a:pt x="517440" y="780155"/>
                  <a:pt x="518487" y="778059"/>
                </a:cubicBezTo>
                <a:cubicBezTo>
                  <a:pt x="518487" y="777011"/>
                  <a:pt x="518487" y="774914"/>
                  <a:pt x="518487" y="772818"/>
                </a:cubicBezTo>
                <a:cubicBezTo>
                  <a:pt x="508015" y="739281"/>
                  <a:pt x="508015" y="739281"/>
                  <a:pt x="508015" y="739281"/>
                </a:cubicBezTo>
                <a:cubicBezTo>
                  <a:pt x="508015" y="737185"/>
                  <a:pt x="506968" y="735089"/>
                  <a:pt x="504874" y="734041"/>
                </a:cubicBezTo>
                <a:cubicBezTo>
                  <a:pt x="503827" y="732993"/>
                  <a:pt x="501732" y="732993"/>
                  <a:pt x="499638" y="734041"/>
                </a:cubicBezTo>
                <a:cubicBezTo>
                  <a:pt x="499638" y="731945"/>
                  <a:pt x="499638" y="731945"/>
                  <a:pt x="499638" y="731945"/>
                </a:cubicBezTo>
                <a:cubicBezTo>
                  <a:pt x="528959" y="723561"/>
                  <a:pt x="528959" y="723561"/>
                  <a:pt x="528959" y="723561"/>
                </a:cubicBezTo>
                <a:close/>
                <a:moveTo>
                  <a:pt x="272399" y="702600"/>
                </a:moveTo>
                <a:cubicBezTo>
                  <a:pt x="292296" y="712033"/>
                  <a:pt x="292296" y="712033"/>
                  <a:pt x="292296" y="712033"/>
                </a:cubicBezTo>
                <a:cubicBezTo>
                  <a:pt x="301721" y="750810"/>
                  <a:pt x="301721" y="750810"/>
                  <a:pt x="301721" y="750810"/>
                </a:cubicBezTo>
                <a:cubicBezTo>
                  <a:pt x="311145" y="731945"/>
                  <a:pt x="311145" y="731945"/>
                  <a:pt x="311145" y="731945"/>
                </a:cubicBezTo>
                <a:cubicBezTo>
                  <a:pt x="312192" y="728801"/>
                  <a:pt x="313240" y="726705"/>
                  <a:pt x="312192" y="725657"/>
                </a:cubicBezTo>
                <a:cubicBezTo>
                  <a:pt x="312192" y="724609"/>
                  <a:pt x="311145" y="722513"/>
                  <a:pt x="308004" y="721465"/>
                </a:cubicBezTo>
                <a:cubicBezTo>
                  <a:pt x="309051" y="719369"/>
                  <a:pt x="309051" y="719369"/>
                  <a:pt x="309051" y="719369"/>
                </a:cubicBezTo>
                <a:cubicBezTo>
                  <a:pt x="324759" y="726705"/>
                  <a:pt x="324759" y="726705"/>
                  <a:pt x="324759" y="726705"/>
                </a:cubicBezTo>
                <a:cubicBezTo>
                  <a:pt x="323711" y="728801"/>
                  <a:pt x="323711" y="728801"/>
                  <a:pt x="323711" y="728801"/>
                </a:cubicBezTo>
                <a:cubicBezTo>
                  <a:pt x="321617" y="727753"/>
                  <a:pt x="319523" y="727753"/>
                  <a:pt x="318475" y="728801"/>
                </a:cubicBezTo>
                <a:cubicBezTo>
                  <a:pt x="317428" y="728801"/>
                  <a:pt x="315334" y="730897"/>
                  <a:pt x="314287" y="732993"/>
                </a:cubicBezTo>
                <a:cubicBezTo>
                  <a:pt x="296485" y="772818"/>
                  <a:pt x="296485" y="772818"/>
                  <a:pt x="296485" y="772818"/>
                </a:cubicBezTo>
                <a:cubicBezTo>
                  <a:pt x="290202" y="770722"/>
                  <a:pt x="290202" y="770722"/>
                  <a:pt x="290202" y="770722"/>
                </a:cubicBezTo>
                <a:cubicBezTo>
                  <a:pt x="276588" y="717273"/>
                  <a:pt x="276588" y="717273"/>
                  <a:pt x="276588" y="717273"/>
                </a:cubicBezTo>
                <a:cubicBezTo>
                  <a:pt x="262975" y="746618"/>
                  <a:pt x="262975" y="746618"/>
                  <a:pt x="262975" y="746618"/>
                </a:cubicBezTo>
                <a:cubicBezTo>
                  <a:pt x="261928" y="749762"/>
                  <a:pt x="260880" y="751858"/>
                  <a:pt x="261928" y="752906"/>
                </a:cubicBezTo>
                <a:cubicBezTo>
                  <a:pt x="261928" y="753954"/>
                  <a:pt x="264022" y="756050"/>
                  <a:pt x="266116" y="757098"/>
                </a:cubicBezTo>
                <a:cubicBezTo>
                  <a:pt x="265069" y="759194"/>
                  <a:pt x="265069" y="759194"/>
                  <a:pt x="265069" y="759194"/>
                </a:cubicBezTo>
                <a:cubicBezTo>
                  <a:pt x="249361" y="750810"/>
                  <a:pt x="249361" y="750810"/>
                  <a:pt x="249361" y="750810"/>
                </a:cubicBezTo>
                <a:cubicBezTo>
                  <a:pt x="250409" y="749762"/>
                  <a:pt x="250409" y="749762"/>
                  <a:pt x="250409" y="749762"/>
                </a:cubicBezTo>
                <a:cubicBezTo>
                  <a:pt x="252503" y="750810"/>
                  <a:pt x="254597" y="750810"/>
                  <a:pt x="255645" y="749762"/>
                </a:cubicBezTo>
                <a:cubicBezTo>
                  <a:pt x="256692" y="749762"/>
                  <a:pt x="258786" y="747666"/>
                  <a:pt x="259833" y="745570"/>
                </a:cubicBezTo>
                <a:cubicBezTo>
                  <a:pt x="274494" y="714129"/>
                  <a:pt x="274494" y="714129"/>
                  <a:pt x="274494" y="714129"/>
                </a:cubicBezTo>
                <a:cubicBezTo>
                  <a:pt x="275541" y="712033"/>
                  <a:pt x="275541" y="709936"/>
                  <a:pt x="275541" y="707840"/>
                </a:cubicBezTo>
                <a:cubicBezTo>
                  <a:pt x="274494" y="706792"/>
                  <a:pt x="273447" y="705744"/>
                  <a:pt x="271352" y="704696"/>
                </a:cubicBezTo>
                <a:cubicBezTo>
                  <a:pt x="272399" y="702600"/>
                  <a:pt x="272399" y="702600"/>
                  <a:pt x="272399" y="702600"/>
                </a:cubicBezTo>
                <a:close/>
                <a:moveTo>
                  <a:pt x="584460" y="696312"/>
                </a:moveTo>
                <a:cubicBezTo>
                  <a:pt x="584460" y="696312"/>
                  <a:pt x="584460" y="696312"/>
                  <a:pt x="585507" y="698408"/>
                </a:cubicBezTo>
                <a:cubicBezTo>
                  <a:pt x="584460" y="699456"/>
                  <a:pt x="583413" y="700504"/>
                  <a:pt x="582365" y="701552"/>
                </a:cubicBezTo>
                <a:cubicBezTo>
                  <a:pt x="582365" y="703648"/>
                  <a:pt x="582365" y="704696"/>
                  <a:pt x="582365" y="706792"/>
                </a:cubicBezTo>
                <a:cubicBezTo>
                  <a:pt x="582365" y="706792"/>
                  <a:pt x="582365" y="706792"/>
                  <a:pt x="586554" y="758146"/>
                </a:cubicBezTo>
                <a:cubicBezTo>
                  <a:pt x="586554" y="758146"/>
                  <a:pt x="586554" y="758146"/>
                  <a:pt x="583413" y="759194"/>
                </a:cubicBezTo>
                <a:cubicBezTo>
                  <a:pt x="583413" y="759194"/>
                  <a:pt x="583413" y="759194"/>
                  <a:pt x="544667" y="726705"/>
                </a:cubicBezTo>
                <a:cubicBezTo>
                  <a:pt x="542572" y="725657"/>
                  <a:pt x="541525" y="724609"/>
                  <a:pt x="540478" y="723561"/>
                </a:cubicBezTo>
                <a:cubicBezTo>
                  <a:pt x="538384" y="723561"/>
                  <a:pt x="537337" y="723561"/>
                  <a:pt x="536289" y="724609"/>
                </a:cubicBezTo>
                <a:cubicBezTo>
                  <a:pt x="536289" y="724609"/>
                  <a:pt x="536289" y="724609"/>
                  <a:pt x="535242" y="722513"/>
                </a:cubicBezTo>
                <a:cubicBezTo>
                  <a:pt x="535242" y="722513"/>
                  <a:pt x="535242" y="722513"/>
                  <a:pt x="560375" y="709936"/>
                </a:cubicBezTo>
                <a:cubicBezTo>
                  <a:pt x="560375" y="709936"/>
                  <a:pt x="560375" y="709936"/>
                  <a:pt x="560375" y="710985"/>
                </a:cubicBezTo>
                <a:cubicBezTo>
                  <a:pt x="560375" y="710985"/>
                  <a:pt x="560375" y="710985"/>
                  <a:pt x="560375" y="712033"/>
                </a:cubicBezTo>
                <a:cubicBezTo>
                  <a:pt x="559327" y="712033"/>
                  <a:pt x="558280" y="713081"/>
                  <a:pt x="557233" y="714129"/>
                </a:cubicBezTo>
                <a:cubicBezTo>
                  <a:pt x="557233" y="715177"/>
                  <a:pt x="557233" y="715177"/>
                  <a:pt x="557233" y="716225"/>
                </a:cubicBezTo>
                <a:cubicBezTo>
                  <a:pt x="558280" y="716225"/>
                  <a:pt x="558280" y="717273"/>
                  <a:pt x="558280" y="717273"/>
                </a:cubicBezTo>
                <a:cubicBezTo>
                  <a:pt x="558280" y="717273"/>
                  <a:pt x="558280" y="717273"/>
                  <a:pt x="559327" y="718321"/>
                </a:cubicBezTo>
                <a:cubicBezTo>
                  <a:pt x="559327" y="718321"/>
                  <a:pt x="559327" y="718321"/>
                  <a:pt x="581318" y="737185"/>
                </a:cubicBezTo>
                <a:cubicBezTo>
                  <a:pt x="581318" y="737185"/>
                  <a:pt x="581318" y="737185"/>
                  <a:pt x="578177" y="709936"/>
                </a:cubicBezTo>
                <a:cubicBezTo>
                  <a:pt x="578177" y="708888"/>
                  <a:pt x="578177" y="707840"/>
                  <a:pt x="578177" y="707840"/>
                </a:cubicBezTo>
                <a:cubicBezTo>
                  <a:pt x="578177" y="706792"/>
                  <a:pt x="578177" y="706792"/>
                  <a:pt x="578177" y="706792"/>
                </a:cubicBezTo>
                <a:cubicBezTo>
                  <a:pt x="577129" y="705744"/>
                  <a:pt x="576082" y="704696"/>
                  <a:pt x="575035" y="704696"/>
                </a:cubicBezTo>
                <a:cubicBezTo>
                  <a:pt x="573988" y="704696"/>
                  <a:pt x="572941" y="705744"/>
                  <a:pt x="570846" y="705744"/>
                </a:cubicBezTo>
                <a:cubicBezTo>
                  <a:pt x="570846" y="705744"/>
                  <a:pt x="570846" y="705744"/>
                  <a:pt x="569799" y="704696"/>
                </a:cubicBezTo>
                <a:cubicBezTo>
                  <a:pt x="569799" y="704696"/>
                  <a:pt x="569799" y="704696"/>
                  <a:pt x="584460" y="696312"/>
                </a:cubicBezTo>
                <a:close/>
                <a:moveTo>
                  <a:pt x="228418" y="695264"/>
                </a:moveTo>
                <a:cubicBezTo>
                  <a:pt x="228418" y="695264"/>
                  <a:pt x="228418" y="695264"/>
                  <a:pt x="214804" y="704696"/>
                </a:cubicBezTo>
                <a:cubicBezTo>
                  <a:pt x="214804" y="704696"/>
                  <a:pt x="214804" y="704696"/>
                  <a:pt x="223182" y="710985"/>
                </a:cubicBezTo>
                <a:cubicBezTo>
                  <a:pt x="223182" y="710985"/>
                  <a:pt x="223182" y="710985"/>
                  <a:pt x="228418" y="695264"/>
                </a:cubicBezTo>
                <a:close/>
                <a:moveTo>
                  <a:pt x="240984" y="682688"/>
                </a:moveTo>
                <a:cubicBezTo>
                  <a:pt x="240984" y="682688"/>
                  <a:pt x="240984" y="682688"/>
                  <a:pt x="246220" y="686880"/>
                </a:cubicBezTo>
                <a:cubicBezTo>
                  <a:pt x="246220" y="686880"/>
                  <a:pt x="246220" y="686880"/>
                  <a:pt x="233654" y="736137"/>
                </a:cubicBezTo>
                <a:cubicBezTo>
                  <a:pt x="232607" y="737185"/>
                  <a:pt x="232607" y="739281"/>
                  <a:pt x="232607" y="740329"/>
                </a:cubicBezTo>
                <a:cubicBezTo>
                  <a:pt x="233654" y="741377"/>
                  <a:pt x="233654" y="741377"/>
                  <a:pt x="234701" y="742425"/>
                </a:cubicBezTo>
                <a:cubicBezTo>
                  <a:pt x="234701" y="742425"/>
                  <a:pt x="234701" y="742425"/>
                  <a:pt x="233654" y="743474"/>
                </a:cubicBezTo>
                <a:cubicBezTo>
                  <a:pt x="233654" y="743474"/>
                  <a:pt x="233654" y="743474"/>
                  <a:pt x="210616" y="727753"/>
                </a:cubicBezTo>
                <a:cubicBezTo>
                  <a:pt x="210616" y="727753"/>
                  <a:pt x="210616" y="727753"/>
                  <a:pt x="211663" y="725657"/>
                </a:cubicBezTo>
                <a:cubicBezTo>
                  <a:pt x="213757" y="727753"/>
                  <a:pt x="215852" y="727753"/>
                  <a:pt x="216899" y="728801"/>
                </a:cubicBezTo>
                <a:cubicBezTo>
                  <a:pt x="216899" y="728801"/>
                  <a:pt x="217946" y="727753"/>
                  <a:pt x="218993" y="726705"/>
                </a:cubicBezTo>
                <a:cubicBezTo>
                  <a:pt x="218993" y="726705"/>
                  <a:pt x="218993" y="726705"/>
                  <a:pt x="218993" y="725657"/>
                </a:cubicBezTo>
                <a:cubicBezTo>
                  <a:pt x="220040" y="725657"/>
                  <a:pt x="220040" y="725657"/>
                  <a:pt x="220040" y="724609"/>
                </a:cubicBezTo>
                <a:cubicBezTo>
                  <a:pt x="220040" y="724609"/>
                  <a:pt x="220040" y="724609"/>
                  <a:pt x="223182" y="715177"/>
                </a:cubicBezTo>
                <a:cubicBezTo>
                  <a:pt x="223182" y="715177"/>
                  <a:pt x="223182" y="715177"/>
                  <a:pt x="211663" y="706792"/>
                </a:cubicBezTo>
                <a:cubicBezTo>
                  <a:pt x="211663" y="706792"/>
                  <a:pt x="211663" y="706792"/>
                  <a:pt x="204333" y="710985"/>
                </a:cubicBezTo>
                <a:cubicBezTo>
                  <a:pt x="203285" y="712033"/>
                  <a:pt x="203285" y="712033"/>
                  <a:pt x="202238" y="712033"/>
                </a:cubicBezTo>
                <a:cubicBezTo>
                  <a:pt x="202238" y="713081"/>
                  <a:pt x="202238" y="713081"/>
                  <a:pt x="201191" y="713081"/>
                </a:cubicBezTo>
                <a:cubicBezTo>
                  <a:pt x="201191" y="714129"/>
                  <a:pt x="200144" y="715177"/>
                  <a:pt x="201191" y="716225"/>
                </a:cubicBezTo>
                <a:cubicBezTo>
                  <a:pt x="201191" y="717273"/>
                  <a:pt x="202238" y="718321"/>
                  <a:pt x="203285" y="719369"/>
                </a:cubicBezTo>
                <a:cubicBezTo>
                  <a:pt x="203285" y="719369"/>
                  <a:pt x="203285" y="719369"/>
                  <a:pt x="204333" y="720417"/>
                </a:cubicBezTo>
                <a:cubicBezTo>
                  <a:pt x="204333" y="720417"/>
                  <a:pt x="204333" y="720417"/>
                  <a:pt x="203285" y="721465"/>
                </a:cubicBezTo>
                <a:cubicBezTo>
                  <a:pt x="203285" y="721465"/>
                  <a:pt x="203285" y="721465"/>
                  <a:pt x="189672" y="712033"/>
                </a:cubicBezTo>
                <a:cubicBezTo>
                  <a:pt x="189672" y="712033"/>
                  <a:pt x="189672" y="712033"/>
                  <a:pt x="190719" y="710985"/>
                </a:cubicBezTo>
                <a:cubicBezTo>
                  <a:pt x="191766" y="710985"/>
                  <a:pt x="192814" y="712033"/>
                  <a:pt x="194908" y="712033"/>
                </a:cubicBezTo>
                <a:cubicBezTo>
                  <a:pt x="195955" y="710985"/>
                  <a:pt x="197002" y="710985"/>
                  <a:pt x="199097" y="709936"/>
                </a:cubicBezTo>
                <a:cubicBezTo>
                  <a:pt x="199097" y="709936"/>
                  <a:pt x="199097" y="709936"/>
                  <a:pt x="240984" y="682688"/>
                </a:cubicBezTo>
                <a:close/>
                <a:moveTo>
                  <a:pt x="627394" y="665919"/>
                </a:moveTo>
                <a:cubicBezTo>
                  <a:pt x="636819" y="676399"/>
                  <a:pt x="636819" y="676399"/>
                  <a:pt x="636819" y="676399"/>
                </a:cubicBezTo>
                <a:cubicBezTo>
                  <a:pt x="635772" y="678496"/>
                  <a:pt x="635772" y="678496"/>
                  <a:pt x="635772" y="678496"/>
                </a:cubicBezTo>
                <a:cubicBezTo>
                  <a:pt x="632630" y="675351"/>
                  <a:pt x="629489" y="674303"/>
                  <a:pt x="626347" y="674303"/>
                </a:cubicBezTo>
                <a:cubicBezTo>
                  <a:pt x="624253" y="673255"/>
                  <a:pt x="621111" y="675351"/>
                  <a:pt x="616922" y="678496"/>
                </a:cubicBezTo>
                <a:cubicBezTo>
                  <a:pt x="611686" y="682688"/>
                  <a:pt x="611686" y="682688"/>
                  <a:pt x="611686" y="682688"/>
                </a:cubicBezTo>
                <a:cubicBezTo>
                  <a:pt x="624253" y="699456"/>
                  <a:pt x="624253" y="699456"/>
                  <a:pt x="624253" y="699456"/>
                </a:cubicBezTo>
                <a:cubicBezTo>
                  <a:pt x="625300" y="698408"/>
                  <a:pt x="625300" y="698408"/>
                  <a:pt x="625300" y="698408"/>
                </a:cubicBezTo>
                <a:cubicBezTo>
                  <a:pt x="627394" y="697360"/>
                  <a:pt x="628441" y="695264"/>
                  <a:pt x="628441" y="693168"/>
                </a:cubicBezTo>
                <a:cubicBezTo>
                  <a:pt x="628441" y="690024"/>
                  <a:pt x="627394" y="687928"/>
                  <a:pt x="625300" y="684784"/>
                </a:cubicBezTo>
                <a:cubicBezTo>
                  <a:pt x="627394" y="682688"/>
                  <a:pt x="627394" y="682688"/>
                  <a:pt x="627394" y="682688"/>
                </a:cubicBezTo>
                <a:cubicBezTo>
                  <a:pt x="643102" y="703648"/>
                  <a:pt x="643102" y="703648"/>
                  <a:pt x="643102" y="703648"/>
                </a:cubicBezTo>
                <a:cubicBezTo>
                  <a:pt x="642055" y="704696"/>
                  <a:pt x="642055" y="704696"/>
                  <a:pt x="642055" y="704696"/>
                </a:cubicBezTo>
                <a:cubicBezTo>
                  <a:pt x="638913" y="701552"/>
                  <a:pt x="636819" y="699456"/>
                  <a:pt x="634724" y="699456"/>
                </a:cubicBezTo>
                <a:cubicBezTo>
                  <a:pt x="631583" y="699456"/>
                  <a:pt x="629489" y="699456"/>
                  <a:pt x="627394" y="701552"/>
                </a:cubicBezTo>
                <a:cubicBezTo>
                  <a:pt x="627394" y="702600"/>
                  <a:pt x="627394" y="702600"/>
                  <a:pt x="627394" y="702600"/>
                </a:cubicBezTo>
                <a:cubicBezTo>
                  <a:pt x="637866" y="715177"/>
                  <a:pt x="637866" y="715177"/>
                  <a:pt x="637866" y="715177"/>
                </a:cubicBezTo>
                <a:cubicBezTo>
                  <a:pt x="638913" y="717273"/>
                  <a:pt x="639960" y="718321"/>
                  <a:pt x="641008" y="718321"/>
                </a:cubicBezTo>
                <a:cubicBezTo>
                  <a:pt x="642055" y="718321"/>
                  <a:pt x="644149" y="717273"/>
                  <a:pt x="646244" y="715177"/>
                </a:cubicBezTo>
                <a:cubicBezTo>
                  <a:pt x="650432" y="712033"/>
                  <a:pt x="652527" y="708888"/>
                  <a:pt x="653574" y="705744"/>
                </a:cubicBezTo>
                <a:cubicBezTo>
                  <a:pt x="654621" y="701552"/>
                  <a:pt x="653574" y="698408"/>
                  <a:pt x="651479" y="693168"/>
                </a:cubicBezTo>
                <a:cubicBezTo>
                  <a:pt x="653574" y="692120"/>
                  <a:pt x="653574" y="692120"/>
                  <a:pt x="653574" y="692120"/>
                </a:cubicBezTo>
                <a:cubicBezTo>
                  <a:pt x="661951" y="706792"/>
                  <a:pt x="661951" y="706792"/>
                  <a:pt x="661951" y="706792"/>
                </a:cubicBezTo>
                <a:cubicBezTo>
                  <a:pt x="624253" y="737185"/>
                  <a:pt x="624253" y="737185"/>
                  <a:pt x="624253" y="737185"/>
                </a:cubicBezTo>
                <a:cubicBezTo>
                  <a:pt x="623206" y="736137"/>
                  <a:pt x="623206" y="736137"/>
                  <a:pt x="623206" y="736137"/>
                </a:cubicBezTo>
                <a:cubicBezTo>
                  <a:pt x="625300" y="734041"/>
                  <a:pt x="626347" y="731945"/>
                  <a:pt x="626347" y="730897"/>
                </a:cubicBezTo>
                <a:cubicBezTo>
                  <a:pt x="626347" y="728801"/>
                  <a:pt x="625300" y="727753"/>
                  <a:pt x="624253" y="725657"/>
                </a:cubicBezTo>
                <a:cubicBezTo>
                  <a:pt x="602262" y="698408"/>
                  <a:pt x="602262" y="698408"/>
                  <a:pt x="602262" y="698408"/>
                </a:cubicBezTo>
                <a:cubicBezTo>
                  <a:pt x="600168" y="696312"/>
                  <a:pt x="599120" y="695264"/>
                  <a:pt x="597026" y="695264"/>
                </a:cubicBezTo>
                <a:cubicBezTo>
                  <a:pt x="595979" y="694216"/>
                  <a:pt x="593884" y="695264"/>
                  <a:pt x="591790" y="696312"/>
                </a:cubicBezTo>
                <a:cubicBezTo>
                  <a:pt x="590743" y="695264"/>
                  <a:pt x="590743" y="695264"/>
                  <a:pt x="590743" y="695264"/>
                </a:cubicBezTo>
                <a:cubicBezTo>
                  <a:pt x="627394" y="665919"/>
                  <a:pt x="627394" y="665919"/>
                  <a:pt x="627394" y="665919"/>
                </a:cubicBezTo>
                <a:close/>
                <a:moveTo>
                  <a:pt x="404364" y="665053"/>
                </a:moveTo>
                <a:cubicBezTo>
                  <a:pt x="402272" y="666100"/>
                  <a:pt x="401227" y="667148"/>
                  <a:pt x="399135" y="668195"/>
                </a:cubicBezTo>
                <a:cubicBezTo>
                  <a:pt x="398090" y="670290"/>
                  <a:pt x="398090" y="671338"/>
                  <a:pt x="398090" y="672385"/>
                </a:cubicBezTo>
                <a:cubicBezTo>
                  <a:pt x="398090" y="675528"/>
                  <a:pt x="399135" y="676576"/>
                  <a:pt x="401227" y="678671"/>
                </a:cubicBezTo>
                <a:cubicBezTo>
                  <a:pt x="403318" y="679718"/>
                  <a:pt x="405409" y="680766"/>
                  <a:pt x="408546" y="680766"/>
                </a:cubicBezTo>
                <a:cubicBezTo>
                  <a:pt x="410638" y="680766"/>
                  <a:pt x="412729" y="680766"/>
                  <a:pt x="414821" y="678671"/>
                </a:cubicBezTo>
                <a:cubicBezTo>
                  <a:pt x="415866" y="677623"/>
                  <a:pt x="416912" y="676576"/>
                  <a:pt x="416912" y="674481"/>
                </a:cubicBezTo>
                <a:cubicBezTo>
                  <a:pt x="416912" y="672385"/>
                  <a:pt x="415866" y="671338"/>
                  <a:pt x="413775" y="669243"/>
                </a:cubicBezTo>
                <a:cubicBezTo>
                  <a:pt x="411684" y="668195"/>
                  <a:pt x="408546" y="667148"/>
                  <a:pt x="404364" y="665053"/>
                </a:cubicBezTo>
                <a:close/>
                <a:moveTo>
                  <a:pt x="490111" y="661910"/>
                </a:moveTo>
                <a:cubicBezTo>
                  <a:pt x="488020" y="661910"/>
                  <a:pt x="486974" y="662958"/>
                  <a:pt x="484883" y="664005"/>
                </a:cubicBezTo>
                <a:cubicBezTo>
                  <a:pt x="483837" y="665053"/>
                  <a:pt x="483837" y="667148"/>
                  <a:pt x="483837" y="669243"/>
                </a:cubicBezTo>
                <a:cubicBezTo>
                  <a:pt x="483837" y="673433"/>
                  <a:pt x="483837" y="675528"/>
                  <a:pt x="485928" y="677623"/>
                </a:cubicBezTo>
                <a:cubicBezTo>
                  <a:pt x="486974" y="679718"/>
                  <a:pt x="489065" y="680766"/>
                  <a:pt x="491157" y="680766"/>
                </a:cubicBezTo>
                <a:cubicBezTo>
                  <a:pt x="493248" y="680766"/>
                  <a:pt x="495340" y="679718"/>
                  <a:pt x="496385" y="678671"/>
                </a:cubicBezTo>
                <a:cubicBezTo>
                  <a:pt x="497431" y="677623"/>
                  <a:pt x="497431" y="675528"/>
                  <a:pt x="497431" y="672385"/>
                </a:cubicBezTo>
                <a:cubicBezTo>
                  <a:pt x="497431" y="669243"/>
                  <a:pt x="497431" y="666100"/>
                  <a:pt x="496385" y="665053"/>
                </a:cubicBezTo>
                <a:cubicBezTo>
                  <a:pt x="494294" y="662958"/>
                  <a:pt x="493248" y="661910"/>
                  <a:pt x="490111" y="661910"/>
                </a:cubicBezTo>
                <a:close/>
                <a:moveTo>
                  <a:pt x="1535938" y="660779"/>
                </a:moveTo>
                <a:cubicBezTo>
                  <a:pt x="1522320" y="695385"/>
                  <a:pt x="1522320" y="695385"/>
                  <a:pt x="1522320" y="695385"/>
                </a:cubicBezTo>
                <a:cubicBezTo>
                  <a:pt x="1548508" y="695385"/>
                  <a:pt x="1548508" y="695385"/>
                  <a:pt x="1548508" y="695385"/>
                </a:cubicBezTo>
                <a:cubicBezTo>
                  <a:pt x="1535938" y="660779"/>
                  <a:pt x="1535938" y="660779"/>
                  <a:pt x="1535938" y="660779"/>
                </a:cubicBezTo>
                <a:close/>
                <a:moveTo>
                  <a:pt x="447237" y="646198"/>
                </a:moveTo>
                <a:cubicBezTo>
                  <a:pt x="445146" y="646198"/>
                  <a:pt x="443055" y="647245"/>
                  <a:pt x="442009" y="649340"/>
                </a:cubicBezTo>
                <a:cubicBezTo>
                  <a:pt x="440963" y="650388"/>
                  <a:pt x="440963" y="652483"/>
                  <a:pt x="440963" y="655625"/>
                </a:cubicBezTo>
                <a:cubicBezTo>
                  <a:pt x="440963" y="658768"/>
                  <a:pt x="442009" y="660863"/>
                  <a:pt x="443055" y="662958"/>
                </a:cubicBezTo>
                <a:cubicBezTo>
                  <a:pt x="444100" y="665053"/>
                  <a:pt x="446192" y="665053"/>
                  <a:pt x="448283" y="665053"/>
                </a:cubicBezTo>
                <a:cubicBezTo>
                  <a:pt x="450374" y="665053"/>
                  <a:pt x="452466" y="665053"/>
                  <a:pt x="453512" y="662958"/>
                </a:cubicBezTo>
                <a:cubicBezTo>
                  <a:pt x="454557" y="661910"/>
                  <a:pt x="455603" y="659815"/>
                  <a:pt x="455603" y="657720"/>
                </a:cubicBezTo>
                <a:cubicBezTo>
                  <a:pt x="455603" y="654578"/>
                  <a:pt x="454557" y="651435"/>
                  <a:pt x="453512" y="649340"/>
                </a:cubicBezTo>
                <a:cubicBezTo>
                  <a:pt x="451420" y="647245"/>
                  <a:pt x="449329" y="646198"/>
                  <a:pt x="447237" y="646198"/>
                </a:cubicBezTo>
                <a:close/>
                <a:moveTo>
                  <a:pt x="406455" y="646198"/>
                </a:moveTo>
                <a:cubicBezTo>
                  <a:pt x="404364" y="646198"/>
                  <a:pt x="403318" y="646198"/>
                  <a:pt x="401227" y="647245"/>
                </a:cubicBezTo>
                <a:cubicBezTo>
                  <a:pt x="400181" y="648293"/>
                  <a:pt x="399135" y="649340"/>
                  <a:pt x="399135" y="650388"/>
                </a:cubicBezTo>
                <a:cubicBezTo>
                  <a:pt x="399135" y="652483"/>
                  <a:pt x="400181" y="653530"/>
                  <a:pt x="402272" y="654578"/>
                </a:cubicBezTo>
                <a:cubicBezTo>
                  <a:pt x="403318" y="656673"/>
                  <a:pt x="406455" y="657720"/>
                  <a:pt x="409592" y="658768"/>
                </a:cubicBezTo>
                <a:cubicBezTo>
                  <a:pt x="411684" y="657720"/>
                  <a:pt x="412729" y="656673"/>
                  <a:pt x="413775" y="655625"/>
                </a:cubicBezTo>
                <a:cubicBezTo>
                  <a:pt x="414821" y="654578"/>
                  <a:pt x="414821" y="653530"/>
                  <a:pt x="414821" y="651435"/>
                </a:cubicBezTo>
                <a:cubicBezTo>
                  <a:pt x="414821" y="650388"/>
                  <a:pt x="413775" y="648293"/>
                  <a:pt x="412729" y="647245"/>
                </a:cubicBezTo>
                <a:cubicBezTo>
                  <a:pt x="410638" y="646198"/>
                  <a:pt x="409592" y="646198"/>
                  <a:pt x="406455" y="646198"/>
                </a:cubicBezTo>
                <a:close/>
                <a:moveTo>
                  <a:pt x="496385" y="643055"/>
                </a:moveTo>
                <a:cubicBezTo>
                  <a:pt x="498477" y="643055"/>
                  <a:pt x="500568" y="644103"/>
                  <a:pt x="502660" y="644103"/>
                </a:cubicBezTo>
                <a:cubicBezTo>
                  <a:pt x="504751" y="645150"/>
                  <a:pt x="505797" y="646198"/>
                  <a:pt x="507888" y="647245"/>
                </a:cubicBezTo>
                <a:cubicBezTo>
                  <a:pt x="503705" y="649340"/>
                  <a:pt x="503705" y="649340"/>
                  <a:pt x="503705" y="649340"/>
                </a:cubicBezTo>
                <a:cubicBezTo>
                  <a:pt x="502660" y="648293"/>
                  <a:pt x="501614" y="648293"/>
                  <a:pt x="500568" y="648293"/>
                </a:cubicBezTo>
                <a:cubicBezTo>
                  <a:pt x="499522" y="647245"/>
                  <a:pt x="498477" y="647245"/>
                  <a:pt x="496385" y="647245"/>
                </a:cubicBezTo>
                <a:cubicBezTo>
                  <a:pt x="492202" y="647245"/>
                  <a:pt x="489065" y="648293"/>
                  <a:pt x="486974" y="651435"/>
                </a:cubicBezTo>
                <a:cubicBezTo>
                  <a:pt x="483837" y="654578"/>
                  <a:pt x="482791" y="658768"/>
                  <a:pt x="482791" y="662958"/>
                </a:cubicBezTo>
                <a:cubicBezTo>
                  <a:pt x="483837" y="660863"/>
                  <a:pt x="485928" y="659815"/>
                  <a:pt x="488020" y="658768"/>
                </a:cubicBezTo>
                <a:cubicBezTo>
                  <a:pt x="490111" y="657720"/>
                  <a:pt x="492202" y="656673"/>
                  <a:pt x="495340" y="656673"/>
                </a:cubicBezTo>
                <a:cubicBezTo>
                  <a:pt x="499522" y="656673"/>
                  <a:pt x="502660" y="657720"/>
                  <a:pt x="504751" y="659815"/>
                </a:cubicBezTo>
                <a:cubicBezTo>
                  <a:pt x="506842" y="661910"/>
                  <a:pt x="507888" y="665053"/>
                  <a:pt x="507888" y="669243"/>
                </a:cubicBezTo>
                <a:cubicBezTo>
                  <a:pt x="507888" y="673433"/>
                  <a:pt x="506842" y="676576"/>
                  <a:pt x="503705" y="679718"/>
                </a:cubicBezTo>
                <a:cubicBezTo>
                  <a:pt x="500568" y="682861"/>
                  <a:pt x="496385" y="683908"/>
                  <a:pt x="491157" y="683908"/>
                </a:cubicBezTo>
                <a:cubicBezTo>
                  <a:pt x="484883" y="683908"/>
                  <a:pt x="480700" y="682861"/>
                  <a:pt x="477563" y="679718"/>
                </a:cubicBezTo>
                <a:cubicBezTo>
                  <a:pt x="474426" y="676576"/>
                  <a:pt x="472334" y="671338"/>
                  <a:pt x="472334" y="666100"/>
                </a:cubicBezTo>
                <a:cubicBezTo>
                  <a:pt x="472334" y="662958"/>
                  <a:pt x="473380" y="659815"/>
                  <a:pt x="474426" y="656673"/>
                </a:cubicBezTo>
                <a:cubicBezTo>
                  <a:pt x="475471" y="654578"/>
                  <a:pt x="477563" y="652483"/>
                  <a:pt x="479654" y="650388"/>
                </a:cubicBezTo>
                <a:cubicBezTo>
                  <a:pt x="481746" y="648293"/>
                  <a:pt x="483837" y="646198"/>
                  <a:pt x="486974" y="645150"/>
                </a:cubicBezTo>
                <a:cubicBezTo>
                  <a:pt x="490111" y="644103"/>
                  <a:pt x="493248" y="643055"/>
                  <a:pt x="496385" y="643055"/>
                </a:cubicBezTo>
                <a:close/>
                <a:moveTo>
                  <a:pt x="448283" y="643055"/>
                </a:moveTo>
                <a:cubicBezTo>
                  <a:pt x="453512" y="643055"/>
                  <a:pt x="457694" y="645150"/>
                  <a:pt x="460832" y="648293"/>
                </a:cubicBezTo>
                <a:cubicBezTo>
                  <a:pt x="463969" y="651435"/>
                  <a:pt x="466060" y="655625"/>
                  <a:pt x="466060" y="660863"/>
                </a:cubicBezTo>
                <a:cubicBezTo>
                  <a:pt x="466060" y="664005"/>
                  <a:pt x="465014" y="667148"/>
                  <a:pt x="463969" y="670290"/>
                </a:cubicBezTo>
                <a:cubicBezTo>
                  <a:pt x="462923" y="673433"/>
                  <a:pt x="461877" y="675528"/>
                  <a:pt x="459786" y="677623"/>
                </a:cubicBezTo>
                <a:cubicBezTo>
                  <a:pt x="456649" y="679718"/>
                  <a:pt x="454557" y="680766"/>
                  <a:pt x="451420" y="682861"/>
                </a:cubicBezTo>
                <a:cubicBezTo>
                  <a:pt x="448283" y="683908"/>
                  <a:pt x="446192" y="683908"/>
                  <a:pt x="442009" y="683908"/>
                </a:cubicBezTo>
                <a:cubicBezTo>
                  <a:pt x="439918" y="683908"/>
                  <a:pt x="437826" y="683908"/>
                  <a:pt x="435735" y="682861"/>
                </a:cubicBezTo>
                <a:cubicBezTo>
                  <a:pt x="434689" y="682861"/>
                  <a:pt x="432598" y="681813"/>
                  <a:pt x="431552" y="680766"/>
                </a:cubicBezTo>
                <a:cubicBezTo>
                  <a:pt x="434689" y="677623"/>
                  <a:pt x="434689" y="677623"/>
                  <a:pt x="434689" y="677623"/>
                </a:cubicBezTo>
                <a:cubicBezTo>
                  <a:pt x="435735" y="678671"/>
                  <a:pt x="436780" y="679718"/>
                  <a:pt x="437826" y="679718"/>
                </a:cubicBezTo>
                <a:cubicBezTo>
                  <a:pt x="439918" y="679718"/>
                  <a:pt x="440963" y="680766"/>
                  <a:pt x="442009" y="680766"/>
                </a:cubicBezTo>
                <a:cubicBezTo>
                  <a:pt x="446192" y="680766"/>
                  <a:pt x="449329" y="678671"/>
                  <a:pt x="452466" y="675528"/>
                </a:cubicBezTo>
                <a:cubicBezTo>
                  <a:pt x="454557" y="672385"/>
                  <a:pt x="455603" y="669243"/>
                  <a:pt x="455603" y="664005"/>
                </a:cubicBezTo>
                <a:cubicBezTo>
                  <a:pt x="454557" y="666100"/>
                  <a:pt x="452466" y="668195"/>
                  <a:pt x="450374" y="669243"/>
                </a:cubicBezTo>
                <a:cubicBezTo>
                  <a:pt x="448283" y="670290"/>
                  <a:pt x="446192" y="670290"/>
                  <a:pt x="443055" y="670290"/>
                </a:cubicBezTo>
                <a:cubicBezTo>
                  <a:pt x="439918" y="670290"/>
                  <a:pt x="436780" y="669243"/>
                  <a:pt x="433643" y="667148"/>
                </a:cubicBezTo>
                <a:cubicBezTo>
                  <a:pt x="431552" y="665053"/>
                  <a:pt x="430506" y="661910"/>
                  <a:pt x="430506" y="658768"/>
                </a:cubicBezTo>
                <a:cubicBezTo>
                  <a:pt x="430506" y="654578"/>
                  <a:pt x="432598" y="650388"/>
                  <a:pt x="435735" y="647245"/>
                </a:cubicBezTo>
                <a:cubicBezTo>
                  <a:pt x="438872" y="645150"/>
                  <a:pt x="443055" y="643055"/>
                  <a:pt x="448283" y="643055"/>
                </a:cubicBezTo>
                <a:close/>
                <a:moveTo>
                  <a:pt x="408546" y="643055"/>
                </a:moveTo>
                <a:cubicBezTo>
                  <a:pt x="412729" y="643055"/>
                  <a:pt x="415866" y="644103"/>
                  <a:pt x="419004" y="646198"/>
                </a:cubicBezTo>
                <a:cubicBezTo>
                  <a:pt x="421095" y="647245"/>
                  <a:pt x="423186" y="649340"/>
                  <a:pt x="423186" y="651435"/>
                </a:cubicBezTo>
                <a:cubicBezTo>
                  <a:pt x="423186" y="653530"/>
                  <a:pt x="422141" y="654578"/>
                  <a:pt x="421095" y="656673"/>
                </a:cubicBezTo>
                <a:cubicBezTo>
                  <a:pt x="419004" y="657720"/>
                  <a:pt x="416912" y="658768"/>
                  <a:pt x="413775" y="660863"/>
                </a:cubicBezTo>
                <a:cubicBezTo>
                  <a:pt x="417958" y="661910"/>
                  <a:pt x="420049" y="664005"/>
                  <a:pt x="422141" y="665053"/>
                </a:cubicBezTo>
                <a:cubicBezTo>
                  <a:pt x="424232" y="667148"/>
                  <a:pt x="425278" y="669243"/>
                  <a:pt x="425278" y="672385"/>
                </a:cubicBezTo>
                <a:cubicBezTo>
                  <a:pt x="425278" y="675528"/>
                  <a:pt x="423186" y="678671"/>
                  <a:pt x="420049" y="680766"/>
                </a:cubicBezTo>
                <a:cubicBezTo>
                  <a:pt x="416912" y="682861"/>
                  <a:pt x="412729" y="683908"/>
                  <a:pt x="407501" y="683908"/>
                </a:cubicBezTo>
                <a:cubicBezTo>
                  <a:pt x="401227" y="683908"/>
                  <a:pt x="397044" y="682861"/>
                  <a:pt x="393907" y="680766"/>
                </a:cubicBezTo>
                <a:cubicBezTo>
                  <a:pt x="390770" y="678671"/>
                  <a:pt x="388678" y="676576"/>
                  <a:pt x="388678" y="673433"/>
                </a:cubicBezTo>
                <a:cubicBezTo>
                  <a:pt x="388678" y="671338"/>
                  <a:pt x="389724" y="669243"/>
                  <a:pt x="391815" y="667148"/>
                </a:cubicBezTo>
                <a:cubicBezTo>
                  <a:pt x="392861" y="666100"/>
                  <a:pt x="395998" y="664005"/>
                  <a:pt x="400181" y="662958"/>
                </a:cubicBezTo>
                <a:cubicBezTo>
                  <a:pt x="397044" y="661910"/>
                  <a:pt x="394952" y="659815"/>
                  <a:pt x="393907" y="658768"/>
                </a:cubicBezTo>
                <a:cubicBezTo>
                  <a:pt x="391815" y="656673"/>
                  <a:pt x="391815" y="655625"/>
                  <a:pt x="391815" y="653530"/>
                </a:cubicBezTo>
                <a:cubicBezTo>
                  <a:pt x="391815" y="650388"/>
                  <a:pt x="392861" y="648293"/>
                  <a:pt x="395998" y="646198"/>
                </a:cubicBezTo>
                <a:cubicBezTo>
                  <a:pt x="399135" y="644103"/>
                  <a:pt x="403318" y="643055"/>
                  <a:pt x="408546" y="643055"/>
                </a:cubicBezTo>
                <a:close/>
                <a:moveTo>
                  <a:pt x="368810" y="643055"/>
                </a:moveTo>
                <a:cubicBezTo>
                  <a:pt x="370901" y="643055"/>
                  <a:pt x="370901" y="643055"/>
                  <a:pt x="370901" y="643055"/>
                </a:cubicBezTo>
                <a:cubicBezTo>
                  <a:pt x="370901" y="677623"/>
                  <a:pt x="370901" y="677623"/>
                  <a:pt x="370901" y="677623"/>
                </a:cubicBezTo>
                <a:cubicBezTo>
                  <a:pt x="370901" y="678671"/>
                  <a:pt x="371947" y="679718"/>
                  <a:pt x="372993" y="679718"/>
                </a:cubicBezTo>
                <a:cubicBezTo>
                  <a:pt x="374038" y="680766"/>
                  <a:pt x="376130" y="680766"/>
                  <a:pt x="380313" y="680766"/>
                </a:cubicBezTo>
                <a:cubicBezTo>
                  <a:pt x="380313" y="682861"/>
                  <a:pt x="380313" y="682861"/>
                  <a:pt x="380313" y="682861"/>
                </a:cubicBezTo>
                <a:cubicBezTo>
                  <a:pt x="378221" y="682861"/>
                  <a:pt x="375084" y="682861"/>
                  <a:pt x="372993" y="682861"/>
                </a:cubicBezTo>
                <a:cubicBezTo>
                  <a:pt x="370901" y="682861"/>
                  <a:pt x="367764" y="682861"/>
                  <a:pt x="365673" y="682861"/>
                </a:cubicBezTo>
                <a:cubicBezTo>
                  <a:pt x="362536" y="682861"/>
                  <a:pt x="359399" y="682861"/>
                  <a:pt x="357307" y="682861"/>
                </a:cubicBezTo>
                <a:cubicBezTo>
                  <a:pt x="355216" y="682861"/>
                  <a:pt x="353124" y="682861"/>
                  <a:pt x="351033" y="682861"/>
                </a:cubicBezTo>
                <a:cubicBezTo>
                  <a:pt x="351033" y="680766"/>
                  <a:pt x="351033" y="680766"/>
                  <a:pt x="351033" y="680766"/>
                </a:cubicBezTo>
                <a:cubicBezTo>
                  <a:pt x="355216" y="680766"/>
                  <a:pt x="357307" y="680766"/>
                  <a:pt x="359399" y="679718"/>
                </a:cubicBezTo>
                <a:cubicBezTo>
                  <a:pt x="360444" y="679718"/>
                  <a:pt x="360444" y="678671"/>
                  <a:pt x="360444" y="677623"/>
                </a:cubicBezTo>
                <a:cubicBezTo>
                  <a:pt x="360444" y="653530"/>
                  <a:pt x="360444" y="653530"/>
                  <a:pt x="360444" y="653530"/>
                </a:cubicBezTo>
                <a:cubicBezTo>
                  <a:pt x="360444" y="652483"/>
                  <a:pt x="360444" y="651435"/>
                  <a:pt x="359399" y="650388"/>
                </a:cubicBezTo>
                <a:cubicBezTo>
                  <a:pt x="359399" y="650388"/>
                  <a:pt x="358353" y="650388"/>
                  <a:pt x="356262" y="650388"/>
                </a:cubicBezTo>
                <a:cubicBezTo>
                  <a:pt x="356262" y="650388"/>
                  <a:pt x="355216" y="650388"/>
                  <a:pt x="354170" y="650388"/>
                </a:cubicBezTo>
                <a:cubicBezTo>
                  <a:pt x="353124" y="650388"/>
                  <a:pt x="353124" y="650388"/>
                  <a:pt x="352079" y="650388"/>
                </a:cubicBezTo>
                <a:cubicBezTo>
                  <a:pt x="352079" y="648293"/>
                  <a:pt x="352079" y="648293"/>
                  <a:pt x="352079" y="648293"/>
                </a:cubicBezTo>
                <a:cubicBezTo>
                  <a:pt x="355216" y="647245"/>
                  <a:pt x="358353" y="647245"/>
                  <a:pt x="360444" y="646198"/>
                </a:cubicBezTo>
                <a:cubicBezTo>
                  <a:pt x="363581" y="646198"/>
                  <a:pt x="365673" y="645150"/>
                  <a:pt x="368810" y="643055"/>
                </a:cubicBezTo>
                <a:close/>
                <a:moveTo>
                  <a:pt x="2342540" y="640854"/>
                </a:moveTo>
                <a:cubicBezTo>
                  <a:pt x="2341492" y="641903"/>
                  <a:pt x="2341492" y="641903"/>
                  <a:pt x="2340444" y="641903"/>
                </a:cubicBezTo>
                <a:cubicBezTo>
                  <a:pt x="2340444" y="682801"/>
                  <a:pt x="2340444" y="682801"/>
                  <a:pt x="2340444" y="682801"/>
                </a:cubicBezTo>
                <a:cubicBezTo>
                  <a:pt x="2346730" y="682801"/>
                  <a:pt x="2346730" y="682801"/>
                  <a:pt x="2346730" y="682801"/>
                </a:cubicBezTo>
                <a:cubicBezTo>
                  <a:pt x="2354062" y="682801"/>
                  <a:pt x="2359300" y="680704"/>
                  <a:pt x="2362443" y="677558"/>
                </a:cubicBezTo>
                <a:cubicBezTo>
                  <a:pt x="2365585" y="674412"/>
                  <a:pt x="2367680" y="669168"/>
                  <a:pt x="2367680" y="661828"/>
                </a:cubicBezTo>
                <a:cubicBezTo>
                  <a:pt x="2367680" y="654487"/>
                  <a:pt x="2365585" y="649244"/>
                  <a:pt x="2362443" y="646098"/>
                </a:cubicBezTo>
                <a:cubicBezTo>
                  <a:pt x="2358253" y="642952"/>
                  <a:pt x="2353015" y="640854"/>
                  <a:pt x="2345682" y="640854"/>
                </a:cubicBezTo>
                <a:cubicBezTo>
                  <a:pt x="2343587" y="640854"/>
                  <a:pt x="2343587" y="640854"/>
                  <a:pt x="2342540" y="640854"/>
                </a:cubicBezTo>
                <a:close/>
                <a:moveTo>
                  <a:pt x="665093" y="636574"/>
                </a:moveTo>
                <a:cubicBezTo>
                  <a:pt x="661951" y="636574"/>
                  <a:pt x="659857" y="638670"/>
                  <a:pt x="657762" y="641814"/>
                </a:cubicBezTo>
                <a:cubicBezTo>
                  <a:pt x="674517" y="656487"/>
                  <a:pt x="674517" y="656487"/>
                  <a:pt x="674517" y="656487"/>
                </a:cubicBezTo>
                <a:cubicBezTo>
                  <a:pt x="675565" y="655439"/>
                  <a:pt x="675565" y="655439"/>
                  <a:pt x="675565" y="655439"/>
                </a:cubicBezTo>
                <a:cubicBezTo>
                  <a:pt x="677659" y="653343"/>
                  <a:pt x="678706" y="650199"/>
                  <a:pt x="678706" y="648103"/>
                </a:cubicBezTo>
                <a:cubicBezTo>
                  <a:pt x="677659" y="646007"/>
                  <a:pt x="676612" y="642862"/>
                  <a:pt x="673470" y="640766"/>
                </a:cubicBezTo>
                <a:cubicBezTo>
                  <a:pt x="670329" y="637622"/>
                  <a:pt x="667187" y="636574"/>
                  <a:pt x="665093" y="636574"/>
                </a:cubicBezTo>
                <a:close/>
                <a:moveTo>
                  <a:pt x="2671466" y="634562"/>
                </a:moveTo>
                <a:cubicBezTo>
                  <a:pt x="2675656" y="634562"/>
                  <a:pt x="2679846" y="634562"/>
                  <a:pt x="2684036" y="634562"/>
                </a:cubicBezTo>
                <a:cubicBezTo>
                  <a:pt x="2687179" y="634562"/>
                  <a:pt x="2691369" y="635611"/>
                  <a:pt x="2695559" y="635611"/>
                </a:cubicBezTo>
                <a:cubicBezTo>
                  <a:pt x="2700797" y="635611"/>
                  <a:pt x="2704987" y="634562"/>
                  <a:pt x="2709177" y="634562"/>
                </a:cubicBezTo>
                <a:cubicBezTo>
                  <a:pt x="2713367" y="634562"/>
                  <a:pt x="2716510" y="634562"/>
                  <a:pt x="2719652" y="634562"/>
                </a:cubicBezTo>
                <a:cubicBezTo>
                  <a:pt x="2719652" y="639806"/>
                  <a:pt x="2719652" y="639806"/>
                  <a:pt x="2719652" y="639806"/>
                </a:cubicBezTo>
                <a:cubicBezTo>
                  <a:pt x="2715462" y="639806"/>
                  <a:pt x="2712320" y="639806"/>
                  <a:pt x="2711272" y="640854"/>
                </a:cubicBezTo>
                <a:cubicBezTo>
                  <a:pt x="2709177" y="641903"/>
                  <a:pt x="2709177" y="641903"/>
                  <a:pt x="2709177" y="644000"/>
                </a:cubicBezTo>
                <a:cubicBezTo>
                  <a:pt x="2709177" y="644000"/>
                  <a:pt x="2709177" y="644000"/>
                  <a:pt x="2709177" y="645049"/>
                </a:cubicBezTo>
                <a:cubicBezTo>
                  <a:pt x="2709177" y="645049"/>
                  <a:pt x="2709177" y="646098"/>
                  <a:pt x="2709177" y="646098"/>
                </a:cubicBezTo>
                <a:cubicBezTo>
                  <a:pt x="2730128" y="682801"/>
                  <a:pt x="2730128" y="682801"/>
                  <a:pt x="2730128" y="682801"/>
                </a:cubicBezTo>
                <a:cubicBezTo>
                  <a:pt x="2750031" y="646098"/>
                  <a:pt x="2750031" y="646098"/>
                  <a:pt x="2750031" y="646098"/>
                </a:cubicBezTo>
                <a:cubicBezTo>
                  <a:pt x="2750031" y="645049"/>
                  <a:pt x="2750031" y="645049"/>
                  <a:pt x="2750031" y="644000"/>
                </a:cubicBezTo>
                <a:cubicBezTo>
                  <a:pt x="2750031" y="644000"/>
                  <a:pt x="2750031" y="644000"/>
                  <a:pt x="2750031" y="642952"/>
                </a:cubicBezTo>
                <a:cubicBezTo>
                  <a:pt x="2750031" y="641903"/>
                  <a:pt x="2750031" y="640854"/>
                  <a:pt x="2747936" y="640854"/>
                </a:cubicBezTo>
                <a:cubicBezTo>
                  <a:pt x="2745841" y="639806"/>
                  <a:pt x="2743746" y="639806"/>
                  <a:pt x="2739556" y="639806"/>
                </a:cubicBezTo>
                <a:cubicBezTo>
                  <a:pt x="2739556" y="634562"/>
                  <a:pt x="2739556" y="634562"/>
                  <a:pt x="2739556" y="634562"/>
                </a:cubicBezTo>
                <a:cubicBezTo>
                  <a:pt x="2742698" y="634562"/>
                  <a:pt x="2745841" y="634562"/>
                  <a:pt x="2748983" y="634562"/>
                </a:cubicBezTo>
                <a:cubicBezTo>
                  <a:pt x="2751078" y="634562"/>
                  <a:pt x="2753173" y="635611"/>
                  <a:pt x="2755268" y="635611"/>
                </a:cubicBezTo>
                <a:cubicBezTo>
                  <a:pt x="2758411" y="635611"/>
                  <a:pt x="2760506" y="634562"/>
                  <a:pt x="2762601" y="634562"/>
                </a:cubicBezTo>
                <a:cubicBezTo>
                  <a:pt x="2765744" y="634562"/>
                  <a:pt x="2767839" y="634562"/>
                  <a:pt x="2769934" y="634562"/>
                </a:cubicBezTo>
                <a:cubicBezTo>
                  <a:pt x="2769934" y="639806"/>
                  <a:pt x="2769934" y="639806"/>
                  <a:pt x="2769934" y="639806"/>
                </a:cubicBezTo>
                <a:cubicBezTo>
                  <a:pt x="2766791" y="639806"/>
                  <a:pt x="2764696" y="640854"/>
                  <a:pt x="2763649" y="640854"/>
                </a:cubicBezTo>
                <a:cubicBezTo>
                  <a:pt x="2762601" y="641903"/>
                  <a:pt x="2761554" y="642952"/>
                  <a:pt x="2759459" y="646098"/>
                </a:cubicBezTo>
                <a:lnTo>
                  <a:pt x="2732223" y="691190"/>
                </a:lnTo>
                <a:cubicBezTo>
                  <a:pt x="2732223" y="717407"/>
                  <a:pt x="2732223" y="717407"/>
                  <a:pt x="2732223" y="717407"/>
                </a:cubicBezTo>
                <a:cubicBezTo>
                  <a:pt x="2732223" y="722650"/>
                  <a:pt x="2733270" y="725796"/>
                  <a:pt x="2735365" y="727893"/>
                </a:cubicBezTo>
                <a:cubicBezTo>
                  <a:pt x="2736413" y="728942"/>
                  <a:pt x="2739556" y="729991"/>
                  <a:pt x="2744793" y="729991"/>
                </a:cubicBezTo>
                <a:cubicBezTo>
                  <a:pt x="2746888" y="729991"/>
                  <a:pt x="2746888" y="729991"/>
                  <a:pt x="2746888" y="729991"/>
                </a:cubicBezTo>
                <a:cubicBezTo>
                  <a:pt x="2746888" y="736283"/>
                  <a:pt x="2746888" y="736283"/>
                  <a:pt x="2746888" y="736283"/>
                </a:cubicBezTo>
                <a:cubicBezTo>
                  <a:pt x="2741650" y="735234"/>
                  <a:pt x="2736413" y="735234"/>
                  <a:pt x="2732223" y="735234"/>
                </a:cubicBezTo>
                <a:cubicBezTo>
                  <a:pt x="2726985" y="735234"/>
                  <a:pt x="2723842" y="735234"/>
                  <a:pt x="2721747" y="735234"/>
                </a:cubicBezTo>
                <a:cubicBezTo>
                  <a:pt x="2718605" y="735234"/>
                  <a:pt x="2714415" y="735234"/>
                  <a:pt x="2710224" y="735234"/>
                </a:cubicBezTo>
                <a:cubicBezTo>
                  <a:pt x="2704987" y="735234"/>
                  <a:pt x="2699749" y="735234"/>
                  <a:pt x="2694512" y="736283"/>
                </a:cubicBezTo>
                <a:cubicBezTo>
                  <a:pt x="2694512" y="729991"/>
                  <a:pt x="2694512" y="729991"/>
                  <a:pt x="2694512" y="729991"/>
                </a:cubicBezTo>
                <a:cubicBezTo>
                  <a:pt x="2697654" y="729991"/>
                  <a:pt x="2697654" y="729991"/>
                  <a:pt x="2697654" y="729991"/>
                </a:cubicBezTo>
                <a:cubicBezTo>
                  <a:pt x="2702892" y="729991"/>
                  <a:pt x="2706034" y="728942"/>
                  <a:pt x="2707082" y="727893"/>
                </a:cubicBezTo>
                <a:cubicBezTo>
                  <a:pt x="2709177" y="725796"/>
                  <a:pt x="2709177" y="722650"/>
                  <a:pt x="2709177" y="717407"/>
                </a:cubicBezTo>
                <a:cubicBezTo>
                  <a:pt x="2709177" y="691190"/>
                  <a:pt x="2709177" y="691190"/>
                  <a:pt x="2709177" y="691190"/>
                </a:cubicBezTo>
                <a:cubicBezTo>
                  <a:pt x="2682989" y="647146"/>
                  <a:pt x="2682989" y="647146"/>
                  <a:pt x="2682989" y="647146"/>
                </a:cubicBezTo>
                <a:cubicBezTo>
                  <a:pt x="2679846" y="642952"/>
                  <a:pt x="2676703" y="639806"/>
                  <a:pt x="2673561" y="639806"/>
                </a:cubicBezTo>
                <a:cubicBezTo>
                  <a:pt x="2671466" y="639806"/>
                  <a:pt x="2671466" y="639806"/>
                  <a:pt x="2671466" y="639806"/>
                </a:cubicBezTo>
                <a:cubicBezTo>
                  <a:pt x="2671466" y="634562"/>
                  <a:pt x="2671466" y="634562"/>
                  <a:pt x="2671466" y="634562"/>
                </a:cubicBezTo>
                <a:close/>
                <a:moveTo>
                  <a:pt x="2577188" y="634562"/>
                </a:moveTo>
                <a:cubicBezTo>
                  <a:pt x="2579283" y="634562"/>
                  <a:pt x="2581378" y="634562"/>
                  <a:pt x="2583473" y="634562"/>
                </a:cubicBezTo>
                <a:cubicBezTo>
                  <a:pt x="2586615" y="634562"/>
                  <a:pt x="2590806" y="634562"/>
                  <a:pt x="2596043" y="634562"/>
                </a:cubicBezTo>
                <a:cubicBezTo>
                  <a:pt x="2618041" y="634562"/>
                  <a:pt x="2618041" y="634562"/>
                  <a:pt x="2618041" y="634562"/>
                </a:cubicBezTo>
                <a:cubicBezTo>
                  <a:pt x="2640040" y="634562"/>
                  <a:pt x="2640040" y="634562"/>
                  <a:pt x="2640040" y="634562"/>
                </a:cubicBezTo>
                <a:cubicBezTo>
                  <a:pt x="2646325" y="634562"/>
                  <a:pt x="2650515" y="634562"/>
                  <a:pt x="2653658" y="634562"/>
                </a:cubicBezTo>
                <a:cubicBezTo>
                  <a:pt x="2655753" y="634562"/>
                  <a:pt x="2657848" y="634562"/>
                  <a:pt x="2659943" y="634562"/>
                </a:cubicBezTo>
                <a:cubicBezTo>
                  <a:pt x="2660990" y="659730"/>
                  <a:pt x="2660990" y="659730"/>
                  <a:pt x="2660990" y="659730"/>
                </a:cubicBezTo>
                <a:cubicBezTo>
                  <a:pt x="2655753" y="659730"/>
                  <a:pt x="2655753" y="659730"/>
                  <a:pt x="2655753" y="659730"/>
                </a:cubicBezTo>
                <a:cubicBezTo>
                  <a:pt x="2654705" y="653438"/>
                  <a:pt x="2652610" y="649244"/>
                  <a:pt x="2648420" y="646098"/>
                </a:cubicBezTo>
                <a:cubicBezTo>
                  <a:pt x="2645277" y="642952"/>
                  <a:pt x="2640040" y="641903"/>
                  <a:pt x="2633754" y="641903"/>
                </a:cubicBezTo>
                <a:cubicBezTo>
                  <a:pt x="2630612" y="641903"/>
                  <a:pt x="2630612" y="641903"/>
                  <a:pt x="2630612" y="641903"/>
                </a:cubicBezTo>
                <a:cubicBezTo>
                  <a:pt x="2630612" y="719504"/>
                  <a:pt x="2630612" y="719504"/>
                  <a:pt x="2630612" y="719504"/>
                </a:cubicBezTo>
                <a:cubicBezTo>
                  <a:pt x="2630612" y="723699"/>
                  <a:pt x="2631659" y="725796"/>
                  <a:pt x="2632707" y="727893"/>
                </a:cubicBezTo>
                <a:cubicBezTo>
                  <a:pt x="2634802" y="728942"/>
                  <a:pt x="2637944" y="729991"/>
                  <a:pt x="2642135" y="729991"/>
                </a:cubicBezTo>
                <a:cubicBezTo>
                  <a:pt x="2643182" y="729991"/>
                  <a:pt x="2643182" y="729991"/>
                  <a:pt x="2643182" y="729991"/>
                </a:cubicBezTo>
                <a:cubicBezTo>
                  <a:pt x="2643182" y="736283"/>
                  <a:pt x="2643182" y="736283"/>
                  <a:pt x="2643182" y="736283"/>
                </a:cubicBezTo>
                <a:cubicBezTo>
                  <a:pt x="2637944" y="735234"/>
                  <a:pt x="2632707" y="735234"/>
                  <a:pt x="2628517" y="735234"/>
                </a:cubicBezTo>
                <a:cubicBezTo>
                  <a:pt x="2624327" y="735234"/>
                  <a:pt x="2621184" y="735234"/>
                  <a:pt x="2618041" y="735234"/>
                </a:cubicBezTo>
                <a:cubicBezTo>
                  <a:pt x="2613851" y="735234"/>
                  <a:pt x="2609661" y="735234"/>
                  <a:pt x="2605471" y="735234"/>
                </a:cubicBezTo>
                <a:cubicBezTo>
                  <a:pt x="2601281" y="735234"/>
                  <a:pt x="2597091" y="735234"/>
                  <a:pt x="2592900" y="736283"/>
                </a:cubicBezTo>
                <a:cubicBezTo>
                  <a:pt x="2592900" y="729991"/>
                  <a:pt x="2592900" y="729991"/>
                  <a:pt x="2592900" y="729991"/>
                </a:cubicBezTo>
                <a:cubicBezTo>
                  <a:pt x="2594996" y="729991"/>
                  <a:pt x="2594996" y="729991"/>
                  <a:pt x="2594996" y="729991"/>
                </a:cubicBezTo>
                <a:cubicBezTo>
                  <a:pt x="2599186" y="729991"/>
                  <a:pt x="2602328" y="728942"/>
                  <a:pt x="2603376" y="727893"/>
                </a:cubicBezTo>
                <a:cubicBezTo>
                  <a:pt x="2605471" y="725796"/>
                  <a:pt x="2606518" y="723699"/>
                  <a:pt x="2606518" y="720553"/>
                </a:cubicBezTo>
                <a:cubicBezTo>
                  <a:pt x="2606518" y="641903"/>
                  <a:pt x="2606518" y="641903"/>
                  <a:pt x="2606518" y="641903"/>
                </a:cubicBezTo>
                <a:cubicBezTo>
                  <a:pt x="2603376" y="641903"/>
                  <a:pt x="2603376" y="641903"/>
                  <a:pt x="2603376" y="641903"/>
                </a:cubicBezTo>
                <a:cubicBezTo>
                  <a:pt x="2597091" y="641903"/>
                  <a:pt x="2591853" y="642952"/>
                  <a:pt x="2587663" y="646098"/>
                </a:cubicBezTo>
                <a:cubicBezTo>
                  <a:pt x="2584520" y="649244"/>
                  <a:pt x="2582425" y="653438"/>
                  <a:pt x="2581378" y="659730"/>
                </a:cubicBezTo>
                <a:cubicBezTo>
                  <a:pt x="2576140" y="659730"/>
                  <a:pt x="2576140" y="659730"/>
                  <a:pt x="2576140" y="659730"/>
                </a:cubicBezTo>
                <a:cubicBezTo>
                  <a:pt x="2577188" y="634562"/>
                  <a:pt x="2577188" y="634562"/>
                  <a:pt x="2577188" y="634562"/>
                </a:cubicBezTo>
                <a:close/>
                <a:moveTo>
                  <a:pt x="2512240" y="634562"/>
                </a:moveTo>
                <a:cubicBezTo>
                  <a:pt x="2516430" y="634562"/>
                  <a:pt x="2520621" y="634562"/>
                  <a:pt x="2524811" y="634562"/>
                </a:cubicBezTo>
                <a:cubicBezTo>
                  <a:pt x="2529001" y="635611"/>
                  <a:pt x="2532144" y="635611"/>
                  <a:pt x="2536334" y="635611"/>
                </a:cubicBezTo>
                <a:cubicBezTo>
                  <a:pt x="2540524" y="635611"/>
                  <a:pt x="2544714" y="635611"/>
                  <a:pt x="2548904" y="634562"/>
                </a:cubicBezTo>
                <a:cubicBezTo>
                  <a:pt x="2552047" y="634562"/>
                  <a:pt x="2556237" y="634562"/>
                  <a:pt x="2560427" y="634562"/>
                </a:cubicBezTo>
                <a:cubicBezTo>
                  <a:pt x="2560427" y="639806"/>
                  <a:pt x="2560427" y="639806"/>
                  <a:pt x="2560427" y="639806"/>
                </a:cubicBezTo>
                <a:cubicBezTo>
                  <a:pt x="2556237" y="639806"/>
                  <a:pt x="2553094" y="640854"/>
                  <a:pt x="2550999" y="641903"/>
                </a:cubicBezTo>
                <a:cubicBezTo>
                  <a:pt x="2549952" y="642952"/>
                  <a:pt x="2548904" y="645049"/>
                  <a:pt x="2548904" y="649244"/>
                </a:cubicBezTo>
                <a:cubicBezTo>
                  <a:pt x="2548904" y="717407"/>
                  <a:pt x="2548904" y="717407"/>
                  <a:pt x="2548904" y="717407"/>
                </a:cubicBezTo>
                <a:cubicBezTo>
                  <a:pt x="2548904" y="722650"/>
                  <a:pt x="2549952" y="725796"/>
                  <a:pt x="2550999" y="727893"/>
                </a:cubicBezTo>
                <a:cubicBezTo>
                  <a:pt x="2552047" y="728942"/>
                  <a:pt x="2555189" y="729991"/>
                  <a:pt x="2559379" y="729991"/>
                </a:cubicBezTo>
                <a:cubicBezTo>
                  <a:pt x="2560427" y="729991"/>
                  <a:pt x="2560427" y="729991"/>
                  <a:pt x="2560427" y="729991"/>
                </a:cubicBezTo>
                <a:cubicBezTo>
                  <a:pt x="2560427" y="736283"/>
                  <a:pt x="2560427" y="736283"/>
                  <a:pt x="2560427" y="736283"/>
                </a:cubicBezTo>
                <a:cubicBezTo>
                  <a:pt x="2556237" y="735234"/>
                  <a:pt x="2553094" y="735234"/>
                  <a:pt x="2548904" y="735234"/>
                </a:cubicBezTo>
                <a:cubicBezTo>
                  <a:pt x="2544714" y="735234"/>
                  <a:pt x="2540524" y="735234"/>
                  <a:pt x="2536334" y="735234"/>
                </a:cubicBezTo>
                <a:cubicBezTo>
                  <a:pt x="2533191" y="735234"/>
                  <a:pt x="2529001" y="735234"/>
                  <a:pt x="2525858" y="735234"/>
                </a:cubicBezTo>
                <a:cubicBezTo>
                  <a:pt x="2521668" y="735234"/>
                  <a:pt x="2517478" y="735234"/>
                  <a:pt x="2512240" y="736283"/>
                </a:cubicBezTo>
                <a:cubicBezTo>
                  <a:pt x="2512240" y="729991"/>
                  <a:pt x="2512240" y="729991"/>
                  <a:pt x="2512240" y="729991"/>
                </a:cubicBezTo>
                <a:cubicBezTo>
                  <a:pt x="2513288" y="729991"/>
                  <a:pt x="2513288" y="729991"/>
                  <a:pt x="2513288" y="729991"/>
                </a:cubicBezTo>
                <a:cubicBezTo>
                  <a:pt x="2517478" y="729991"/>
                  <a:pt x="2520621" y="728942"/>
                  <a:pt x="2522716" y="727893"/>
                </a:cubicBezTo>
                <a:cubicBezTo>
                  <a:pt x="2523763" y="725796"/>
                  <a:pt x="2524811" y="722650"/>
                  <a:pt x="2524811" y="717407"/>
                </a:cubicBezTo>
                <a:cubicBezTo>
                  <a:pt x="2524811" y="649244"/>
                  <a:pt x="2524811" y="649244"/>
                  <a:pt x="2524811" y="649244"/>
                </a:cubicBezTo>
                <a:cubicBezTo>
                  <a:pt x="2524811" y="646098"/>
                  <a:pt x="2523763" y="644000"/>
                  <a:pt x="2521668" y="641903"/>
                </a:cubicBezTo>
                <a:cubicBezTo>
                  <a:pt x="2520621" y="640854"/>
                  <a:pt x="2517478" y="639806"/>
                  <a:pt x="2514335" y="639806"/>
                </a:cubicBezTo>
                <a:cubicBezTo>
                  <a:pt x="2512240" y="639806"/>
                  <a:pt x="2512240" y="639806"/>
                  <a:pt x="2512240" y="639806"/>
                </a:cubicBezTo>
                <a:cubicBezTo>
                  <a:pt x="2512240" y="634562"/>
                  <a:pt x="2512240" y="634562"/>
                  <a:pt x="2512240" y="634562"/>
                </a:cubicBezTo>
                <a:close/>
                <a:moveTo>
                  <a:pt x="2305876" y="634562"/>
                </a:moveTo>
                <a:cubicBezTo>
                  <a:pt x="2309018" y="634562"/>
                  <a:pt x="2312161" y="634562"/>
                  <a:pt x="2315304" y="634562"/>
                </a:cubicBezTo>
                <a:cubicBezTo>
                  <a:pt x="2318446" y="634562"/>
                  <a:pt x="2321589" y="635611"/>
                  <a:pt x="2324732" y="635611"/>
                </a:cubicBezTo>
                <a:cubicBezTo>
                  <a:pt x="2328922" y="635611"/>
                  <a:pt x="2334159" y="634562"/>
                  <a:pt x="2340444" y="634562"/>
                </a:cubicBezTo>
                <a:cubicBezTo>
                  <a:pt x="2346730" y="634562"/>
                  <a:pt x="2350920" y="634562"/>
                  <a:pt x="2354062" y="634562"/>
                </a:cubicBezTo>
                <a:cubicBezTo>
                  <a:pt x="2365585" y="634562"/>
                  <a:pt x="2375013" y="636660"/>
                  <a:pt x="2380251" y="639806"/>
                </a:cubicBezTo>
                <a:cubicBezTo>
                  <a:pt x="2386536" y="644000"/>
                  <a:pt x="2389679" y="650292"/>
                  <a:pt x="2389679" y="657633"/>
                </a:cubicBezTo>
                <a:cubicBezTo>
                  <a:pt x="2389679" y="663925"/>
                  <a:pt x="2387584" y="670217"/>
                  <a:pt x="2383394" y="674412"/>
                </a:cubicBezTo>
                <a:cubicBezTo>
                  <a:pt x="2379203" y="679655"/>
                  <a:pt x="2372918" y="683850"/>
                  <a:pt x="2365585" y="685947"/>
                </a:cubicBezTo>
                <a:cubicBezTo>
                  <a:pt x="2369776" y="688044"/>
                  <a:pt x="2373966" y="691190"/>
                  <a:pt x="2378156" y="696434"/>
                </a:cubicBezTo>
                <a:cubicBezTo>
                  <a:pt x="2382346" y="701677"/>
                  <a:pt x="2386536" y="709018"/>
                  <a:pt x="2391774" y="718456"/>
                </a:cubicBezTo>
                <a:cubicBezTo>
                  <a:pt x="2391774" y="719504"/>
                  <a:pt x="2391774" y="720553"/>
                  <a:pt x="2392821" y="721602"/>
                </a:cubicBezTo>
                <a:cubicBezTo>
                  <a:pt x="2395964" y="728942"/>
                  <a:pt x="2399106" y="732088"/>
                  <a:pt x="2402249" y="732088"/>
                </a:cubicBezTo>
                <a:cubicBezTo>
                  <a:pt x="2403297" y="732088"/>
                  <a:pt x="2403297" y="732088"/>
                  <a:pt x="2403297" y="732088"/>
                </a:cubicBezTo>
                <a:cubicBezTo>
                  <a:pt x="2403297" y="737331"/>
                  <a:pt x="2403297" y="737331"/>
                  <a:pt x="2403297" y="737331"/>
                </a:cubicBezTo>
                <a:cubicBezTo>
                  <a:pt x="2398059" y="736283"/>
                  <a:pt x="2391774" y="736283"/>
                  <a:pt x="2384441" y="735234"/>
                </a:cubicBezTo>
                <a:cubicBezTo>
                  <a:pt x="2383394" y="735234"/>
                  <a:pt x="2383394" y="735234"/>
                  <a:pt x="2382346" y="735234"/>
                </a:cubicBezTo>
                <a:cubicBezTo>
                  <a:pt x="2378156" y="735234"/>
                  <a:pt x="2376061" y="734185"/>
                  <a:pt x="2373966" y="733137"/>
                </a:cubicBezTo>
                <a:cubicBezTo>
                  <a:pt x="2371871" y="731039"/>
                  <a:pt x="2369776" y="727893"/>
                  <a:pt x="2367680" y="722650"/>
                </a:cubicBezTo>
                <a:cubicBezTo>
                  <a:pt x="2366633" y="719504"/>
                  <a:pt x="2365585" y="716358"/>
                  <a:pt x="2363490" y="711115"/>
                </a:cubicBezTo>
                <a:cubicBezTo>
                  <a:pt x="2359300" y="699580"/>
                  <a:pt x="2356158" y="693288"/>
                  <a:pt x="2353015" y="691190"/>
                </a:cubicBezTo>
                <a:cubicBezTo>
                  <a:pt x="2351967" y="691190"/>
                  <a:pt x="2350920" y="690142"/>
                  <a:pt x="2349872" y="690142"/>
                </a:cubicBezTo>
                <a:cubicBezTo>
                  <a:pt x="2348825" y="690142"/>
                  <a:pt x="2346730" y="690142"/>
                  <a:pt x="2344635" y="690142"/>
                </a:cubicBezTo>
                <a:cubicBezTo>
                  <a:pt x="2344635" y="690142"/>
                  <a:pt x="2343587" y="690142"/>
                  <a:pt x="2343587" y="690142"/>
                </a:cubicBezTo>
                <a:cubicBezTo>
                  <a:pt x="2342540" y="690142"/>
                  <a:pt x="2341492" y="690142"/>
                  <a:pt x="2340444" y="690142"/>
                </a:cubicBezTo>
                <a:cubicBezTo>
                  <a:pt x="2340444" y="717407"/>
                  <a:pt x="2340444" y="717407"/>
                  <a:pt x="2340444" y="717407"/>
                </a:cubicBezTo>
                <a:cubicBezTo>
                  <a:pt x="2340444" y="722650"/>
                  <a:pt x="2341492" y="725796"/>
                  <a:pt x="2342540" y="726845"/>
                </a:cubicBezTo>
                <a:cubicBezTo>
                  <a:pt x="2343587" y="728942"/>
                  <a:pt x="2346730" y="729991"/>
                  <a:pt x="2350920" y="729991"/>
                </a:cubicBezTo>
                <a:cubicBezTo>
                  <a:pt x="2350920" y="736283"/>
                  <a:pt x="2350920" y="736283"/>
                  <a:pt x="2350920" y="736283"/>
                </a:cubicBezTo>
                <a:cubicBezTo>
                  <a:pt x="2345682" y="735234"/>
                  <a:pt x="2340444" y="735234"/>
                  <a:pt x="2337302" y="735234"/>
                </a:cubicBezTo>
                <a:cubicBezTo>
                  <a:pt x="2333112" y="735234"/>
                  <a:pt x="2329969" y="735234"/>
                  <a:pt x="2328922" y="735234"/>
                </a:cubicBezTo>
                <a:cubicBezTo>
                  <a:pt x="2324732" y="735234"/>
                  <a:pt x="2321589" y="735234"/>
                  <a:pt x="2317399" y="735234"/>
                </a:cubicBezTo>
                <a:cubicBezTo>
                  <a:pt x="2314256" y="735234"/>
                  <a:pt x="2310066" y="735234"/>
                  <a:pt x="2305876" y="736283"/>
                </a:cubicBezTo>
                <a:cubicBezTo>
                  <a:pt x="2305876" y="729991"/>
                  <a:pt x="2305876" y="729991"/>
                  <a:pt x="2305876" y="729991"/>
                </a:cubicBezTo>
                <a:cubicBezTo>
                  <a:pt x="2310066" y="729991"/>
                  <a:pt x="2313209" y="728942"/>
                  <a:pt x="2314256" y="727893"/>
                </a:cubicBezTo>
                <a:cubicBezTo>
                  <a:pt x="2316351" y="725796"/>
                  <a:pt x="2317399" y="722650"/>
                  <a:pt x="2317399" y="717407"/>
                </a:cubicBezTo>
                <a:cubicBezTo>
                  <a:pt x="2317399" y="649244"/>
                  <a:pt x="2317399" y="649244"/>
                  <a:pt x="2317399" y="649244"/>
                </a:cubicBezTo>
                <a:cubicBezTo>
                  <a:pt x="2317399" y="646098"/>
                  <a:pt x="2316351" y="644000"/>
                  <a:pt x="2314256" y="641903"/>
                </a:cubicBezTo>
                <a:cubicBezTo>
                  <a:pt x="2313209" y="640854"/>
                  <a:pt x="2310066" y="639806"/>
                  <a:pt x="2306923" y="639806"/>
                </a:cubicBezTo>
                <a:cubicBezTo>
                  <a:pt x="2305876" y="639806"/>
                  <a:pt x="2305876" y="639806"/>
                  <a:pt x="2305876" y="639806"/>
                </a:cubicBezTo>
                <a:cubicBezTo>
                  <a:pt x="2305876" y="634562"/>
                  <a:pt x="2305876" y="634562"/>
                  <a:pt x="2305876" y="634562"/>
                </a:cubicBezTo>
                <a:close/>
                <a:moveTo>
                  <a:pt x="2205312" y="634562"/>
                </a:moveTo>
                <a:cubicBezTo>
                  <a:pt x="2208455" y="634562"/>
                  <a:pt x="2212645" y="634562"/>
                  <a:pt x="2216835" y="634562"/>
                </a:cubicBezTo>
                <a:cubicBezTo>
                  <a:pt x="2221026" y="634562"/>
                  <a:pt x="2227311" y="634562"/>
                  <a:pt x="2236738" y="634562"/>
                </a:cubicBezTo>
                <a:cubicBezTo>
                  <a:pt x="2251404" y="634562"/>
                  <a:pt x="2251404" y="634562"/>
                  <a:pt x="2251404" y="634562"/>
                </a:cubicBezTo>
                <a:cubicBezTo>
                  <a:pt x="2258737" y="634562"/>
                  <a:pt x="2263974" y="634562"/>
                  <a:pt x="2269212" y="634562"/>
                </a:cubicBezTo>
                <a:cubicBezTo>
                  <a:pt x="2273402" y="634562"/>
                  <a:pt x="2277592" y="634562"/>
                  <a:pt x="2281783" y="634562"/>
                </a:cubicBezTo>
                <a:cubicBezTo>
                  <a:pt x="2281783" y="637708"/>
                  <a:pt x="2281783" y="641903"/>
                  <a:pt x="2281783" y="646098"/>
                </a:cubicBezTo>
                <a:cubicBezTo>
                  <a:pt x="2281783" y="649244"/>
                  <a:pt x="2282830" y="654487"/>
                  <a:pt x="2282830" y="658682"/>
                </a:cubicBezTo>
                <a:cubicBezTo>
                  <a:pt x="2276545" y="658682"/>
                  <a:pt x="2276545" y="658682"/>
                  <a:pt x="2276545" y="658682"/>
                </a:cubicBezTo>
                <a:cubicBezTo>
                  <a:pt x="2275497" y="652390"/>
                  <a:pt x="2273402" y="648195"/>
                  <a:pt x="2270260" y="645049"/>
                </a:cubicBezTo>
                <a:cubicBezTo>
                  <a:pt x="2267117" y="642952"/>
                  <a:pt x="2260832" y="641903"/>
                  <a:pt x="2252452" y="641903"/>
                </a:cubicBezTo>
                <a:cubicBezTo>
                  <a:pt x="2248262" y="641903"/>
                  <a:pt x="2245119" y="641903"/>
                  <a:pt x="2244071" y="642952"/>
                </a:cubicBezTo>
                <a:cubicBezTo>
                  <a:pt x="2241976" y="642952"/>
                  <a:pt x="2241976" y="645049"/>
                  <a:pt x="2241976" y="646098"/>
                </a:cubicBezTo>
                <a:cubicBezTo>
                  <a:pt x="2241976" y="680704"/>
                  <a:pt x="2241976" y="680704"/>
                  <a:pt x="2241976" y="680704"/>
                </a:cubicBezTo>
                <a:cubicBezTo>
                  <a:pt x="2254547" y="680704"/>
                  <a:pt x="2254547" y="680704"/>
                  <a:pt x="2254547" y="680704"/>
                </a:cubicBezTo>
                <a:cubicBezTo>
                  <a:pt x="2258737" y="680704"/>
                  <a:pt x="2261879" y="679655"/>
                  <a:pt x="2263974" y="676509"/>
                </a:cubicBezTo>
                <a:cubicBezTo>
                  <a:pt x="2266070" y="674412"/>
                  <a:pt x="2267117" y="671266"/>
                  <a:pt x="2267117" y="666022"/>
                </a:cubicBezTo>
                <a:cubicBezTo>
                  <a:pt x="2272355" y="666022"/>
                  <a:pt x="2272355" y="666022"/>
                  <a:pt x="2272355" y="666022"/>
                </a:cubicBezTo>
                <a:cubicBezTo>
                  <a:pt x="2272355" y="669168"/>
                  <a:pt x="2272355" y="672314"/>
                  <a:pt x="2272355" y="674412"/>
                </a:cubicBezTo>
                <a:cubicBezTo>
                  <a:pt x="2272355" y="677558"/>
                  <a:pt x="2272355" y="680704"/>
                  <a:pt x="2272355" y="683850"/>
                </a:cubicBezTo>
                <a:cubicBezTo>
                  <a:pt x="2272355" y="686996"/>
                  <a:pt x="2272355" y="689093"/>
                  <a:pt x="2272355" y="692239"/>
                </a:cubicBezTo>
                <a:cubicBezTo>
                  <a:pt x="2272355" y="695385"/>
                  <a:pt x="2272355" y="698531"/>
                  <a:pt x="2272355" y="700628"/>
                </a:cubicBezTo>
                <a:cubicBezTo>
                  <a:pt x="2267117" y="700628"/>
                  <a:pt x="2267117" y="700628"/>
                  <a:pt x="2267117" y="700628"/>
                </a:cubicBezTo>
                <a:cubicBezTo>
                  <a:pt x="2267117" y="695385"/>
                  <a:pt x="2266070" y="692239"/>
                  <a:pt x="2263974" y="690142"/>
                </a:cubicBezTo>
                <a:cubicBezTo>
                  <a:pt x="2262927" y="688044"/>
                  <a:pt x="2259784" y="686996"/>
                  <a:pt x="2255594" y="686996"/>
                </a:cubicBezTo>
                <a:cubicBezTo>
                  <a:pt x="2241976" y="686996"/>
                  <a:pt x="2241976" y="686996"/>
                  <a:pt x="2241976" y="686996"/>
                </a:cubicBezTo>
                <a:cubicBezTo>
                  <a:pt x="2241976" y="721602"/>
                  <a:pt x="2241976" y="721602"/>
                  <a:pt x="2241976" y="721602"/>
                </a:cubicBezTo>
                <a:cubicBezTo>
                  <a:pt x="2241976" y="723699"/>
                  <a:pt x="2241976" y="724748"/>
                  <a:pt x="2243024" y="725796"/>
                </a:cubicBezTo>
                <a:cubicBezTo>
                  <a:pt x="2245119" y="726845"/>
                  <a:pt x="2246166" y="726845"/>
                  <a:pt x="2249309" y="726845"/>
                </a:cubicBezTo>
                <a:cubicBezTo>
                  <a:pt x="2260832" y="726845"/>
                  <a:pt x="2269212" y="725796"/>
                  <a:pt x="2274450" y="722650"/>
                </a:cubicBezTo>
                <a:cubicBezTo>
                  <a:pt x="2278640" y="719504"/>
                  <a:pt x="2281783" y="714261"/>
                  <a:pt x="2283878" y="706920"/>
                </a:cubicBezTo>
                <a:cubicBezTo>
                  <a:pt x="2290163" y="706920"/>
                  <a:pt x="2290163" y="706920"/>
                  <a:pt x="2290163" y="706920"/>
                </a:cubicBezTo>
                <a:cubicBezTo>
                  <a:pt x="2289115" y="712164"/>
                  <a:pt x="2288068" y="716358"/>
                  <a:pt x="2287020" y="721602"/>
                </a:cubicBezTo>
                <a:cubicBezTo>
                  <a:pt x="2285973" y="726845"/>
                  <a:pt x="2284925" y="731039"/>
                  <a:pt x="2284925" y="736283"/>
                </a:cubicBezTo>
                <a:cubicBezTo>
                  <a:pt x="2278640" y="735234"/>
                  <a:pt x="2273402" y="735234"/>
                  <a:pt x="2266070" y="735234"/>
                </a:cubicBezTo>
                <a:cubicBezTo>
                  <a:pt x="2259784" y="735234"/>
                  <a:pt x="2252452" y="735234"/>
                  <a:pt x="2245119" y="735234"/>
                </a:cubicBezTo>
                <a:cubicBezTo>
                  <a:pt x="2236738" y="735234"/>
                  <a:pt x="2229406" y="735234"/>
                  <a:pt x="2223121" y="735234"/>
                </a:cubicBezTo>
                <a:cubicBezTo>
                  <a:pt x="2216835" y="735234"/>
                  <a:pt x="2210550" y="735234"/>
                  <a:pt x="2205312" y="736283"/>
                </a:cubicBezTo>
                <a:cubicBezTo>
                  <a:pt x="2205312" y="729991"/>
                  <a:pt x="2205312" y="729991"/>
                  <a:pt x="2205312" y="729991"/>
                </a:cubicBezTo>
                <a:cubicBezTo>
                  <a:pt x="2207408" y="729991"/>
                  <a:pt x="2207408" y="729991"/>
                  <a:pt x="2207408" y="729991"/>
                </a:cubicBezTo>
                <a:cubicBezTo>
                  <a:pt x="2210550" y="729991"/>
                  <a:pt x="2213693" y="728942"/>
                  <a:pt x="2215788" y="727893"/>
                </a:cubicBezTo>
                <a:cubicBezTo>
                  <a:pt x="2216835" y="725796"/>
                  <a:pt x="2217883" y="723699"/>
                  <a:pt x="2217883" y="720553"/>
                </a:cubicBezTo>
                <a:cubicBezTo>
                  <a:pt x="2217883" y="649244"/>
                  <a:pt x="2217883" y="649244"/>
                  <a:pt x="2217883" y="649244"/>
                </a:cubicBezTo>
                <a:cubicBezTo>
                  <a:pt x="2217883" y="646098"/>
                  <a:pt x="2216835" y="644000"/>
                  <a:pt x="2215788" y="642952"/>
                </a:cubicBezTo>
                <a:cubicBezTo>
                  <a:pt x="2213693" y="640854"/>
                  <a:pt x="2210550" y="639806"/>
                  <a:pt x="2207408" y="639806"/>
                </a:cubicBezTo>
                <a:cubicBezTo>
                  <a:pt x="2205312" y="639806"/>
                  <a:pt x="2205312" y="639806"/>
                  <a:pt x="2205312" y="639806"/>
                </a:cubicBezTo>
                <a:cubicBezTo>
                  <a:pt x="2205312" y="634562"/>
                  <a:pt x="2205312" y="634562"/>
                  <a:pt x="2205312" y="634562"/>
                </a:cubicBezTo>
                <a:close/>
                <a:moveTo>
                  <a:pt x="2091131" y="634562"/>
                </a:moveTo>
                <a:cubicBezTo>
                  <a:pt x="2095321" y="634562"/>
                  <a:pt x="2099512" y="634562"/>
                  <a:pt x="2103702" y="634562"/>
                </a:cubicBezTo>
                <a:cubicBezTo>
                  <a:pt x="2107892" y="634562"/>
                  <a:pt x="2111034" y="635611"/>
                  <a:pt x="2114177" y="635611"/>
                </a:cubicBezTo>
                <a:cubicBezTo>
                  <a:pt x="2117320" y="635611"/>
                  <a:pt x="2119415" y="634562"/>
                  <a:pt x="2123605" y="634562"/>
                </a:cubicBezTo>
                <a:cubicBezTo>
                  <a:pt x="2126747" y="634562"/>
                  <a:pt x="2131985" y="634562"/>
                  <a:pt x="2139318" y="634562"/>
                </a:cubicBezTo>
                <a:cubicBezTo>
                  <a:pt x="2139318" y="639806"/>
                  <a:pt x="2139318" y="639806"/>
                  <a:pt x="2139318" y="639806"/>
                </a:cubicBezTo>
                <a:cubicBezTo>
                  <a:pt x="2138270" y="639806"/>
                  <a:pt x="2138270" y="639806"/>
                  <a:pt x="2138270" y="639806"/>
                </a:cubicBezTo>
                <a:cubicBezTo>
                  <a:pt x="2134080" y="639806"/>
                  <a:pt x="2131985" y="640854"/>
                  <a:pt x="2130938" y="640854"/>
                </a:cubicBezTo>
                <a:cubicBezTo>
                  <a:pt x="2128842" y="641903"/>
                  <a:pt x="2127795" y="644000"/>
                  <a:pt x="2127795" y="645049"/>
                </a:cubicBezTo>
                <a:cubicBezTo>
                  <a:pt x="2127795" y="646098"/>
                  <a:pt x="2127795" y="646098"/>
                  <a:pt x="2128842" y="647146"/>
                </a:cubicBezTo>
                <a:cubicBezTo>
                  <a:pt x="2128842" y="647146"/>
                  <a:pt x="2128842" y="648195"/>
                  <a:pt x="2128842" y="648195"/>
                </a:cubicBezTo>
                <a:cubicBezTo>
                  <a:pt x="2149793" y="710066"/>
                  <a:pt x="2149793" y="710066"/>
                  <a:pt x="2149793" y="710066"/>
                </a:cubicBezTo>
                <a:cubicBezTo>
                  <a:pt x="2173886" y="649244"/>
                  <a:pt x="2173886" y="649244"/>
                  <a:pt x="2173886" y="649244"/>
                </a:cubicBezTo>
                <a:cubicBezTo>
                  <a:pt x="2174934" y="647146"/>
                  <a:pt x="2174934" y="647146"/>
                  <a:pt x="2174934" y="646098"/>
                </a:cubicBezTo>
                <a:cubicBezTo>
                  <a:pt x="2174934" y="645049"/>
                  <a:pt x="2175982" y="644000"/>
                  <a:pt x="2175982" y="644000"/>
                </a:cubicBezTo>
                <a:cubicBezTo>
                  <a:pt x="2175982" y="641903"/>
                  <a:pt x="2174934" y="641903"/>
                  <a:pt x="2172839" y="640854"/>
                </a:cubicBezTo>
                <a:cubicBezTo>
                  <a:pt x="2171791" y="639806"/>
                  <a:pt x="2168649" y="639806"/>
                  <a:pt x="2165506" y="639806"/>
                </a:cubicBezTo>
                <a:cubicBezTo>
                  <a:pt x="2164459" y="639806"/>
                  <a:pt x="2164459" y="639806"/>
                  <a:pt x="2164459" y="639806"/>
                </a:cubicBezTo>
                <a:cubicBezTo>
                  <a:pt x="2164459" y="634562"/>
                  <a:pt x="2164459" y="634562"/>
                  <a:pt x="2164459" y="634562"/>
                </a:cubicBezTo>
                <a:cubicBezTo>
                  <a:pt x="2166554" y="634562"/>
                  <a:pt x="2168649" y="634562"/>
                  <a:pt x="2170744" y="634562"/>
                </a:cubicBezTo>
                <a:cubicBezTo>
                  <a:pt x="2172839" y="634562"/>
                  <a:pt x="2175982" y="634562"/>
                  <a:pt x="2178077" y="634562"/>
                </a:cubicBezTo>
                <a:cubicBezTo>
                  <a:pt x="2181219" y="634562"/>
                  <a:pt x="2184362" y="634562"/>
                  <a:pt x="2186457" y="634562"/>
                </a:cubicBezTo>
                <a:cubicBezTo>
                  <a:pt x="2188552" y="634562"/>
                  <a:pt x="2190647" y="634562"/>
                  <a:pt x="2192742" y="634562"/>
                </a:cubicBezTo>
                <a:cubicBezTo>
                  <a:pt x="2193790" y="639806"/>
                  <a:pt x="2193790" y="639806"/>
                  <a:pt x="2193790" y="639806"/>
                </a:cubicBezTo>
                <a:cubicBezTo>
                  <a:pt x="2190647" y="639806"/>
                  <a:pt x="2189600" y="640854"/>
                  <a:pt x="2187504" y="641903"/>
                </a:cubicBezTo>
                <a:cubicBezTo>
                  <a:pt x="2186457" y="642952"/>
                  <a:pt x="2185409" y="645049"/>
                  <a:pt x="2184362" y="648195"/>
                </a:cubicBezTo>
                <a:cubicBezTo>
                  <a:pt x="2146650" y="737331"/>
                  <a:pt x="2146650" y="737331"/>
                  <a:pt x="2146650" y="737331"/>
                </a:cubicBezTo>
                <a:cubicBezTo>
                  <a:pt x="2136175" y="737331"/>
                  <a:pt x="2136175" y="737331"/>
                  <a:pt x="2136175" y="737331"/>
                </a:cubicBezTo>
                <a:cubicBezTo>
                  <a:pt x="2103702" y="649244"/>
                  <a:pt x="2103702" y="649244"/>
                  <a:pt x="2103702" y="649244"/>
                </a:cubicBezTo>
                <a:cubicBezTo>
                  <a:pt x="2102654" y="646098"/>
                  <a:pt x="2101606" y="644000"/>
                  <a:pt x="2099512" y="641903"/>
                </a:cubicBezTo>
                <a:cubicBezTo>
                  <a:pt x="2097416" y="640854"/>
                  <a:pt x="2095321" y="639806"/>
                  <a:pt x="2092179" y="639806"/>
                </a:cubicBezTo>
                <a:cubicBezTo>
                  <a:pt x="2091131" y="639806"/>
                  <a:pt x="2091131" y="639806"/>
                  <a:pt x="2091131" y="639806"/>
                </a:cubicBezTo>
                <a:cubicBezTo>
                  <a:pt x="2091131" y="634562"/>
                  <a:pt x="2091131" y="634562"/>
                  <a:pt x="2091131" y="634562"/>
                </a:cubicBezTo>
                <a:close/>
                <a:moveTo>
                  <a:pt x="2031422" y="634562"/>
                </a:moveTo>
                <a:cubicBezTo>
                  <a:pt x="2035612" y="634562"/>
                  <a:pt x="2038754" y="634562"/>
                  <a:pt x="2042944" y="634562"/>
                </a:cubicBezTo>
                <a:cubicBezTo>
                  <a:pt x="2047135" y="635611"/>
                  <a:pt x="2051325" y="635611"/>
                  <a:pt x="2055515" y="635611"/>
                </a:cubicBezTo>
                <a:cubicBezTo>
                  <a:pt x="2058658" y="635611"/>
                  <a:pt x="2062848" y="635611"/>
                  <a:pt x="2067038" y="634562"/>
                </a:cubicBezTo>
                <a:cubicBezTo>
                  <a:pt x="2071228" y="634562"/>
                  <a:pt x="2075418" y="634562"/>
                  <a:pt x="2078561" y="634562"/>
                </a:cubicBezTo>
                <a:cubicBezTo>
                  <a:pt x="2078561" y="639806"/>
                  <a:pt x="2078561" y="639806"/>
                  <a:pt x="2078561" y="639806"/>
                </a:cubicBezTo>
                <a:cubicBezTo>
                  <a:pt x="2074371" y="639806"/>
                  <a:pt x="2071228" y="640854"/>
                  <a:pt x="2070180" y="641903"/>
                </a:cubicBezTo>
                <a:cubicBezTo>
                  <a:pt x="2068085" y="642952"/>
                  <a:pt x="2067038" y="645049"/>
                  <a:pt x="2067038" y="649244"/>
                </a:cubicBezTo>
                <a:cubicBezTo>
                  <a:pt x="2067038" y="717407"/>
                  <a:pt x="2067038" y="717407"/>
                  <a:pt x="2067038" y="717407"/>
                </a:cubicBezTo>
                <a:cubicBezTo>
                  <a:pt x="2067038" y="722650"/>
                  <a:pt x="2068085" y="725796"/>
                  <a:pt x="2069133" y="727893"/>
                </a:cubicBezTo>
                <a:cubicBezTo>
                  <a:pt x="2071228" y="728942"/>
                  <a:pt x="2074371" y="729991"/>
                  <a:pt x="2078561" y="729991"/>
                </a:cubicBezTo>
                <a:cubicBezTo>
                  <a:pt x="2078561" y="736283"/>
                  <a:pt x="2078561" y="736283"/>
                  <a:pt x="2078561" y="736283"/>
                </a:cubicBezTo>
                <a:cubicBezTo>
                  <a:pt x="2075418" y="735234"/>
                  <a:pt x="2071228" y="735234"/>
                  <a:pt x="2067038" y="735234"/>
                </a:cubicBezTo>
                <a:cubicBezTo>
                  <a:pt x="2062848" y="735234"/>
                  <a:pt x="2059705" y="735234"/>
                  <a:pt x="2055515" y="735234"/>
                </a:cubicBezTo>
                <a:cubicBezTo>
                  <a:pt x="2051325" y="735234"/>
                  <a:pt x="2048182" y="735234"/>
                  <a:pt x="2043992" y="735234"/>
                </a:cubicBezTo>
                <a:cubicBezTo>
                  <a:pt x="2039802" y="735234"/>
                  <a:pt x="2035612" y="735234"/>
                  <a:pt x="2031422" y="736283"/>
                </a:cubicBezTo>
                <a:cubicBezTo>
                  <a:pt x="2031422" y="729991"/>
                  <a:pt x="2031422" y="729991"/>
                  <a:pt x="2031422" y="729991"/>
                </a:cubicBezTo>
                <a:cubicBezTo>
                  <a:pt x="2036659" y="729991"/>
                  <a:pt x="2039802" y="728942"/>
                  <a:pt x="2040850" y="727893"/>
                </a:cubicBezTo>
                <a:cubicBezTo>
                  <a:pt x="2041897" y="725796"/>
                  <a:pt x="2042944" y="722650"/>
                  <a:pt x="2042944" y="717407"/>
                </a:cubicBezTo>
                <a:cubicBezTo>
                  <a:pt x="2042944" y="649244"/>
                  <a:pt x="2042944" y="649244"/>
                  <a:pt x="2042944" y="649244"/>
                </a:cubicBezTo>
                <a:cubicBezTo>
                  <a:pt x="2042944" y="646098"/>
                  <a:pt x="2041897" y="644000"/>
                  <a:pt x="2040850" y="641903"/>
                </a:cubicBezTo>
                <a:cubicBezTo>
                  <a:pt x="2038754" y="640854"/>
                  <a:pt x="2036659" y="639806"/>
                  <a:pt x="2032469" y="639806"/>
                </a:cubicBezTo>
                <a:cubicBezTo>
                  <a:pt x="2031422" y="639806"/>
                  <a:pt x="2031422" y="639806"/>
                  <a:pt x="2031422" y="639806"/>
                </a:cubicBezTo>
                <a:cubicBezTo>
                  <a:pt x="2031422" y="634562"/>
                  <a:pt x="2031422" y="634562"/>
                  <a:pt x="2031422" y="634562"/>
                </a:cubicBezTo>
                <a:close/>
                <a:moveTo>
                  <a:pt x="1910955" y="634562"/>
                </a:moveTo>
                <a:cubicBezTo>
                  <a:pt x="1916193" y="634562"/>
                  <a:pt x="1919335" y="634562"/>
                  <a:pt x="1921430" y="634562"/>
                </a:cubicBezTo>
                <a:cubicBezTo>
                  <a:pt x="1924573" y="634562"/>
                  <a:pt x="1926668" y="635611"/>
                  <a:pt x="1928763" y="635611"/>
                </a:cubicBezTo>
                <a:cubicBezTo>
                  <a:pt x="1930858" y="635611"/>
                  <a:pt x="1932953" y="634562"/>
                  <a:pt x="1936096" y="634562"/>
                </a:cubicBezTo>
                <a:cubicBezTo>
                  <a:pt x="1938191" y="634562"/>
                  <a:pt x="1941334" y="634562"/>
                  <a:pt x="1945524" y="634562"/>
                </a:cubicBezTo>
                <a:cubicBezTo>
                  <a:pt x="1995805" y="699580"/>
                  <a:pt x="1995805" y="699580"/>
                  <a:pt x="1995805" y="699580"/>
                </a:cubicBezTo>
                <a:cubicBezTo>
                  <a:pt x="1995805" y="650292"/>
                  <a:pt x="1995805" y="650292"/>
                  <a:pt x="1995805" y="650292"/>
                </a:cubicBezTo>
                <a:cubicBezTo>
                  <a:pt x="1995805" y="646098"/>
                  <a:pt x="1994758" y="642952"/>
                  <a:pt x="1993710" y="641903"/>
                </a:cubicBezTo>
                <a:cubicBezTo>
                  <a:pt x="1991615" y="640854"/>
                  <a:pt x="1988473" y="639806"/>
                  <a:pt x="1982188" y="639806"/>
                </a:cubicBezTo>
                <a:cubicBezTo>
                  <a:pt x="1982188" y="634562"/>
                  <a:pt x="1982188" y="634562"/>
                  <a:pt x="1982188" y="634562"/>
                </a:cubicBezTo>
                <a:cubicBezTo>
                  <a:pt x="1985330" y="634562"/>
                  <a:pt x="1987425" y="634562"/>
                  <a:pt x="1990568" y="634562"/>
                </a:cubicBezTo>
                <a:cubicBezTo>
                  <a:pt x="1992663" y="634562"/>
                  <a:pt x="1995805" y="634562"/>
                  <a:pt x="1998948" y="634562"/>
                </a:cubicBezTo>
                <a:cubicBezTo>
                  <a:pt x="2002091" y="634562"/>
                  <a:pt x="2005233" y="634562"/>
                  <a:pt x="2007328" y="634562"/>
                </a:cubicBezTo>
                <a:cubicBezTo>
                  <a:pt x="2010471" y="634562"/>
                  <a:pt x="2012566" y="634562"/>
                  <a:pt x="2014661" y="634562"/>
                </a:cubicBezTo>
                <a:cubicBezTo>
                  <a:pt x="2014661" y="639806"/>
                  <a:pt x="2014661" y="639806"/>
                  <a:pt x="2014661" y="639806"/>
                </a:cubicBezTo>
                <a:cubicBezTo>
                  <a:pt x="2013614" y="639806"/>
                  <a:pt x="2013614" y="639806"/>
                  <a:pt x="2013614" y="639806"/>
                </a:cubicBezTo>
                <a:cubicBezTo>
                  <a:pt x="2010471" y="639806"/>
                  <a:pt x="2008376" y="640854"/>
                  <a:pt x="2006281" y="641903"/>
                </a:cubicBezTo>
                <a:cubicBezTo>
                  <a:pt x="2005233" y="644000"/>
                  <a:pt x="2004186" y="646098"/>
                  <a:pt x="2004186" y="650292"/>
                </a:cubicBezTo>
                <a:cubicBezTo>
                  <a:pt x="2004186" y="736283"/>
                  <a:pt x="2004186" y="736283"/>
                  <a:pt x="2004186" y="736283"/>
                </a:cubicBezTo>
                <a:cubicBezTo>
                  <a:pt x="1995805" y="736283"/>
                  <a:pt x="1995805" y="736283"/>
                  <a:pt x="1995805" y="736283"/>
                </a:cubicBezTo>
                <a:cubicBezTo>
                  <a:pt x="1930858" y="653438"/>
                  <a:pt x="1930858" y="653438"/>
                  <a:pt x="1930858" y="653438"/>
                </a:cubicBezTo>
                <a:cubicBezTo>
                  <a:pt x="1930858" y="717407"/>
                  <a:pt x="1930858" y="717407"/>
                  <a:pt x="1930858" y="717407"/>
                </a:cubicBezTo>
                <a:cubicBezTo>
                  <a:pt x="1930858" y="722650"/>
                  <a:pt x="1931906" y="725796"/>
                  <a:pt x="1934001" y="727893"/>
                </a:cubicBezTo>
                <a:cubicBezTo>
                  <a:pt x="1935048" y="728942"/>
                  <a:pt x="1939239" y="729991"/>
                  <a:pt x="1944476" y="729991"/>
                </a:cubicBezTo>
                <a:cubicBezTo>
                  <a:pt x="1944476" y="736283"/>
                  <a:pt x="1944476" y="736283"/>
                  <a:pt x="1944476" y="736283"/>
                </a:cubicBezTo>
                <a:cubicBezTo>
                  <a:pt x="1941334" y="735234"/>
                  <a:pt x="1938191" y="735234"/>
                  <a:pt x="1935048" y="735234"/>
                </a:cubicBezTo>
                <a:cubicBezTo>
                  <a:pt x="1931906" y="735234"/>
                  <a:pt x="1929811" y="735234"/>
                  <a:pt x="1926668" y="735234"/>
                </a:cubicBezTo>
                <a:cubicBezTo>
                  <a:pt x="1923526" y="735234"/>
                  <a:pt x="1921430" y="735234"/>
                  <a:pt x="1918288" y="735234"/>
                </a:cubicBezTo>
                <a:cubicBezTo>
                  <a:pt x="1915145" y="735234"/>
                  <a:pt x="1913050" y="735234"/>
                  <a:pt x="1909908" y="736283"/>
                </a:cubicBezTo>
                <a:cubicBezTo>
                  <a:pt x="1909908" y="729991"/>
                  <a:pt x="1909908" y="729991"/>
                  <a:pt x="1909908" y="729991"/>
                </a:cubicBezTo>
                <a:cubicBezTo>
                  <a:pt x="1915145" y="729991"/>
                  <a:pt x="1918288" y="728942"/>
                  <a:pt x="1920383" y="727893"/>
                </a:cubicBezTo>
                <a:cubicBezTo>
                  <a:pt x="1921430" y="725796"/>
                  <a:pt x="1922478" y="722650"/>
                  <a:pt x="1922478" y="717407"/>
                </a:cubicBezTo>
                <a:cubicBezTo>
                  <a:pt x="1922478" y="650292"/>
                  <a:pt x="1922478" y="650292"/>
                  <a:pt x="1922478" y="650292"/>
                </a:cubicBezTo>
                <a:cubicBezTo>
                  <a:pt x="1922478" y="646098"/>
                  <a:pt x="1921430" y="644000"/>
                  <a:pt x="1920383" y="641903"/>
                </a:cubicBezTo>
                <a:cubicBezTo>
                  <a:pt x="1918288" y="640854"/>
                  <a:pt x="1915145" y="640854"/>
                  <a:pt x="1910955" y="639806"/>
                </a:cubicBezTo>
                <a:cubicBezTo>
                  <a:pt x="1910955" y="634562"/>
                  <a:pt x="1910955" y="634562"/>
                  <a:pt x="1910955" y="634562"/>
                </a:cubicBezTo>
                <a:close/>
                <a:moveTo>
                  <a:pt x="1793631" y="634562"/>
                </a:moveTo>
                <a:cubicBezTo>
                  <a:pt x="1798869" y="634562"/>
                  <a:pt x="1803059" y="634562"/>
                  <a:pt x="1806202" y="635611"/>
                </a:cubicBezTo>
                <a:cubicBezTo>
                  <a:pt x="1810392" y="635611"/>
                  <a:pt x="1814582" y="635611"/>
                  <a:pt x="1817724" y="635611"/>
                </a:cubicBezTo>
                <a:cubicBezTo>
                  <a:pt x="1820867" y="635611"/>
                  <a:pt x="1824010" y="635611"/>
                  <a:pt x="1828200" y="635611"/>
                </a:cubicBezTo>
                <a:cubicBezTo>
                  <a:pt x="1832390" y="634562"/>
                  <a:pt x="1836580" y="634562"/>
                  <a:pt x="1840770" y="634562"/>
                </a:cubicBezTo>
                <a:cubicBezTo>
                  <a:pt x="1840770" y="639806"/>
                  <a:pt x="1840770" y="639806"/>
                  <a:pt x="1840770" y="639806"/>
                </a:cubicBezTo>
                <a:cubicBezTo>
                  <a:pt x="1836580" y="639806"/>
                  <a:pt x="1833438" y="640854"/>
                  <a:pt x="1832390" y="641903"/>
                </a:cubicBezTo>
                <a:cubicBezTo>
                  <a:pt x="1830295" y="642952"/>
                  <a:pt x="1829247" y="645049"/>
                  <a:pt x="1829247" y="649244"/>
                </a:cubicBezTo>
                <a:cubicBezTo>
                  <a:pt x="1829247" y="695385"/>
                  <a:pt x="1829247" y="695385"/>
                  <a:pt x="1829247" y="695385"/>
                </a:cubicBezTo>
                <a:cubicBezTo>
                  <a:pt x="1829247" y="702726"/>
                  <a:pt x="1830295" y="707969"/>
                  <a:pt x="1830295" y="711115"/>
                </a:cubicBezTo>
                <a:cubicBezTo>
                  <a:pt x="1831342" y="714261"/>
                  <a:pt x="1832390" y="716358"/>
                  <a:pt x="1833438" y="718456"/>
                </a:cubicBezTo>
                <a:cubicBezTo>
                  <a:pt x="1835533" y="720553"/>
                  <a:pt x="1838675" y="722650"/>
                  <a:pt x="1841818" y="724748"/>
                </a:cubicBezTo>
                <a:cubicBezTo>
                  <a:pt x="1844960" y="725796"/>
                  <a:pt x="1848103" y="725796"/>
                  <a:pt x="1853341" y="725796"/>
                </a:cubicBezTo>
                <a:cubicBezTo>
                  <a:pt x="1861721" y="725796"/>
                  <a:pt x="1868006" y="723699"/>
                  <a:pt x="1872196" y="719504"/>
                </a:cubicBezTo>
                <a:cubicBezTo>
                  <a:pt x="1875339" y="714261"/>
                  <a:pt x="1877434" y="705872"/>
                  <a:pt x="1877434" y="695385"/>
                </a:cubicBezTo>
                <a:cubicBezTo>
                  <a:pt x="1877434" y="694336"/>
                  <a:pt x="1877434" y="694336"/>
                  <a:pt x="1877434" y="694336"/>
                </a:cubicBezTo>
                <a:cubicBezTo>
                  <a:pt x="1877434" y="651341"/>
                  <a:pt x="1877434" y="651341"/>
                  <a:pt x="1877434" y="651341"/>
                </a:cubicBezTo>
                <a:cubicBezTo>
                  <a:pt x="1877434" y="647146"/>
                  <a:pt x="1876386" y="644000"/>
                  <a:pt x="1875339" y="641903"/>
                </a:cubicBezTo>
                <a:cubicBezTo>
                  <a:pt x="1874291" y="640854"/>
                  <a:pt x="1871149" y="639806"/>
                  <a:pt x="1865911" y="639806"/>
                </a:cubicBezTo>
                <a:cubicBezTo>
                  <a:pt x="1865911" y="634562"/>
                  <a:pt x="1865911" y="634562"/>
                  <a:pt x="1865911" y="634562"/>
                </a:cubicBezTo>
                <a:cubicBezTo>
                  <a:pt x="1869054" y="634562"/>
                  <a:pt x="1872196" y="634562"/>
                  <a:pt x="1874291" y="634562"/>
                </a:cubicBezTo>
                <a:cubicBezTo>
                  <a:pt x="1876386" y="634562"/>
                  <a:pt x="1878482" y="635611"/>
                  <a:pt x="1880577" y="635611"/>
                </a:cubicBezTo>
                <a:cubicBezTo>
                  <a:pt x="1882672" y="635611"/>
                  <a:pt x="1884767" y="634562"/>
                  <a:pt x="1887909" y="634562"/>
                </a:cubicBezTo>
                <a:cubicBezTo>
                  <a:pt x="1890004" y="634562"/>
                  <a:pt x="1893147" y="634562"/>
                  <a:pt x="1895242" y="634562"/>
                </a:cubicBezTo>
                <a:cubicBezTo>
                  <a:pt x="1895242" y="639806"/>
                  <a:pt x="1895242" y="639806"/>
                  <a:pt x="1895242" y="639806"/>
                </a:cubicBezTo>
                <a:cubicBezTo>
                  <a:pt x="1892099" y="639806"/>
                  <a:pt x="1890004" y="640854"/>
                  <a:pt x="1888957" y="641903"/>
                </a:cubicBezTo>
                <a:cubicBezTo>
                  <a:pt x="1887909" y="642952"/>
                  <a:pt x="1886862" y="646098"/>
                  <a:pt x="1886862" y="651341"/>
                </a:cubicBezTo>
                <a:cubicBezTo>
                  <a:pt x="1885814" y="697482"/>
                  <a:pt x="1885814" y="697482"/>
                  <a:pt x="1885814" y="697482"/>
                </a:cubicBezTo>
                <a:cubicBezTo>
                  <a:pt x="1885814" y="712164"/>
                  <a:pt x="1882672" y="722650"/>
                  <a:pt x="1876386" y="728942"/>
                </a:cubicBezTo>
                <a:cubicBezTo>
                  <a:pt x="1870101" y="735234"/>
                  <a:pt x="1859626" y="738380"/>
                  <a:pt x="1846008" y="738380"/>
                </a:cubicBezTo>
                <a:cubicBezTo>
                  <a:pt x="1832390" y="738380"/>
                  <a:pt x="1821915" y="735234"/>
                  <a:pt x="1815629" y="729991"/>
                </a:cubicBezTo>
                <a:cubicBezTo>
                  <a:pt x="1808297" y="723699"/>
                  <a:pt x="1805154" y="715310"/>
                  <a:pt x="1805154" y="704823"/>
                </a:cubicBezTo>
                <a:cubicBezTo>
                  <a:pt x="1805154" y="649244"/>
                  <a:pt x="1805154" y="649244"/>
                  <a:pt x="1805154" y="649244"/>
                </a:cubicBezTo>
                <a:cubicBezTo>
                  <a:pt x="1805154" y="646098"/>
                  <a:pt x="1804106" y="644000"/>
                  <a:pt x="1803059" y="641903"/>
                </a:cubicBezTo>
                <a:cubicBezTo>
                  <a:pt x="1800964" y="640854"/>
                  <a:pt x="1798869" y="639806"/>
                  <a:pt x="1794679" y="639806"/>
                </a:cubicBezTo>
                <a:cubicBezTo>
                  <a:pt x="1793631" y="639806"/>
                  <a:pt x="1793631" y="639806"/>
                  <a:pt x="1793631" y="639806"/>
                </a:cubicBezTo>
                <a:cubicBezTo>
                  <a:pt x="1793631" y="634562"/>
                  <a:pt x="1793631" y="634562"/>
                  <a:pt x="1793631" y="634562"/>
                </a:cubicBezTo>
                <a:close/>
                <a:moveTo>
                  <a:pt x="1606122" y="634562"/>
                </a:moveTo>
                <a:cubicBezTo>
                  <a:pt x="1610312" y="634562"/>
                  <a:pt x="1614503" y="634562"/>
                  <a:pt x="1616598" y="634562"/>
                </a:cubicBezTo>
                <a:cubicBezTo>
                  <a:pt x="1618693" y="634562"/>
                  <a:pt x="1620788" y="635611"/>
                  <a:pt x="1622883" y="635611"/>
                </a:cubicBezTo>
                <a:cubicBezTo>
                  <a:pt x="1624978" y="635611"/>
                  <a:pt x="1628121" y="634562"/>
                  <a:pt x="1630216" y="634562"/>
                </a:cubicBezTo>
                <a:cubicBezTo>
                  <a:pt x="1633358" y="634562"/>
                  <a:pt x="1636501" y="634562"/>
                  <a:pt x="1639643" y="634562"/>
                </a:cubicBezTo>
                <a:cubicBezTo>
                  <a:pt x="1690973" y="699580"/>
                  <a:pt x="1690973" y="699580"/>
                  <a:pt x="1690973" y="699580"/>
                </a:cubicBezTo>
                <a:cubicBezTo>
                  <a:pt x="1690973" y="650292"/>
                  <a:pt x="1690973" y="650292"/>
                  <a:pt x="1690973" y="650292"/>
                </a:cubicBezTo>
                <a:cubicBezTo>
                  <a:pt x="1690973" y="646098"/>
                  <a:pt x="1689925" y="642952"/>
                  <a:pt x="1687830" y="641903"/>
                </a:cubicBezTo>
                <a:cubicBezTo>
                  <a:pt x="1686783" y="640854"/>
                  <a:pt x="1682592" y="639806"/>
                  <a:pt x="1677355" y="639806"/>
                </a:cubicBezTo>
                <a:cubicBezTo>
                  <a:pt x="1677355" y="634562"/>
                  <a:pt x="1677355" y="634562"/>
                  <a:pt x="1677355" y="634562"/>
                </a:cubicBezTo>
                <a:cubicBezTo>
                  <a:pt x="1679450" y="634562"/>
                  <a:pt x="1682592" y="634562"/>
                  <a:pt x="1684688" y="634562"/>
                </a:cubicBezTo>
                <a:cubicBezTo>
                  <a:pt x="1687830" y="634562"/>
                  <a:pt x="1690973" y="634562"/>
                  <a:pt x="1694115" y="634562"/>
                </a:cubicBezTo>
                <a:cubicBezTo>
                  <a:pt x="1697258" y="634562"/>
                  <a:pt x="1699353" y="634562"/>
                  <a:pt x="1702496" y="634562"/>
                </a:cubicBezTo>
                <a:cubicBezTo>
                  <a:pt x="1704591" y="634562"/>
                  <a:pt x="1707733" y="634562"/>
                  <a:pt x="1709828" y="634562"/>
                </a:cubicBezTo>
                <a:cubicBezTo>
                  <a:pt x="1709828" y="639806"/>
                  <a:pt x="1709828" y="639806"/>
                  <a:pt x="1709828" y="639806"/>
                </a:cubicBezTo>
                <a:cubicBezTo>
                  <a:pt x="1708781" y="639806"/>
                  <a:pt x="1708781" y="639806"/>
                  <a:pt x="1708781" y="639806"/>
                </a:cubicBezTo>
                <a:cubicBezTo>
                  <a:pt x="1705638" y="639806"/>
                  <a:pt x="1702496" y="640854"/>
                  <a:pt x="1701448" y="641903"/>
                </a:cubicBezTo>
                <a:cubicBezTo>
                  <a:pt x="1700400" y="644000"/>
                  <a:pt x="1699353" y="646098"/>
                  <a:pt x="1699353" y="650292"/>
                </a:cubicBezTo>
                <a:cubicBezTo>
                  <a:pt x="1699353" y="736283"/>
                  <a:pt x="1699353" y="736283"/>
                  <a:pt x="1699353" y="736283"/>
                </a:cubicBezTo>
                <a:cubicBezTo>
                  <a:pt x="1689925" y="736283"/>
                  <a:pt x="1689925" y="736283"/>
                  <a:pt x="1689925" y="736283"/>
                </a:cubicBezTo>
                <a:cubicBezTo>
                  <a:pt x="1626026" y="653438"/>
                  <a:pt x="1626026" y="653438"/>
                  <a:pt x="1626026" y="653438"/>
                </a:cubicBezTo>
                <a:cubicBezTo>
                  <a:pt x="1626026" y="717407"/>
                  <a:pt x="1626026" y="717407"/>
                  <a:pt x="1626026" y="717407"/>
                </a:cubicBezTo>
                <a:cubicBezTo>
                  <a:pt x="1626026" y="722650"/>
                  <a:pt x="1627073" y="725796"/>
                  <a:pt x="1628121" y="727893"/>
                </a:cubicBezTo>
                <a:cubicBezTo>
                  <a:pt x="1630216" y="728942"/>
                  <a:pt x="1633358" y="729991"/>
                  <a:pt x="1639643" y="729991"/>
                </a:cubicBezTo>
                <a:cubicBezTo>
                  <a:pt x="1639643" y="736283"/>
                  <a:pt x="1639643" y="736283"/>
                  <a:pt x="1639643" y="736283"/>
                </a:cubicBezTo>
                <a:cubicBezTo>
                  <a:pt x="1636501" y="735234"/>
                  <a:pt x="1633358" y="735234"/>
                  <a:pt x="1630216" y="735234"/>
                </a:cubicBezTo>
                <a:cubicBezTo>
                  <a:pt x="1627073" y="735234"/>
                  <a:pt x="1623930" y="735234"/>
                  <a:pt x="1620788" y="735234"/>
                </a:cubicBezTo>
                <a:cubicBezTo>
                  <a:pt x="1618693" y="735234"/>
                  <a:pt x="1615550" y="735234"/>
                  <a:pt x="1613455" y="735234"/>
                </a:cubicBezTo>
                <a:cubicBezTo>
                  <a:pt x="1610312" y="735234"/>
                  <a:pt x="1607170" y="735234"/>
                  <a:pt x="1605075" y="736283"/>
                </a:cubicBezTo>
                <a:cubicBezTo>
                  <a:pt x="1605075" y="729991"/>
                  <a:pt x="1605075" y="729991"/>
                  <a:pt x="1605075" y="729991"/>
                </a:cubicBezTo>
                <a:cubicBezTo>
                  <a:pt x="1610312" y="729991"/>
                  <a:pt x="1613455" y="728942"/>
                  <a:pt x="1614503" y="727893"/>
                </a:cubicBezTo>
                <a:cubicBezTo>
                  <a:pt x="1616598" y="725796"/>
                  <a:pt x="1617645" y="722650"/>
                  <a:pt x="1617645" y="717407"/>
                </a:cubicBezTo>
                <a:cubicBezTo>
                  <a:pt x="1617645" y="650292"/>
                  <a:pt x="1617645" y="650292"/>
                  <a:pt x="1617645" y="650292"/>
                </a:cubicBezTo>
                <a:cubicBezTo>
                  <a:pt x="1617645" y="646098"/>
                  <a:pt x="1616598" y="644000"/>
                  <a:pt x="1614503" y="641903"/>
                </a:cubicBezTo>
                <a:cubicBezTo>
                  <a:pt x="1613455" y="640854"/>
                  <a:pt x="1610312" y="640854"/>
                  <a:pt x="1606122" y="639806"/>
                </a:cubicBezTo>
                <a:cubicBezTo>
                  <a:pt x="1606122" y="634562"/>
                  <a:pt x="1606122" y="634562"/>
                  <a:pt x="1606122" y="634562"/>
                </a:cubicBezTo>
                <a:close/>
                <a:moveTo>
                  <a:pt x="1540128" y="634562"/>
                </a:moveTo>
                <a:cubicBezTo>
                  <a:pt x="1549555" y="634562"/>
                  <a:pt x="1549555" y="634562"/>
                  <a:pt x="1549555" y="634562"/>
                </a:cubicBezTo>
                <a:cubicBezTo>
                  <a:pt x="1582029" y="722650"/>
                  <a:pt x="1582029" y="722650"/>
                  <a:pt x="1582029" y="722650"/>
                </a:cubicBezTo>
                <a:cubicBezTo>
                  <a:pt x="1583077" y="725796"/>
                  <a:pt x="1585172" y="726845"/>
                  <a:pt x="1586219" y="727893"/>
                </a:cubicBezTo>
                <a:cubicBezTo>
                  <a:pt x="1588314" y="728942"/>
                  <a:pt x="1590409" y="729991"/>
                  <a:pt x="1593552" y="729991"/>
                </a:cubicBezTo>
                <a:cubicBezTo>
                  <a:pt x="1593552" y="736283"/>
                  <a:pt x="1593552" y="736283"/>
                  <a:pt x="1593552" y="736283"/>
                </a:cubicBezTo>
                <a:cubicBezTo>
                  <a:pt x="1589362" y="735234"/>
                  <a:pt x="1585172" y="735234"/>
                  <a:pt x="1580982" y="735234"/>
                </a:cubicBezTo>
                <a:cubicBezTo>
                  <a:pt x="1577839" y="735234"/>
                  <a:pt x="1573649" y="735234"/>
                  <a:pt x="1570506" y="735234"/>
                </a:cubicBezTo>
                <a:cubicBezTo>
                  <a:pt x="1567364" y="735234"/>
                  <a:pt x="1564221" y="735234"/>
                  <a:pt x="1560031" y="735234"/>
                </a:cubicBezTo>
                <a:cubicBezTo>
                  <a:pt x="1555841" y="735234"/>
                  <a:pt x="1550603" y="735234"/>
                  <a:pt x="1546413" y="736283"/>
                </a:cubicBezTo>
                <a:cubicBezTo>
                  <a:pt x="1546413" y="729991"/>
                  <a:pt x="1546413" y="729991"/>
                  <a:pt x="1546413" y="729991"/>
                </a:cubicBezTo>
                <a:cubicBezTo>
                  <a:pt x="1551650" y="729991"/>
                  <a:pt x="1554793" y="728942"/>
                  <a:pt x="1555841" y="728942"/>
                </a:cubicBezTo>
                <a:cubicBezTo>
                  <a:pt x="1557936" y="727893"/>
                  <a:pt x="1557936" y="726845"/>
                  <a:pt x="1557936" y="724748"/>
                </a:cubicBezTo>
                <a:cubicBezTo>
                  <a:pt x="1557936" y="724748"/>
                  <a:pt x="1557936" y="723699"/>
                  <a:pt x="1557936" y="723699"/>
                </a:cubicBezTo>
                <a:cubicBezTo>
                  <a:pt x="1557936" y="722650"/>
                  <a:pt x="1557936" y="722650"/>
                  <a:pt x="1557936" y="721602"/>
                </a:cubicBezTo>
                <a:cubicBezTo>
                  <a:pt x="1550603" y="702726"/>
                  <a:pt x="1550603" y="702726"/>
                  <a:pt x="1550603" y="702726"/>
                </a:cubicBezTo>
                <a:cubicBezTo>
                  <a:pt x="1519177" y="702726"/>
                  <a:pt x="1519177" y="702726"/>
                  <a:pt x="1519177" y="702726"/>
                </a:cubicBezTo>
                <a:cubicBezTo>
                  <a:pt x="1511844" y="720553"/>
                  <a:pt x="1511844" y="720553"/>
                  <a:pt x="1511844" y="720553"/>
                </a:cubicBezTo>
                <a:cubicBezTo>
                  <a:pt x="1510797" y="721602"/>
                  <a:pt x="1510797" y="722650"/>
                  <a:pt x="1510797" y="722650"/>
                </a:cubicBezTo>
                <a:cubicBezTo>
                  <a:pt x="1510797" y="723699"/>
                  <a:pt x="1510797" y="724748"/>
                  <a:pt x="1510797" y="724748"/>
                </a:cubicBezTo>
                <a:cubicBezTo>
                  <a:pt x="1510797" y="727893"/>
                  <a:pt x="1513939" y="728942"/>
                  <a:pt x="1521272" y="729991"/>
                </a:cubicBezTo>
                <a:cubicBezTo>
                  <a:pt x="1521272" y="736283"/>
                  <a:pt x="1521272" y="736283"/>
                  <a:pt x="1521272" y="736283"/>
                </a:cubicBezTo>
                <a:cubicBezTo>
                  <a:pt x="1518129" y="735234"/>
                  <a:pt x="1516034" y="735234"/>
                  <a:pt x="1512892" y="735234"/>
                </a:cubicBezTo>
                <a:cubicBezTo>
                  <a:pt x="1509749" y="735234"/>
                  <a:pt x="1507654" y="735234"/>
                  <a:pt x="1505559" y="735234"/>
                </a:cubicBezTo>
                <a:cubicBezTo>
                  <a:pt x="1503464" y="735234"/>
                  <a:pt x="1502416" y="735234"/>
                  <a:pt x="1500321" y="735234"/>
                </a:cubicBezTo>
                <a:cubicBezTo>
                  <a:pt x="1498226" y="735234"/>
                  <a:pt x="1494036" y="735234"/>
                  <a:pt x="1489846" y="736283"/>
                </a:cubicBezTo>
                <a:cubicBezTo>
                  <a:pt x="1489846" y="729991"/>
                  <a:pt x="1489846" y="729991"/>
                  <a:pt x="1489846" y="729991"/>
                </a:cubicBezTo>
                <a:cubicBezTo>
                  <a:pt x="1492989" y="728942"/>
                  <a:pt x="1495084" y="727893"/>
                  <a:pt x="1497179" y="726845"/>
                </a:cubicBezTo>
                <a:cubicBezTo>
                  <a:pt x="1499274" y="724748"/>
                  <a:pt x="1501369" y="721602"/>
                  <a:pt x="1503464" y="717407"/>
                </a:cubicBezTo>
                <a:cubicBezTo>
                  <a:pt x="1540128" y="634562"/>
                  <a:pt x="1540128" y="634562"/>
                  <a:pt x="1540128" y="634562"/>
                </a:cubicBezTo>
                <a:close/>
                <a:moveTo>
                  <a:pt x="1381950" y="634562"/>
                </a:moveTo>
                <a:cubicBezTo>
                  <a:pt x="1387187" y="634562"/>
                  <a:pt x="1391378" y="634562"/>
                  <a:pt x="1395568" y="635611"/>
                </a:cubicBezTo>
                <a:cubicBezTo>
                  <a:pt x="1398710" y="635611"/>
                  <a:pt x="1402900" y="635611"/>
                  <a:pt x="1406043" y="635611"/>
                </a:cubicBezTo>
                <a:cubicBezTo>
                  <a:pt x="1409186" y="635611"/>
                  <a:pt x="1412328" y="635611"/>
                  <a:pt x="1416518" y="635611"/>
                </a:cubicBezTo>
                <a:cubicBezTo>
                  <a:pt x="1420709" y="634562"/>
                  <a:pt x="1424899" y="634562"/>
                  <a:pt x="1430136" y="634562"/>
                </a:cubicBezTo>
                <a:cubicBezTo>
                  <a:pt x="1430136" y="639806"/>
                  <a:pt x="1430136" y="639806"/>
                  <a:pt x="1430136" y="639806"/>
                </a:cubicBezTo>
                <a:cubicBezTo>
                  <a:pt x="1424899" y="639806"/>
                  <a:pt x="1421756" y="640854"/>
                  <a:pt x="1420709" y="641903"/>
                </a:cubicBezTo>
                <a:cubicBezTo>
                  <a:pt x="1418614" y="642952"/>
                  <a:pt x="1417566" y="645049"/>
                  <a:pt x="1417566" y="649244"/>
                </a:cubicBezTo>
                <a:cubicBezTo>
                  <a:pt x="1417566" y="695385"/>
                  <a:pt x="1417566" y="695385"/>
                  <a:pt x="1417566" y="695385"/>
                </a:cubicBezTo>
                <a:cubicBezTo>
                  <a:pt x="1417566" y="702726"/>
                  <a:pt x="1418614" y="707969"/>
                  <a:pt x="1418614" y="711115"/>
                </a:cubicBezTo>
                <a:cubicBezTo>
                  <a:pt x="1419661" y="714261"/>
                  <a:pt x="1420709" y="716358"/>
                  <a:pt x="1421756" y="718456"/>
                </a:cubicBezTo>
                <a:cubicBezTo>
                  <a:pt x="1423851" y="720553"/>
                  <a:pt x="1426994" y="722650"/>
                  <a:pt x="1430136" y="724748"/>
                </a:cubicBezTo>
                <a:cubicBezTo>
                  <a:pt x="1433279" y="725796"/>
                  <a:pt x="1437469" y="725796"/>
                  <a:pt x="1441659" y="725796"/>
                </a:cubicBezTo>
                <a:cubicBezTo>
                  <a:pt x="1450040" y="725796"/>
                  <a:pt x="1456325" y="723699"/>
                  <a:pt x="1460515" y="719504"/>
                </a:cubicBezTo>
                <a:cubicBezTo>
                  <a:pt x="1464705" y="714261"/>
                  <a:pt x="1465753" y="705872"/>
                  <a:pt x="1465753" y="695385"/>
                </a:cubicBezTo>
                <a:cubicBezTo>
                  <a:pt x="1465753" y="694336"/>
                  <a:pt x="1465753" y="694336"/>
                  <a:pt x="1465753" y="694336"/>
                </a:cubicBezTo>
                <a:cubicBezTo>
                  <a:pt x="1465753" y="651341"/>
                  <a:pt x="1465753" y="651341"/>
                  <a:pt x="1465753" y="651341"/>
                </a:cubicBezTo>
                <a:cubicBezTo>
                  <a:pt x="1465753" y="647146"/>
                  <a:pt x="1465753" y="644000"/>
                  <a:pt x="1463658" y="641903"/>
                </a:cubicBezTo>
                <a:cubicBezTo>
                  <a:pt x="1462610" y="640854"/>
                  <a:pt x="1459467" y="639806"/>
                  <a:pt x="1454230" y="639806"/>
                </a:cubicBezTo>
                <a:cubicBezTo>
                  <a:pt x="1454230" y="634562"/>
                  <a:pt x="1454230" y="634562"/>
                  <a:pt x="1454230" y="634562"/>
                </a:cubicBezTo>
                <a:cubicBezTo>
                  <a:pt x="1457372" y="634562"/>
                  <a:pt x="1460515" y="634562"/>
                  <a:pt x="1462610" y="634562"/>
                </a:cubicBezTo>
                <a:cubicBezTo>
                  <a:pt x="1464705" y="634562"/>
                  <a:pt x="1466800" y="635611"/>
                  <a:pt x="1468895" y="635611"/>
                </a:cubicBezTo>
                <a:cubicBezTo>
                  <a:pt x="1470990" y="635611"/>
                  <a:pt x="1474133" y="634562"/>
                  <a:pt x="1476228" y="634562"/>
                </a:cubicBezTo>
                <a:cubicBezTo>
                  <a:pt x="1478323" y="634562"/>
                  <a:pt x="1481466" y="634562"/>
                  <a:pt x="1483561" y="634562"/>
                </a:cubicBezTo>
                <a:cubicBezTo>
                  <a:pt x="1483561" y="639806"/>
                  <a:pt x="1483561" y="639806"/>
                  <a:pt x="1483561" y="639806"/>
                </a:cubicBezTo>
                <a:cubicBezTo>
                  <a:pt x="1480418" y="639806"/>
                  <a:pt x="1478323" y="640854"/>
                  <a:pt x="1477276" y="641903"/>
                </a:cubicBezTo>
                <a:cubicBezTo>
                  <a:pt x="1476228" y="642952"/>
                  <a:pt x="1475180" y="646098"/>
                  <a:pt x="1475180" y="651341"/>
                </a:cubicBezTo>
                <a:cubicBezTo>
                  <a:pt x="1474133" y="697482"/>
                  <a:pt x="1474133" y="697482"/>
                  <a:pt x="1474133" y="697482"/>
                </a:cubicBezTo>
                <a:cubicBezTo>
                  <a:pt x="1474133" y="712164"/>
                  <a:pt x="1470990" y="722650"/>
                  <a:pt x="1464705" y="728942"/>
                </a:cubicBezTo>
                <a:cubicBezTo>
                  <a:pt x="1458420" y="735234"/>
                  <a:pt x="1447944" y="738380"/>
                  <a:pt x="1434327" y="738380"/>
                </a:cubicBezTo>
                <a:cubicBezTo>
                  <a:pt x="1420709" y="738380"/>
                  <a:pt x="1411281" y="735234"/>
                  <a:pt x="1403948" y="729991"/>
                </a:cubicBezTo>
                <a:cubicBezTo>
                  <a:pt x="1396615" y="723699"/>
                  <a:pt x="1393473" y="715310"/>
                  <a:pt x="1393473" y="704823"/>
                </a:cubicBezTo>
                <a:cubicBezTo>
                  <a:pt x="1393473" y="649244"/>
                  <a:pt x="1393473" y="649244"/>
                  <a:pt x="1393473" y="649244"/>
                </a:cubicBezTo>
                <a:cubicBezTo>
                  <a:pt x="1393473" y="646098"/>
                  <a:pt x="1392425" y="644000"/>
                  <a:pt x="1391378" y="641903"/>
                </a:cubicBezTo>
                <a:cubicBezTo>
                  <a:pt x="1389283" y="640854"/>
                  <a:pt x="1387187" y="639806"/>
                  <a:pt x="1382997" y="639806"/>
                </a:cubicBezTo>
                <a:cubicBezTo>
                  <a:pt x="1381950" y="639806"/>
                  <a:pt x="1381950" y="639806"/>
                  <a:pt x="1381950" y="639806"/>
                </a:cubicBezTo>
                <a:cubicBezTo>
                  <a:pt x="1381950" y="634562"/>
                  <a:pt x="1381950" y="634562"/>
                  <a:pt x="1381950" y="634562"/>
                </a:cubicBezTo>
                <a:close/>
                <a:moveTo>
                  <a:pt x="1253103" y="634562"/>
                </a:moveTo>
                <a:cubicBezTo>
                  <a:pt x="1256246" y="634562"/>
                  <a:pt x="1259388" y="634562"/>
                  <a:pt x="1262531" y="634562"/>
                </a:cubicBezTo>
                <a:cubicBezTo>
                  <a:pt x="1266721" y="635611"/>
                  <a:pt x="1270911" y="635611"/>
                  <a:pt x="1277196" y="635611"/>
                </a:cubicBezTo>
                <a:cubicBezTo>
                  <a:pt x="1282434" y="635611"/>
                  <a:pt x="1286624" y="635611"/>
                  <a:pt x="1290814" y="634562"/>
                </a:cubicBezTo>
                <a:cubicBezTo>
                  <a:pt x="1295004" y="634562"/>
                  <a:pt x="1298147" y="634562"/>
                  <a:pt x="1300242" y="634562"/>
                </a:cubicBezTo>
                <a:cubicBezTo>
                  <a:pt x="1300242" y="639806"/>
                  <a:pt x="1300242" y="639806"/>
                  <a:pt x="1300242" y="639806"/>
                </a:cubicBezTo>
                <a:cubicBezTo>
                  <a:pt x="1296052" y="639806"/>
                  <a:pt x="1292909" y="640854"/>
                  <a:pt x="1291862" y="641903"/>
                </a:cubicBezTo>
                <a:cubicBezTo>
                  <a:pt x="1289767" y="642952"/>
                  <a:pt x="1288719" y="645049"/>
                  <a:pt x="1288719" y="649244"/>
                </a:cubicBezTo>
                <a:cubicBezTo>
                  <a:pt x="1288719" y="677558"/>
                  <a:pt x="1288719" y="677558"/>
                  <a:pt x="1288719" y="677558"/>
                </a:cubicBezTo>
                <a:cubicBezTo>
                  <a:pt x="1331668" y="677558"/>
                  <a:pt x="1331668" y="677558"/>
                  <a:pt x="1331668" y="677558"/>
                </a:cubicBezTo>
                <a:cubicBezTo>
                  <a:pt x="1331668" y="649244"/>
                  <a:pt x="1331668" y="649244"/>
                  <a:pt x="1331668" y="649244"/>
                </a:cubicBezTo>
                <a:cubicBezTo>
                  <a:pt x="1331668" y="646098"/>
                  <a:pt x="1330621" y="642952"/>
                  <a:pt x="1328526" y="641903"/>
                </a:cubicBezTo>
                <a:cubicBezTo>
                  <a:pt x="1327478" y="640854"/>
                  <a:pt x="1324335" y="639806"/>
                  <a:pt x="1320145" y="639806"/>
                </a:cubicBezTo>
                <a:cubicBezTo>
                  <a:pt x="1319098" y="639806"/>
                  <a:pt x="1319098" y="639806"/>
                  <a:pt x="1319098" y="639806"/>
                </a:cubicBezTo>
                <a:cubicBezTo>
                  <a:pt x="1319098" y="634562"/>
                  <a:pt x="1319098" y="634562"/>
                  <a:pt x="1319098" y="634562"/>
                </a:cubicBezTo>
                <a:cubicBezTo>
                  <a:pt x="1323288" y="634562"/>
                  <a:pt x="1326430" y="634562"/>
                  <a:pt x="1330621" y="634562"/>
                </a:cubicBezTo>
                <a:cubicBezTo>
                  <a:pt x="1333763" y="635611"/>
                  <a:pt x="1339001" y="635611"/>
                  <a:pt x="1343191" y="635611"/>
                </a:cubicBezTo>
                <a:cubicBezTo>
                  <a:pt x="1348429" y="635611"/>
                  <a:pt x="1352619" y="635611"/>
                  <a:pt x="1355761" y="634562"/>
                </a:cubicBezTo>
                <a:cubicBezTo>
                  <a:pt x="1359952" y="634562"/>
                  <a:pt x="1363094" y="634562"/>
                  <a:pt x="1366237" y="634562"/>
                </a:cubicBezTo>
                <a:cubicBezTo>
                  <a:pt x="1366237" y="639806"/>
                  <a:pt x="1366237" y="639806"/>
                  <a:pt x="1366237" y="639806"/>
                </a:cubicBezTo>
                <a:cubicBezTo>
                  <a:pt x="1365189" y="639806"/>
                  <a:pt x="1365189" y="639806"/>
                  <a:pt x="1365189" y="639806"/>
                </a:cubicBezTo>
                <a:cubicBezTo>
                  <a:pt x="1360999" y="639806"/>
                  <a:pt x="1358904" y="640854"/>
                  <a:pt x="1357856" y="641903"/>
                </a:cubicBezTo>
                <a:cubicBezTo>
                  <a:pt x="1355761" y="644000"/>
                  <a:pt x="1354714" y="646098"/>
                  <a:pt x="1354714" y="649244"/>
                </a:cubicBezTo>
                <a:cubicBezTo>
                  <a:pt x="1354714" y="717407"/>
                  <a:pt x="1354714" y="717407"/>
                  <a:pt x="1354714" y="717407"/>
                </a:cubicBezTo>
                <a:cubicBezTo>
                  <a:pt x="1354714" y="722650"/>
                  <a:pt x="1355761" y="725796"/>
                  <a:pt x="1357856" y="726845"/>
                </a:cubicBezTo>
                <a:cubicBezTo>
                  <a:pt x="1358904" y="728942"/>
                  <a:pt x="1362047" y="729991"/>
                  <a:pt x="1366237" y="729991"/>
                </a:cubicBezTo>
                <a:cubicBezTo>
                  <a:pt x="1366237" y="736283"/>
                  <a:pt x="1366237" y="736283"/>
                  <a:pt x="1366237" y="736283"/>
                </a:cubicBezTo>
                <a:cubicBezTo>
                  <a:pt x="1362047" y="735234"/>
                  <a:pt x="1357856" y="735234"/>
                  <a:pt x="1353666" y="735234"/>
                </a:cubicBezTo>
                <a:cubicBezTo>
                  <a:pt x="1349476" y="735234"/>
                  <a:pt x="1346334" y="735234"/>
                  <a:pt x="1343191" y="735234"/>
                </a:cubicBezTo>
                <a:cubicBezTo>
                  <a:pt x="1341096" y="735234"/>
                  <a:pt x="1339001" y="735234"/>
                  <a:pt x="1334811" y="735234"/>
                </a:cubicBezTo>
                <a:cubicBezTo>
                  <a:pt x="1330621" y="735234"/>
                  <a:pt x="1325383" y="735234"/>
                  <a:pt x="1320145" y="736283"/>
                </a:cubicBezTo>
                <a:cubicBezTo>
                  <a:pt x="1320145" y="729991"/>
                  <a:pt x="1320145" y="729991"/>
                  <a:pt x="1320145" y="729991"/>
                </a:cubicBezTo>
                <a:cubicBezTo>
                  <a:pt x="1325383" y="729991"/>
                  <a:pt x="1327478" y="728942"/>
                  <a:pt x="1329573" y="727893"/>
                </a:cubicBezTo>
                <a:cubicBezTo>
                  <a:pt x="1330621" y="725796"/>
                  <a:pt x="1331668" y="722650"/>
                  <a:pt x="1331668" y="717407"/>
                </a:cubicBezTo>
                <a:cubicBezTo>
                  <a:pt x="1331668" y="684898"/>
                  <a:pt x="1331668" y="684898"/>
                  <a:pt x="1331668" y="684898"/>
                </a:cubicBezTo>
                <a:cubicBezTo>
                  <a:pt x="1288719" y="684898"/>
                  <a:pt x="1288719" y="684898"/>
                  <a:pt x="1288719" y="684898"/>
                </a:cubicBezTo>
                <a:cubicBezTo>
                  <a:pt x="1288719" y="717407"/>
                  <a:pt x="1288719" y="717407"/>
                  <a:pt x="1288719" y="717407"/>
                </a:cubicBezTo>
                <a:cubicBezTo>
                  <a:pt x="1288719" y="722650"/>
                  <a:pt x="1289767" y="725796"/>
                  <a:pt x="1290814" y="727893"/>
                </a:cubicBezTo>
                <a:cubicBezTo>
                  <a:pt x="1292909" y="728942"/>
                  <a:pt x="1295004" y="729991"/>
                  <a:pt x="1300242" y="729991"/>
                </a:cubicBezTo>
                <a:cubicBezTo>
                  <a:pt x="1300242" y="735234"/>
                  <a:pt x="1300242" y="735234"/>
                  <a:pt x="1300242" y="735234"/>
                </a:cubicBezTo>
                <a:cubicBezTo>
                  <a:pt x="1295004" y="735234"/>
                  <a:pt x="1290814" y="735234"/>
                  <a:pt x="1286624" y="735234"/>
                </a:cubicBezTo>
                <a:cubicBezTo>
                  <a:pt x="1282434" y="735234"/>
                  <a:pt x="1279291" y="735234"/>
                  <a:pt x="1277196" y="735234"/>
                </a:cubicBezTo>
                <a:cubicBezTo>
                  <a:pt x="1273006" y="735234"/>
                  <a:pt x="1269864" y="735234"/>
                  <a:pt x="1265673" y="735234"/>
                </a:cubicBezTo>
                <a:cubicBezTo>
                  <a:pt x="1261483" y="735234"/>
                  <a:pt x="1257293" y="735234"/>
                  <a:pt x="1253103" y="736283"/>
                </a:cubicBezTo>
                <a:cubicBezTo>
                  <a:pt x="1253103" y="729991"/>
                  <a:pt x="1253103" y="729991"/>
                  <a:pt x="1253103" y="729991"/>
                </a:cubicBezTo>
                <a:cubicBezTo>
                  <a:pt x="1254150" y="729991"/>
                  <a:pt x="1254150" y="729991"/>
                  <a:pt x="1254150" y="729991"/>
                </a:cubicBezTo>
                <a:cubicBezTo>
                  <a:pt x="1258341" y="729991"/>
                  <a:pt x="1261483" y="728942"/>
                  <a:pt x="1262531" y="727893"/>
                </a:cubicBezTo>
                <a:cubicBezTo>
                  <a:pt x="1264626" y="725796"/>
                  <a:pt x="1264626" y="722650"/>
                  <a:pt x="1264626" y="717407"/>
                </a:cubicBezTo>
                <a:cubicBezTo>
                  <a:pt x="1264626" y="649244"/>
                  <a:pt x="1264626" y="649244"/>
                  <a:pt x="1264626" y="649244"/>
                </a:cubicBezTo>
                <a:cubicBezTo>
                  <a:pt x="1264626" y="646098"/>
                  <a:pt x="1264626" y="644000"/>
                  <a:pt x="1262531" y="641903"/>
                </a:cubicBezTo>
                <a:cubicBezTo>
                  <a:pt x="1261483" y="640854"/>
                  <a:pt x="1258341" y="639806"/>
                  <a:pt x="1255198" y="639806"/>
                </a:cubicBezTo>
                <a:cubicBezTo>
                  <a:pt x="1253103" y="639806"/>
                  <a:pt x="1253103" y="639806"/>
                  <a:pt x="1253103" y="639806"/>
                </a:cubicBezTo>
                <a:cubicBezTo>
                  <a:pt x="1253103" y="634562"/>
                  <a:pt x="1253103" y="634562"/>
                  <a:pt x="1253103" y="634562"/>
                </a:cubicBezTo>
                <a:close/>
                <a:moveTo>
                  <a:pt x="1078165" y="634562"/>
                </a:moveTo>
                <a:cubicBezTo>
                  <a:pt x="1082355" y="634562"/>
                  <a:pt x="1086545" y="634562"/>
                  <a:pt x="1090735" y="634562"/>
                </a:cubicBezTo>
                <a:cubicBezTo>
                  <a:pt x="1094925" y="635611"/>
                  <a:pt x="1099115" y="635611"/>
                  <a:pt x="1102258" y="635611"/>
                </a:cubicBezTo>
                <a:cubicBezTo>
                  <a:pt x="1106448" y="635611"/>
                  <a:pt x="1110638" y="635611"/>
                  <a:pt x="1114828" y="634562"/>
                </a:cubicBezTo>
                <a:cubicBezTo>
                  <a:pt x="1119018" y="634562"/>
                  <a:pt x="1122161" y="634562"/>
                  <a:pt x="1126351" y="634562"/>
                </a:cubicBezTo>
                <a:cubicBezTo>
                  <a:pt x="1126351" y="639806"/>
                  <a:pt x="1126351" y="639806"/>
                  <a:pt x="1126351" y="639806"/>
                </a:cubicBezTo>
                <a:cubicBezTo>
                  <a:pt x="1122161" y="639806"/>
                  <a:pt x="1119018" y="640854"/>
                  <a:pt x="1117971" y="641903"/>
                </a:cubicBezTo>
                <a:cubicBezTo>
                  <a:pt x="1115876" y="642952"/>
                  <a:pt x="1114828" y="645049"/>
                  <a:pt x="1114828" y="649244"/>
                </a:cubicBezTo>
                <a:cubicBezTo>
                  <a:pt x="1114828" y="717407"/>
                  <a:pt x="1114828" y="717407"/>
                  <a:pt x="1114828" y="717407"/>
                </a:cubicBezTo>
                <a:cubicBezTo>
                  <a:pt x="1114828" y="722650"/>
                  <a:pt x="1115876" y="725796"/>
                  <a:pt x="1116923" y="727893"/>
                </a:cubicBezTo>
                <a:cubicBezTo>
                  <a:pt x="1119018" y="728942"/>
                  <a:pt x="1121114" y="729991"/>
                  <a:pt x="1126351" y="729991"/>
                </a:cubicBezTo>
                <a:cubicBezTo>
                  <a:pt x="1126351" y="736283"/>
                  <a:pt x="1126351" y="736283"/>
                  <a:pt x="1126351" y="736283"/>
                </a:cubicBezTo>
                <a:cubicBezTo>
                  <a:pt x="1123209" y="735234"/>
                  <a:pt x="1119018" y="735234"/>
                  <a:pt x="1114828" y="735234"/>
                </a:cubicBezTo>
                <a:cubicBezTo>
                  <a:pt x="1110638" y="735234"/>
                  <a:pt x="1106448" y="735234"/>
                  <a:pt x="1102258" y="735234"/>
                </a:cubicBezTo>
                <a:cubicBezTo>
                  <a:pt x="1099115" y="735234"/>
                  <a:pt x="1095973" y="735234"/>
                  <a:pt x="1091783" y="735234"/>
                </a:cubicBezTo>
                <a:cubicBezTo>
                  <a:pt x="1087592" y="735234"/>
                  <a:pt x="1083402" y="735234"/>
                  <a:pt x="1078165" y="736283"/>
                </a:cubicBezTo>
                <a:cubicBezTo>
                  <a:pt x="1078165" y="729991"/>
                  <a:pt x="1078165" y="729991"/>
                  <a:pt x="1078165" y="729991"/>
                </a:cubicBezTo>
                <a:cubicBezTo>
                  <a:pt x="1079212" y="729991"/>
                  <a:pt x="1079212" y="729991"/>
                  <a:pt x="1079212" y="729991"/>
                </a:cubicBezTo>
                <a:cubicBezTo>
                  <a:pt x="1084450" y="729991"/>
                  <a:pt x="1086545" y="728942"/>
                  <a:pt x="1088640" y="727893"/>
                </a:cubicBezTo>
                <a:cubicBezTo>
                  <a:pt x="1089687" y="725796"/>
                  <a:pt x="1090735" y="722650"/>
                  <a:pt x="1090735" y="717407"/>
                </a:cubicBezTo>
                <a:cubicBezTo>
                  <a:pt x="1090735" y="649244"/>
                  <a:pt x="1090735" y="649244"/>
                  <a:pt x="1090735" y="649244"/>
                </a:cubicBezTo>
                <a:cubicBezTo>
                  <a:pt x="1090735" y="646098"/>
                  <a:pt x="1089687" y="644000"/>
                  <a:pt x="1088640" y="641903"/>
                </a:cubicBezTo>
                <a:cubicBezTo>
                  <a:pt x="1086545" y="640854"/>
                  <a:pt x="1084450" y="639806"/>
                  <a:pt x="1080260" y="639806"/>
                </a:cubicBezTo>
                <a:cubicBezTo>
                  <a:pt x="1078165" y="639806"/>
                  <a:pt x="1078165" y="639806"/>
                  <a:pt x="1078165" y="639806"/>
                </a:cubicBezTo>
                <a:cubicBezTo>
                  <a:pt x="1078165" y="634562"/>
                  <a:pt x="1078165" y="634562"/>
                  <a:pt x="1078165" y="634562"/>
                </a:cubicBezTo>
                <a:close/>
                <a:moveTo>
                  <a:pt x="2456721" y="632465"/>
                </a:moveTo>
                <a:cubicBezTo>
                  <a:pt x="2460911" y="632465"/>
                  <a:pt x="2465101" y="632465"/>
                  <a:pt x="2469291" y="633514"/>
                </a:cubicBezTo>
                <a:cubicBezTo>
                  <a:pt x="2474529" y="633514"/>
                  <a:pt x="2479767" y="634562"/>
                  <a:pt x="2486052" y="635611"/>
                </a:cubicBezTo>
                <a:cubicBezTo>
                  <a:pt x="2486052" y="636660"/>
                  <a:pt x="2486052" y="636660"/>
                  <a:pt x="2486052" y="636660"/>
                </a:cubicBezTo>
                <a:cubicBezTo>
                  <a:pt x="2486052" y="641903"/>
                  <a:pt x="2486052" y="647146"/>
                  <a:pt x="2486052" y="650292"/>
                </a:cubicBezTo>
                <a:cubicBezTo>
                  <a:pt x="2486052" y="652390"/>
                  <a:pt x="2486052" y="656584"/>
                  <a:pt x="2486052" y="662876"/>
                </a:cubicBezTo>
                <a:cubicBezTo>
                  <a:pt x="2477672" y="662876"/>
                  <a:pt x="2477672" y="662876"/>
                  <a:pt x="2477672" y="662876"/>
                </a:cubicBezTo>
                <a:cubicBezTo>
                  <a:pt x="2477672" y="655536"/>
                  <a:pt x="2475577" y="650292"/>
                  <a:pt x="2472434" y="646098"/>
                </a:cubicBezTo>
                <a:cubicBezTo>
                  <a:pt x="2469291" y="642952"/>
                  <a:pt x="2464054" y="640854"/>
                  <a:pt x="2457768" y="640854"/>
                </a:cubicBezTo>
                <a:cubicBezTo>
                  <a:pt x="2453578" y="640854"/>
                  <a:pt x="2449388" y="641903"/>
                  <a:pt x="2446246" y="644000"/>
                </a:cubicBezTo>
                <a:cubicBezTo>
                  <a:pt x="2444150" y="647146"/>
                  <a:pt x="2442056" y="650292"/>
                  <a:pt x="2442056" y="654487"/>
                </a:cubicBezTo>
                <a:cubicBezTo>
                  <a:pt x="2442056" y="657633"/>
                  <a:pt x="2443103" y="660779"/>
                  <a:pt x="2445198" y="663925"/>
                </a:cubicBezTo>
                <a:cubicBezTo>
                  <a:pt x="2448341" y="666022"/>
                  <a:pt x="2453578" y="669168"/>
                  <a:pt x="2460911" y="672314"/>
                </a:cubicBezTo>
                <a:cubicBezTo>
                  <a:pt x="2461959" y="672314"/>
                  <a:pt x="2464054" y="673363"/>
                  <a:pt x="2466149" y="674412"/>
                </a:cubicBezTo>
                <a:cubicBezTo>
                  <a:pt x="2474529" y="677558"/>
                  <a:pt x="2480814" y="680704"/>
                  <a:pt x="2483957" y="683850"/>
                </a:cubicBezTo>
                <a:cubicBezTo>
                  <a:pt x="2487100" y="685947"/>
                  <a:pt x="2489194" y="690142"/>
                  <a:pt x="2490242" y="693288"/>
                </a:cubicBezTo>
                <a:cubicBezTo>
                  <a:pt x="2492337" y="696434"/>
                  <a:pt x="2492337" y="700628"/>
                  <a:pt x="2492337" y="704823"/>
                </a:cubicBezTo>
                <a:cubicBezTo>
                  <a:pt x="2492337" y="715310"/>
                  <a:pt x="2489194" y="722650"/>
                  <a:pt x="2482909" y="728942"/>
                </a:cubicBezTo>
                <a:cubicBezTo>
                  <a:pt x="2475577" y="735234"/>
                  <a:pt x="2467196" y="738380"/>
                  <a:pt x="2455673" y="738380"/>
                </a:cubicBezTo>
                <a:cubicBezTo>
                  <a:pt x="2449388" y="738380"/>
                  <a:pt x="2443103" y="737331"/>
                  <a:pt x="2437865" y="736283"/>
                </a:cubicBezTo>
                <a:cubicBezTo>
                  <a:pt x="2431580" y="735234"/>
                  <a:pt x="2426342" y="733137"/>
                  <a:pt x="2421105" y="729991"/>
                </a:cubicBezTo>
                <a:cubicBezTo>
                  <a:pt x="2422152" y="726845"/>
                  <a:pt x="2422152" y="723699"/>
                  <a:pt x="2422152" y="719504"/>
                </a:cubicBezTo>
                <a:cubicBezTo>
                  <a:pt x="2422152" y="716358"/>
                  <a:pt x="2422152" y="713212"/>
                  <a:pt x="2422152" y="709018"/>
                </a:cubicBezTo>
                <a:cubicBezTo>
                  <a:pt x="2422152" y="706920"/>
                  <a:pt x="2422152" y="705872"/>
                  <a:pt x="2422152" y="704823"/>
                </a:cubicBezTo>
                <a:cubicBezTo>
                  <a:pt x="2422152" y="703774"/>
                  <a:pt x="2422152" y="702726"/>
                  <a:pt x="2422152" y="701677"/>
                </a:cubicBezTo>
                <a:cubicBezTo>
                  <a:pt x="2432628" y="701677"/>
                  <a:pt x="2432628" y="701677"/>
                  <a:pt x="2432628" y="701677"/>
                </a:cubicBezTo>
                <a:cubicBezTo>
                  <a:pt x="2432628" y="711115"/>
                  <a:pt x="2434723" y="717407"/>
                  <a:pt x="2437865" y="721602"/>
                </a:cubicBezTo>
                <a:cubicBezTo>
                  <a:pt x="2442056" y="726845"/>
                  <a:pt x="2447293" y="728942"/>
                  <a:pt x="2453578" y="728942"/>
                </a:cubicBezTo>
                <a:cubicBezTo>
                  <a:pt x="2459864" y="728942"/>
                  <a:pt x="2464054" y="726845"/>
                  <a:pt x="2467196" y="724748"/>
                </a:cubicBezTo>
                <a:cubicBezTo>
                  <a:pt x="2470339" y="721602"/>
                  <a:pt x="2472434" y="718456"/>
                  <a:pt x="2472434" y="713212"/>
                </a:cubicBezTo>
                <a:cubicBezTo>
                  <a:pt x="2472434" y="710066"/>
                  <a:pt x="2471386" y="706920"/>
                  <a:pt x="2469291" y="703774"/>
                </a:cubicBezTo>
                <a:cubicBezTo>
                  <a:pt x="2467196" y="701677"/>
                  <a:pt x="2461959" y="698531"/>
                  <a:pt x="2453578" y="695385"/>
                </a:cubicBezTo>
                <a:cubicBezTo>
                  <a:pt x="2442056" y="690142"/>
                  <a:pt x="2433675" y="685947"/>
                  <a:pt x="2429485" y="680704"/>
                </a:cubicBezTo>
                <a:cubicBezTo>
                  <a:pt x="2425295" y="675460"/>
                  <a:pt x="2423200" y="670217"/>
                  <a:pt x="2423200" y="662876"/>
                </a:cubicBezTo>
                <a:cubicBezTo>
                  <a:pt x="2423200" y="653438"/>
                  <a:pt x="2426342" y="646098"/>
                  <a:pt x="2432628" y="640854"/>
                </a:cubicBezTo>
                <a:cubicBezTo>
                  <a:pt x="2438913" y="634562"/>
                  <a:pt x="2446246" y="632465"/>
                  <a:pt x="2456721" y="632465"/>
                </a:cubicBezTo>
                <a:close/>
                <a:moveTo>
                  <a:pt x="1199679" y="632465"/>
                </a:moveTo>
                <a:cubicBezTo>
                  <a:pt x="1205964" y="632465"/>
                  <a:pt x="1215392" y="633514"/>
                  <a:pt x="1231105" y="636660"/>
                </a:cubicBezTo>
                <a:cubicBezTo>
                  <a:pt x="1232152" y="636660"/>
                  <a:pt x="1233200" y="636660"/>
                  <a:pt x="1234247" y="636660"/>
                </a:cubicBezTo>
                <a:cubicBezTo>
                  <a:pt x="1234247" y="640854"/>
                  <a:pt x="1233200" y="644000"/>
                  <a:pt x="1233200" y="647146"/>
                </a:cubicBezTo>
                <a:cubicBezTo>
                  <a:pt x="1233200" y="650292"/>
                  <a:pt x="1233200" y="653438"/>
                  <a:pt x="1233200" y="656584"/>
                </a:cubicBezTo>
                <a:cubicBezTo>
                  <a:pt x="1233200" y="657633"/>
                  <a:pt x="1233200" y="659730"/>
                  <a:pt x="1233200" y="660779"/>
                </a:cubicBezTo>
                <a:cubicBezTo>
                  <a:pt x="1233200" y="662876"/>
                  <a:pt x="1233200" y="664974"/>
                  <a:pt x="1233200" y="668120"/>
                </a:cubicBezTo>
                <a:cubicBezTo>
                  <a:pt x="1224820" y="668120"/>
                  <a:pt x="1224820" y="668120"/>
                  <a:pt x="1224820" y="668120"/>
                </a:cubicBezTo>
                <a:cubicBezTo>
                  <a:pt x="1223772" y="658682"/>
                  <a:pt x="1221677" y="651341"/>
                  <a:pt x="1217487" y="647146"/>
                </a:cubicBezTo>
                <a:cubicBezTo>
                  <a:pt x="1213297" y="642952"/>
                  <a:pt x="1208059" y="639806"/>
                  <a:pt x="1201774" y="639806"/>
                </a:cubicBezTo>
                <a:cubicBezTo>
                  <a:pt x="1191298" y="639806"/>
                  <a:pt x="1183966" y="644000"/>
                  <a:pt x="1178728" y="651341"/>
                </a:cubicBezTo>
                <a:cubicBezTo>
                  <a:pt x="1173490" y="658682"/>
                  <a:pt x="1170348" y="669168"/>
                  <a:pt x="1170348" y="681752"/>
                </a:cubicBezTo>
                <a:cubicBezTo>
                  <a:pt x="1170348" y="695385"/>
                  <a:pt x="1173490" y="706920"/>
                  <a:pt x="1179775" y="714261"/>
                </a:cubicBezTo>
                <a:cubicBezTo>
                  <a:pt x="1185013" y="722650"/>
                  <a:pt x="1193393" y="726845"/>
                  <a:pt x="1202821" y="726845"/>
                </a:cubicBezTo>
                <a:cubicBezTo>
                  <a:pt x="1208059" y="726845"/>
                  <a:pt x="1213297" y="725796"/>
                  <a:pt x="1217487" y="722650"/>
                </a:cubicBezTo>
                <a:cubicBezTo>
                  <a:pt x="1221677" y="719504"/>
                  <a:pt x="1226915" y="715310"/>
                  <a:pt x="1231105" y="709018"/>
                </a:cubicBezTo>
                <a:cubicBezTo>
                  <a:pt x="1238437" y="713212"/>
                  <a:pt x="1238437" y="713212"/>
                  <a:pt x="1238437" y="713212"/>
                </a:cubicBezTo>
                <a:cubicBezTo>
                  <a:pt x="1232152" y="721602"/>
                  <a:pt x="1226915" y="727893"/>
                  <a:pt x="1219582" y="732088"/>
                </a:cubicBezTo>
                <a:cubicBezTo>
                  <a:pt x="1212249" y="736283"/>
                  <a:pt x="1204916" y="738380"/>
                  <a:pt x="1195489" y="738380"/>
                </a:cubicBezTo>
                <a:cubicBezTo>
                  <a:pt x="1179775" y="738380"/>
                  <a:pt x="1167205" y="733137"/>
                  <a:pt x="1158825" y="723699"/>
                </a:cubicBezTo>
                <a:cubicBezTo>
                  <a:pt x="1149397" y="714261"/>
                  <a:pt x="1145207" y="701677"/>
                  <a:pt x="1145207" y="684898"/>
                </a:cubicBezTo>
                <a:cubicBezTo>
                  <a:pt x="1145207" y="669168"/>
                  <a:pt x="1150444" y="656584"/>
                  <a:pt x="1159872" y="647146"/>
                </a:cubicBezTo>
                <a:cubicBezTo>
                  <a:pt x="1170348" y="636660"/>
                  <a:pt x="1182918" y="632465"/>
                  <a:pt x="1199679" y="632465"/>
                </a:cubicBezTo>
                <a:close/>
                <a:moveTo>
                  <a:pt x="1022645" y="632465"/>
                </a:moveTo>
                <a:cubicBezTo>
                  <a:pt x="1026835" y="632465"/>
                  <a:pt x="1031025" y="632465"/>
                  <a:pt x="1036263" y="633514"/>
                </a:cubicBezTo>
                <a:cubicBezTo>
                  <a:pt x="1040453" y="633514"/>
                  <a:pt x="1045691" y="634562"/>
                  <a:pt x="1051976" y="635611"/>
                </a:cubicBezTo>
                <a:cubicBezTo>
                  <a:pt x="1051976" y="636660"/>
                  <a:pt x="1051976" y="636660"/>
                  <a:pt x="1051976" y="636660"/>
                </a:cubicBezTo>
                <a:cubicBezTo>
                  <a:pt x="1051976" y="641903"/>
                  <a:pt x="1051976" y="647146"/>
                  <a:pt x="1051976" y="650292"/>
                </a:cubicBezTo>
                <a:cubicBezTo>
                  <a:pt x="1051976" y="652390"/>
                  <a:pt x="1051976" y="656584"/>
                  <a:pt x="1051976" y="662876"/>
                </a:cubicBezTo>
                <a:cubicBezTo>
                  <a:pt x="1043596" y="662876"/>
                  <a:pt x="1043596" y="662876"/>
                  <a:pt x="1043596" y="662876"/>
                </a:cubicBezTo>
                <a:cubicBezTo>
                  <a:pt x="1043596" y="655536"/>
                  <a:pt x="1042548" y="650292"/>
                  <a:pt x="1038358" y="646098"/>
                </a:cubicBezTo>
                <a:cubicBezTo>
                  <a:pt x="1035216" y="642952"/>
                  <a:pt x="1031025" y="640854"/>
                  <a:pt x="1024740" y="640854"/>
                </a:cubicBezTo>
                <a:cubicBezTo>
                  <a:pt x="1019503" y="640854"/>
                  <a:pt x="1015312" y="641903"/>
                  <a:pt x="1013217" y="644000"/>
                </a:cubicBezTo>
                <a:cubicBezTo>
                  <a:pt x="1010075" y="647146"/>
                  <a:pt x="1009027" y="650292"/>
                  <a:pt x="1009027" y="654487"/>
                </a:cubicBezTo>
                <a:cubicBezTo>
                  <a:pt x="1009027" y="657633"/>
                  <a:pt x="1010075" y="660779"/>
                  <a:pt x="1012170" y="663925"/>
                </a:cubicBezTo>
                <a:cubicBezTo>
                  <a:pt x="1014265" y="666022"/>
                  <a:pt x="1019503" y="669168"/>
                  <a:pt x="1027883" y="672314"/>
                </a:cubicBezTo>
                <a:cubicBezTo>
                  <a:pt x="1028930" y="672314"/>
                  <a:pt x="1029978" y="673363"/>
                  <a:pt x="1032073" y="674412"/>
                </a:cubicBezTo>
                <a:cubicBezTo>
                  <a:pt x="1040453" y="677558"/>
                  <a:pt x="1046739" y="680704"/>
                  <a:pt x="1049881" y="683850"/>
                </a:cubicBezTo>
                <a:cubicBezTo>
                  <a:pt x="1053024" y="685947"/>
                  <a:pt x="1055119" y="690142"/>
                  <a:pt x="1056166" y="693288"/>
                </a:cubicBezTo>
                <a:cubicBezTo>
                  <a:pt x="1058261" y="696434"/>
                  <a:pt x="1059309" y="700628"/>
                  <a:pt x="1059309" y="704823"/>
                </a:cubicBezTo>
                <a:cubicBezTo>
                  <a:pt x="1059309" y="715310"/>
                  <a:pt x="1055119" y="722650"/>
                  <a:pt x="1048834" y="728942"/>
                </a:cubicBezTo>
                <a:cubicBezTo>
                  <a:pt x="1042548" y="735234"/>
                  <a:pt x="1033121" y="738380"/>
                  <a:pt x="1021598" y="738380"/>
                </a:cubicBezTo>
                <a:cubicBezTo>
                  <a:pt x="1015312" y="738380"/>
                  <a:pt x="1009027" y="737331"/>
                  <a:pt x="1003790" y="736283"/>
                </a:cubicBezTo>
                <a:cubicBezTo>
                  <a:pt x="998552" y="735234"/>
                  <a:pt x="992267" y="733137"/>
                  <a:pt x="987029" y="729991"/>
                </a:cubicBezTo>
                <a:cubicBezTo>
                  <a:pt x="988077" y="726845"/>
                  <a:pt x="988077" y="723699"/>
                  <a:pt x="988077" y="719504"/>
                </a:cubicBezTo>
                <a:cubicBezTo>
                  <a:pt x="988077" y="716358"/>
                  <a:pt x="988077" y="713212"/>
                  <a:pt x="988077" y="709018"/>
                </a:cubicBezTo>
                <a:cubicBezTo>
                  <a:pt x="988077" y="706920"/>
                  <a:pt x="988077" y="705872"/>
                  <a:pt x="988077" y="704823"/>
                </a:cubicBezTo>
                <a:cubicBezTo>
                  <a:pt x="988077" y="703774"/>
                  <a:pt x="988077" y="702726"/>
                  <a:pt x="988077" y="701677"/>
                </a:cubicBezTo>
                <a:cubicBezTo>
                  <a:pt x="998552" y="701677"/>
                  <a:pt x="998552" y="701677"/>
                  <a:pt x="998552" y="701677"/>
                </a:cubicBezTo>
                <a:cubicBezTo>
                  <a:pt x="998552" y="711115"/>
                  <a:pt x="1000647" y="717407"/>
                  <a:pt x="1003790" y="721602"/>
                </a:cubicBezTo>
                <a:cubicBezTo>
                  <a:pt x="1007980" y="726845"/>
                  <a:pt x="1013217" y="728942"/>
                  <a:pt x="1020550" y="728942"/>
                </a:cubicBezTo>
                <a:cubicBezTo>
                  <a:pt x="1025788" y="728942"/>
                  <a:pt x="1029978" y="726845"/>
                  <a:pt x="1033121" y="724748"/>
                </a:cubicBezTo>
                <a:cubicBezTo>
                  <a:pt x="1037311" y="721602"/>
                  <a:pt x="1038358" y="718456"/>
                  <a:pt x="1038358" y="713212"/>
                </a:cubicBezTo>
                <a:cubicBezTo>
                  <a:pt x="1038358" y="710066"/>
                  <a:pt x="1037311" y="706920"/>
                  <a:pt x="1035216" y="703774"/>
                </a:cubicBezTo>
                <a:cubicBezTo>
                  <a:pt x="1033121" y="701677"/>
                  <a:pt x="1027883" y="698531"/>
                  <a:pt x="1019503" y="695385"/>
                </a:cubicBezTo>
                <a:cubicBezTo>
                  <a:pt x="1007980" y="690142"/>
                  <a:pt x="999599" y="685947"/>
                  <a:pt x="995409" y="680704"/>
                </a:cubicBezTo>
                <a:cubicBezTo>
                  <a:pt x="991219" y="675460"/>
                  <a:pt x="989124" y="670217"/>
                  <a:pt x="989124" y="662876"/>
                </a:cubicBezTo>
                <a:cubicBezTo>
                  <a:pt x="989124" y="653438"/>
                  <a:pt x="992267" y="646098"/>
                  <a:pt x="998552" y="640854"/>
                </a:cubicBezTo>
                <a:cubicBezTo>
                  <a:pt x="1004837" y="634562"/>
                  <a:pt x="1013217" y="632465"/>
                  <a:pt x="1022645" y="632465"/>
                </a:cubicBezTo>
                <a:close/>
                <a:moveTo>
                  <a:pt x="180247" y="626094"/>
                </a:moveTo>
                <a:cubicBezTo>
                  <a:pt x="201191" y="648103"/>
                  <a:pt x="201191" y="648103"/>
                  <a:pt x="201191" y="648103"/>
                </a:cubicBezTo>
                <a:cubicBezTo>
                  <a:pt x="199097" y="649151"/>
                  <a:pt x="199097" y="649151"/>
                  <a:pt x="199097" y="649151"/>
                </a:cubicBezTo>
                <a:cubicBezTo>
                  <a:pt x="198050" y="648103"/>
                  <a:pt x="195955" y="647055"/>
                  <a:pt x="194908" y="647055"/>
                </a:cubicBezTo>
                <a:cubicBezTo>
                  <a:pt x="192814" y="647055"/>
                  <a:pt x="190719" y="648103"/>
                  <a:pt x="188625" y="650199"/>
                </a:cubicBezTo>
                <a:cubicBezTo>
                  <a:pt x="167681" y="670111"/>
                  <a:pt x="167681" y="670111"/>
                  <a:pt x="167681" y="670111"/>
                </a:cubicBezTo>
                <a:cubicBezTo>
                  <a:pt x="164540" y="672207"/>
                  <a:pt x="162445" y="675351"/>
                  <a:pt x="162445" y="677447"/>
                </a:cubicBezTo>
                <a:cubicBezTo>
                  <a:pt x="162445" y="680592"/>
                  <a:pt x="163492" y="682688"/>
                  <a:pt x="165587" y="685832"/>
                </a:cubicBezTo>
                <a:cubicBezTo>
                  <a:pt x="168728" y="688976"/>
                  <a:pt x="171870" y="690024"/>
                  <a:pt x="175012" y="690024"/>
                </a:cubicBezTo>
                <a:cubicBezTo>
                  <a:pt x="179200" y="688976"/>
                  <a:pt x="182342" y="686880"/>
                  <a:pt x="186530" y="683736"/>
                </a:cubicBezTo>
                <a:cubicBezTo>
                  <a:pt x="204333" y="666967"/>
                  <a:pt x="204333" y="666967"/>
                  <a:pt x="204333" y="666967"/>
                </a:cubicBezTo>
                <a:cubicBezTo>
                  <a:pt x="206427" y="664871"/>
                  <a:pt x="207474" y="662775"/>
                  <a:pt x="207474" y="661727"/>
                </a:cubicBezTo>
                <a:cubicBezTo>
                  <a:pt x="208521" y="659631"/>
                  <a:pt x="207474" y="658583"/>
                  <a:pt x="205380" y="656487"/>
                </a:cubicBezTo>
                <a:cubicBezTo>
                  <a:pt x="207474" y="655439"/>
                  <a:pt x="207474" y="655439"/>
                  <a:pt x="207474" y="655439"/>
                </a:cubicBezTo>
                <a:cubicBezTo>
                  <a:pt x="218993" y="668015"/>
                  <a:pt x="218993" y="668015"/>
                  <a:pt x="218993" y="668015"/>
                </a:cubicBezTo>
                <a:cubicBezTo>
                  <a:pt x="217946" y="669063"/>
                  <a:pt x="217946" y="669063"/>
                  <a:pt x="217946" y="669063"/>
                </a:cubicBezTo>
                <a:cubicBezTo>
                  <a:pt x="215852" y="666967"/>
                  <a:pt x="213757" y="665919"/>
                  <a:pt x="212710" y="665919"/>
                </a:cubicBezTo>
                <a:cubicBezTo>
                  <a:pt x="210616" y="665919"/>
                  <a:pt x="209569" y="666967"/>
                  <a:pt x="207474" y="669063"/>
                </a:cubicBezTo>
                <a:cubicBezTo>
                  <a:pt x="189672" y="685832"/>
                  <a:pt x="189672" y="685832"/>
                  <a:pt x="189672" y="685832"/>
                </a:cubicBezTo>
                <a:cubicBezTo>
                  <a:pt x="186530" y="688976"/>
                  <a:pt x="184436" y="690024"/>
                  <a:pt x="182342" y="691072"/>
                </a:cubicBezTo>
                <a:cubicBezTo>
                  <a:pt x="180247" y="692120"/>
                  <a:pt x="178153" y="693168"/>
                  <a:pt x="176059" y="693168"/>
                </a:cubicBezTo>
                <a:cubicBezTo>
                  <a:pt x="172917" y="693168"/>
                  <a:pt x="170823" y="692120"/>
                  <a:pt x="167681" y="691072"/>
                </a:cubicBezTo>
                <a:cubicBezTo>
                  <a:pt x="164540" y="688976"/>
                  <a:pt x="161398" y="686880"/>
                  <a:pt x="159304" y="683736"/>
                </a:cubicBezTo>
                <a:cubicBezTo>
                  <a:pt x="154068" y="678496"/>
                  <a:pt x="151973" y="674303"/>
                  <a:pt x="151973" y="669063"/>
                </a:cubicBezTo>
                <a:cubicBezTo>
                  <a:pt x="151973" y="663823"/>
                  <a:pt x="154068" y="659631"/>
                  <a:pt x="159304" y="655439"/>
                </a:cubicBezTo>
                <a:cubicBezTo>
                  <a:pt x="178153" y="637622"/>
                  <a:pt x="178153" y="637622"/>
                  <a:pt x="178153" y="637622"/>
                </a:cubicBezTo>
                <a:cubicBezTo>
                  <a:pt x="179200" y="635526"/>
                  <a:pt x="180247" y="633430"/>
                  <a:pt x="181295" y="632382"/>
                </a:cubicBezTo>
                <a:cubicBezTo>
                  <a:pt x="181295" y="631334"/>
                  <a:pt x="180247" y="629238"/>
                  <a:pt x="178153" y="627142"/>
                </a:cubicBezTo>
                <a:cubicBezTo>
                  <a:pt x="180247" y="626094"/>
                  <a:pt x="180247" y="626094"/>
                  <a:pt x="180247" y="626094"/>
                </a:cubicBezTo>
                <a:close/>
                <a:moveTo>
                  <a:pt x="672423" y="625046"/>
                </a:moveTo>
                <a:cubicBezTo>
                  <a:pt x="676612" y="622950"/>
                  <a:pt x="680800" y="623998"/>
                  <a:pt x="683942" y="627142"/>
                </a:cubicBezTo>
                <a:cubicBezTo>
                  <a:pt x="687084" y="629238"/>
                  <a:pt x="688131" y="631334"/>
                  <a:pt x="689178" y="634478"/>
                </a:cubicBezTo>
                <a:cubicBezTo>
                  <a:pt x="689178" y="637622"/>
                  <a:pt x="689178" y="640766"/>
                  <a:pt x="688131" y="643910"/>
                </a:cubicBezTo>
                <a:cubicBezTo>
                  <a:pt x="688131" y="643910"/>
                  <a:pt x="688131" y="643910"/>
                  <a:pt x="709074" y="648103"/>
                </a:cubicBezTo>
                <a:cubicBezTo>
                  <a:pt x="711169" y="648103"/>
                  <a:pt x="713263" y="648103"/>
                  <a:pt x="714310" y="648103"/>
                </a:cubicBezTo>
                <a:cubicBezTo>
                  <a:pt x="715358" y="648103"/>
                  <a:pt x="716405" y="647055"/>
                  <a:pt x="717452" y="646007"/>
                </a:cubicBezTo>
                <a:cubicBezTo>
                  <a:pt x="717452" y="646007"/>
                  <a:pt x="717452" y="646007"/>
                  <a:pt x="718499" y="647055"/>
                </a:cubicBezTo>
                <a:cubicBezTo>
                  <a:pt x="718499" y="647055"/>
                  <a:pt x="718499" y="647055"/>
                  <a:pt x="705933" y="662775"/>
                </a:cubicBezTo>
                <a:cubicBezTo>
                  <a:pt x="705933" y="662775"/>
                  <a:pt x="705933" y="662775"/>
                  <a:pt x="678706" y="657535"/>
                </a:cubicBezTo>
                <a:cubicBezTo>
                  <a:pt x="678706" y="657535"/>
                  <a:pt x="678706" y="657535"/>
                  <a:pt x="677659" y="658583"/>
                </a:cubicBezTo>
                <a:cubicBezTo>
                  <a:pt x="677659" y="658583"/>
                  <a:pt x="677659" y="658583"/>
                  <a:pt x="689178" y="668015"/>
                </a:cubicBezTo>
                <a:cubicBezTo>
                  <a:pt x="691272" y="670111"/>
                  <a:pt x="693367" y="671159"/>
                  <a:pt x="694414" y="670111"/>
                </a:cubicBezTo>
                <a:cubicBezTo>
                  <a:pt x="696508" y="670111"/>
                  <a:pt x="697555" y="669063"/>
                  <a:pt x="699650" y="666967"/>
                </a:cubicBezTo>
                <a:cubicBezTo>
                  <a:pt x="699650" y="666967"/>
                  <a:pt x="699650" y="666967"/>
                  <a:pt x="700697" y="669063"/>
                </a:cubicBezTo>
                <a:cubicBezTo>
                  <a:pt x="700697" y="669063"/>
                  <a:pt x="700697" y="669063"/>
                  <a:pt x="680800" y="692120"/>
                </a:cubicBezTo>
                <a:cubicBezTo>
                  <a:pt x="680800" y="692120"/>
                  <a:pt x="680800" y="692120"/>
                  <a:pt x="679753" y="691072"/>
                </a:cubicBezTo>
                <a:cubicBezTo>
                  <a:pt x="680800" y="688976"/>
                  <a:pt x="681848" y="687928"/>
                  <a:pt x="681848" y="685832"/>
                </a:cubicBezTo>
                <a:cubicBezTo>
                  <a:pt x="681848" y="684784"/>
                  <a:pt x="679753" y="682688"/>
                  <a:pt x="677659" y="680592"/>
                </a:cubicBezTo>
                <a:cubicBezTo>
                  <a:pt x="677659" y="680592"/>
                  <a:pt x="677659" y="680592"/>
                  <a:pt x="651479" y="658583"/>
                </a:cubicBezTo>
                <a:cubicBezTo>
                  <a:pt x="649385" y="656487"/>
                  <a:pt x="647291" y="656487"/>
                  <a:pt x="646244" y="656487"/>
                </a:cubicBezTo>
                <a:cubicBezTo>
                  <a:pt x="645196" y="656487"/>
                  <a:pt x="643102" y="657535"/>
                  <a:pt x="641008" y="658583"/>
                </a:cubicBezTo>
                <a:cubicBezTo>
                  <a:pt x="641008" y="658583"/>
                  <a:pt x="641008" y="658583"/>
                  <a:pt x="639960" y="657535"/>
                </a:cubicBezTo>
                <a:cubicBezTo>
                  <a:pt x="639960" y="657535"/>
                  <a:pt x="639960" y="657535"/>
                  <a:pt x="658810" y="634478"/>
                </a:cubicBezTo>
                <a:cubicBezTo>
                  <a:pt x="664046" y="629238"/>
                  <a:pt x="668234" y="626094"/>
                  <a:pt x="672423" y="625046"/>
                </a:cubicBezTo>
                <a:close/>
                <a:moveTo>
                  <a:pt x="702791" y="568452"/>
                </a:moveTo>
                <a:cubicBezTo>
                  <a:pt x="718499" y="576836"/>
                  <a:pt x="718499" y="576836"/>
                  <a:pt x="718499" y="576836"/>
                </a:cubicBezTo>
                <a:cubicBezTo>
                  <a:pt x="717452" y="578932"/>
                  <a:pt x="717452" y="578932"/>
                  <a:pt x="717452" y="578932"/>
                </a:cubicBezTo>
                <a:cubicBezTo>
                  <a:pt x="713263" y="576836"/>
                  <a:pt x="709074" y="576836"/>
                  <a:pt x="705933" y="578932"/>
                </a:cubicBezTo>
                <a:cubicBezTo>
                  <a:pt x="701744" y="579980"/>
                  <a:pt x="698603" y="583125"/>
                  <a:pt x="696508" y="587317"/>
                </a:cubicBezTo>
                <a:cubicBezTo>
                  <a:pt x="695461" y="589413"/>
                  <a:pt x="695461" y="591509"/>
                  <a:pt x="695461" y="593605"/>
                </a:cubicBezTo>
                <a:cubicBezTo>
                  <a:pt x="695461" y="595701"/>
                  <a:pt x="696508" y="596749"/>
                  <a:pt x="698603" y="597797"/>
                </a:cubicBezTo>
                <a:cubicBezTo>
                  <a:pt x="700697" y="598845"/>
                  <a:pt x="704886" y="597797"/>
                  <a:pt x="711169" y="593605"/>
                </a:cubicBezTo>
                <a:cubicBezTo>
                  <a:pt x="711169" y="592557"/>
                  <a:pt x="711169" y="592557"/>
                  <a:pt x="711169" y="592557"/>
                </a:cubicBezTo>
                <a:cubicBezTo>
                  <a:pt x="715358" y="589413"/>
                  <a:pt x="718499" y="587317"/>
                  <a:pt x="720593" y="586269"/>
                </a:cubicBezTo>
                <a:cubicBezTo>
                  <a:pt x="722688" y="584173"/>
                  <a:pt x="724782" y="584173"/>
                  <a:pt x="725829" y="583125"/>
                </a:cubicBezTo>
                <a:cubicBezTo>
                  <a:pt x="727924" y="583125"/>
                  <a:pt x="730018" y="583125"/>
                  <a:pt x="732112" y="583125"/>
                </a:cubicBezTo>
                <a:cubicBezTo>
                  <a:pt x="734207" y="583125"/>
                  <a:pt x="736301" y="584173"/>
                  <a:pt x="738396" y="585221"/>
                </a:cubicBezTo>
                <a:cubicBezTo>
                  <a:pt x="742584" y="587317"/>
                  <a:pt x="745726" y="591509"/>
                  <a:pt x="746773" y="596749"/>
                </a:cubicBezTo>
                <a:cubicBezTo>
                  <a:pt x="747820" y="600941"/>
                  <a:pt x="746773" y="606181"/>
                  <a:pt x="743631" y="612469"/>
                </a:cubicBezTo>
                <a:cubicBezTo>
                  <a:pt x="741537" y="614566"/>
                  <a:pt x="739443" y="617710"/>
                  <a:pt x="736301" y="620854"/>
                </a:cubicBezTo>
                <a:cubicBezTo>
                  <a:pt x="734207" y="622950"/>
                  <a:pt x="732112" y="625046"/>
                  <a:pt x="732112" y="625046"/>
                </a:cubicBezTo>
                <a:cubicBezTo>
                  <a:pt x="732112" y="626094"/>
                  <a:pt x="732112" y="627142"/>
                  <a:pt x="732112" y="627142"/>
                </a:cubicBezTo>
                <a:cubicBezTo>
                  <a:pt x="732112" y="628190"/>
                  <a:pt x="733160" y="629238"/>
                  <a:pt x="734207" y="629238"/>
                </a:cubicBezTo>
                <a:cubicBezTo>
                  <a:pt x="733160" y="631334"/>
                  <a:pt x="733160" y="631334"/>
                  <a:pt x="733160" y="631334"/>
                </a:cubicBezTo>
                <a:cubicBezTo>
                  <a:pt x="715358" y="621902"/>
                  <a:pt x="715358" y="621902"/>
                  <a:pt x="715358" y="621902"/>
                </a:cubicBezTo>
                <a:cubicBezTo>
                  <a:pt x="716405" y="619806"/>
                  <a:pt x="716405" y="619806"/>
                  <a:pt x="716405" y="619806"/>
                </a:cubicBezTo>
                <a:cubicBezTo>
                  <a:pt x="720593" y="621902"/>
                  <a:pt x="724782" y="621902"/>
                  <a:pt x="730018" y="620854"/>
                </a:cubicBezTo>
                <a:cubicBezTo>
                  <a:pt x="734207" y="618758"/>
                  <a:pt x="737348" y="615614"/>
                  <a:pt x="739443" y="611421"/>
                </a:cubicBezTo>
                <a:cubicBezTo>
                  <a:pt x="741537" y="609325"/>
                  <a:pt x="741537" y="606181"/>
                  <a:pt x="741537" y="604085"/>
                </a:cubicBezTo>
                <a:cubicBezTo>
                  <a:pt x="741537" y="601989"/>
                  <a:pt x="740490" y="599893"/>
                  <a:pt x="738396" y="598845"/>
                </a:cubicBezTo>
                <a:cubicBezTo>
                  <a:pt x="735254" y="597797"/>
                  <a:pt x="730018" y="599893"/>
                  <a:pt x="722688" y="605133"/>
                </a:cubicBezTo>
                <a:cubicBezTo>
                  <a:pt x="721641" y="605133"/>
                  <a:pt x="721641" y="605133"/>
                  <a:pt x="721641" y="605133"/>
                </a:cubicBezTo>
                <a:cubicBezTo>
                  <a:pt x="721641" y="606181"/>
                  <a:pt x="720593" y="606181"/>
                  <a:pt x="719546" y="607229"/>
                </a:cubicBezTo>
                <a:cubicBezTo>
                  <a:pt x="714310" y="611421"/>
                  <a:pt x="710122" y="613518"/>
                  <a:pt x="706980" y="613518"/>
                </a:cubicBezTo>
                <a:cubicBezTo>
                  <a:pt x="705933" y="614566"/>
                  <a:pt x="703838" y="614566"/>
                  <a:pt x="702791" y="613518"/>
                </a:cubicBezTo>
                <a:cubicBezTo>
                  <a:pt x="700697" y="613518"/>
                  <a:pt x="699650" y="613518"/>
                  <a:pt x="698603" y="612469"/>
                </a:cubicBezTo>
                <a:cubicBezTo>
                  <a:pt x="694414" y="610373"/>
                  <a:pt x="691272" y="606181"/>
                  <a:pt x="690225" y="600941"/>
                </a:cubicBezTo>
                <a:cubicBezTo>
                  <a:pt x="689178" y="596749"/>
                  <a:pt x="690225" y="591509"/>
                  <a:pt x="693367" y="586269"/>
                </a:cubicBezTo>
                <a:cubicBezTo>
                  <a:pt x="694414" y="583125"/>
                  <a:pt x="696508" y="581029"/>
                  <a:pt x="699650" y="578932"/>
                </a:cubicBezTo>
                <a:cubicBezTo>
                  <a:pt x="702791" y="575788"/>
                  <a:pt x="703838" y="574740"/>
                  <a:pt x="703838" y="574740"/>
                </a:cubicBezTo>
                <a:cubicBezTo>
                  <a:pt x="704886" y="573692"/>
                  <a:pt x="704886" y="572644"/>
                  <a:pt x="703838" y="572644"/>
                </a:cubicBezTo>
                <a:cubicBezTo>
                  <a:pt x="703838" y="571596"/>
                  <a:pt x="702791" y="571596"/>
                  <a:pt x="701744" y="570548"/>
                </a:cubicBezTo>
                <a:cubicBezTo>
                  <a:pt x="702791" y="568452"/>
                  <a:pt x="702791" y="568452"/>
                  <a:pt x="702791" y="568452"/>
                </a:cubicBezTo>
                <a:close/>
                <a:moveTo>
                  <a:pt x="139407" y="565308"/>
                </a:moveTo>
                <a:cubicBezTo>
                  <a:pt x="139407" y="565308"/>
                  <a:pt x="139407" y="565308"/>
                  <a:pt x="155115" y="590461"/>
                </a:cubicBezTo>
                <a:cubicBezTo>
                  <a:pt x="155115" y="590461"/>
                  <a:pt x="155115" y="590461"/>
                  <a:pt x="154068" y="591509"/>
                </a:cubicBezTo>
                <a:cubicBezTo>
                  <a:pt x="151973" y="589413"/>
                  <a:pt x="150926" y="588365"/>
                  <a:pt x="148832" y="588365"/>
                </a:cubicBezTo>
                <a:cubicBezTo>
                  <a:pt x="147785" y="588365"/>
                  <a:pt x="145690" y="588365"/>
                  <a:pt x="143596" y="590461"/>
                </a:cubicBezTo>
                <a:cubicBezTo>
                  <a:pt x="143596" y="590461"/>
                  <a:pt x="143596" y="590461"/>
                  <a:pt x="131030" y="597797"/>
                </a:cubicBezTo>
                <a:cubicBezTo>
                  <a:pt x="131030" y="597797"/>
                  <a:pt x="131030" y="597797"/>
                  <a:pt x="140454" y="611421"/>
                </a:cubicBezTo>
                <a:cubicBezTo>
                  <a:pt x="140454" y="611421"/>
                  <a:pt x="140454" y="611421"/>
                  <a:pt x="151973" y="604085"/>
                </a:cubicBezTo>
                <a:cubicBezTo>
                  <a:pt x="154068" y="603037"/>
                  <a:pt x="156162" y="600941"/>
                  <a:pt x="156162" y="599893"/>
                </a:cubicBezTo>
                <a:cubicBezTo>
                  <a:pt x="157209" y="597797"/>
                  <a:pt x="156162" y="596749"/>
                  <a:pt x="155115" y="594653"/>
                </a:cubicBezTo>
                <a:cubicBezTo>
                  <a:pt x="155115" y="594653"/>
                  <a:pt x="155115" y="594653"/>
                  <a:pt x="157209" y="593605"/>
                </a:cubicBezTo>
                <a:cubicBezTo>
                  <a:pt x="157209" y="593605"/>
                  <a:pt x="157209" y="593605"/>
                  <a:pt x="172917" y="618758"/>
                </a:cubicBezTo>
                <a:cubicBezTo>
                  <a:pt x="172917" y="618758"/>
                  <a:pt x="172917" y="618758"/>
                  <a:pt x="170823" y="619806"/>
                </a:cubicBezTo>
                <a:cubicBezTo>
                  <a:pt x="169776" y="617710"/>
                  <a:pt x="168728" y="616662"/>
                  <a:pt x="166634" y="616662"/>
                </a:cubicBezTo>
                <a:cubicBezTo>
                  <a:pt x="165587" y="616662"/>
                  <a:pt x="163492" y="616662"/>
                  <a:pt x="161398" y="618758"/>
                </a:cubicBezTo>
                <a:cubicBezTo>
                  <a:pt x="161398" y="618758"/>
                  <a:pt x="161398" y="618758"/>
                  <a:pt x="132077" y="636574"/>
                </a:cubicBezTo>
                <a:cubicBezTo>
                  <a:pt x="129983" y="638670"/>
                  <a:pt x="127888" y="639718"/>
                  <a:pt x="127888" y="640766"/>
                </a:cubicBezTo>
                <a:cubicBezTo>
                  <a:pt x="126841" y="642862"/>
                  <a:pt x="127888" y="644958"/>
                  <a:pt x="128935" y="647055"/>
                </a:cubicBezTo>
                <a:cubicBezTo>
                  <a:pt x="128935" y="647055"/>
                  <a:pt x="128935" y="647055"/>
                  <a:pt x="126841" y="648103"/>
                </a:cubicBezTo>
                <a:cubicBezTo>
                  <a:pt x="126841" y="648103"/>
                  <a:pt x="126841" y="648103"/>
                  <a:pt x="111133" y="621902"/>
                </a:cubicBezTo>
                <a:cubicBezTo>
                  <a:pt x="111133" y="621902"/>
                  <a:pt x="111133" y="621902"/>
                  <a:pt x="113228" y="620854"/>
                </a:cubicBezTo>
                <a:cubicBezTo>
                  <a:pt x="114275" y="622950"/>
                  <a:pt x="115322" y="623998"/>
                  <a:pt x="117416" y="623998"/>
                </a:cubicBezTo>
                <a:cubicBezTo>
                  <a:pt x="118464" y="623998"/>
                  <a:pt x="120558" y="623998"/>
                  <a:pt x="122652" y="622950"/>
                </a:cubicBezTo>
                <a:cubicBezTo>
                  <a:pt x="122652" y="622950"/>
                  <a:pt x="122652" y="622950"/>
                  <a:pt x="136266" y="613518"/>
                </a:cubicBezTo>
                <a:cubicBezTo>
                  <a:pt x="136266" y="613518"/>
                  <a:pt x="136266" y="613518"/>
                  <a:pt x="127888" y="599893"/>
                </a:cubicBezTo>
                <a:cubicBezTo>
                  <a:pt x="127888" y="599893"/>
                  <a:pt x="127888" y="599893"/>
                  <a:pt x="114275" y="608277"/>
                </a:cubicBezTo>
                <a:cubicBezTo>
                  <a:pt x="112181" y="610373"/>
                  <a:pt x="110086" y="611421"/>
                  <a:pt x="110086" y="612469"/>
                </a:cubicBezTo>
                <a:cubicBezTo>
                  <a:pt x="110086" y="614566"/>
                  <a:pt x="110086" y="616662"/>
                  <a:pt x="111133" y="618758"/>
                </a:cubicBezTo>
                <a:cubicBezTo>
                  <a:pt x="111133" y="618758"/>
                  <a:pt x="111133" y="618758"/>
                  <a:pt x="110086" y="619806"/>
                </a:cubicBezTo>
                <a:cubicBezTo>
                  <a:pt x="110086" y="619806"/>
                  <a:pt x="110086" y="619806"/>
                  <a:pt x="93331" y="593605"/>
                </a:cubicBezTo>
                <a:cubicBezTo>
                  <a:pt x="93331" y="593605"/>
                  <a:pt x="93331" y="593605"/>
                  <a:pt x="95426" y="592557"/>
                </a:cubicBezTo>
                <a:cubicBezTo>
                  <a:pt x="96473" y="594653"/>
                  <a:pt x="97520" y="595701"/>
                  <a:pt x="99614" y="595701"/>
                </a:cubicBezTo>
                <a:cubicBezTo>
                  <a:pt x="100662" y="596749"/>
                  <a:pt x="102756" y="595701"/>
                  <a:pt x="105897" y="594653"/>
                </a:cubicBezTo>
                <a:cubicBezTo>
                  <a:pt x="105897" y="594653"/>
                  <a:pt x="105897" y="594653"/>
                  <a:pt x="134171" y="575788"/>
                </a:cubicBezTo>
                <a:cubicBezTo>
                  <a:pt x="137313" y="574740"/>
                  <a:pt x="138360" y="572644"/>
                  <a:pt x="138360" y="571596"/>
                </a:cubicBezTo>
                <a:cubicBezTo>
                  <a:pt x="139407" y="570548"/>
                  <a:pt x="138360" y="568452"/>
                  <a:pt x="137313" y="566356"/>
                </a:cubicBezTo>
                <a:cubicBezTo>
                  <a:pt x="137313" y="566356"/>
                  <a:pt x="137313" y="566356"/>
                  <a:pt x="139407" y="565308"/>
                </a:cubicBezTo>
                <a:close/>
                <a:moveTo>
                  <a:pt x="722688" y="526531"/>
                </a:moveTo>
                <a:cubicBezTo>
                  <a:pt x="722688" y="526531"/>
                  <a:pt x="722688" y="526531"/>
                  <a:pt x="723735" y="527579"/>
                </a:cubicBezTo>
                <a:cubicBezTo>
                  <a:pt x="723735" y="529675"/>
                  <a:pt x="723735" y="531771"/>
                  <a:pt x="723735" y="532819"/>
                </a:cubicBezTo>
                <a:cubicBezTo>
                  <a:pt x="724782" y="533867"/>
                  <a:pt x="725829" y="534915"/>
                  <a:pt x="728971" y="535963"/>
                </a:cubicBezTo>
                <a:cubicBezTo>
                  <a:pt x="728971" y="535963"/>
                  <a:pt x="728971" y="535963"/>
                  <a:pt x="761434" y="548540"/>
                </a:cubicBezTo>
                <a:cubicBezTo>
                  <a:pt x="763528" y="549588"/>
                  <a:pt x="765622" y="549588"/>
                  <a:pt x="766669" y="549588"/>
                </a:cubicBezTo>
                <a:cubicBezTo>
                  <a:pt x="768764" y="548540"/>
                  <a:pt x="769811" y="547491"/>
                  <a:pt x="770858" y="545395"/>
                </a:cubicBezTo>
                <a:cubicBezTo>
                  <a:pt x="770858" y="545395"/>
                  <a:pt x="770858" y="545395"/>
                  <a:pt x="772953" y="545395"/>
                </a:cubicBezTo>
                <a:cubicBezTo>
                  <a:pt x="772953" y="545395"/>
                  <a:pt x="772953" y="545395"/>
                  <a:pt x="761434" y="574740"/>
                </a:cubicBezTo>
                <a:cubicBezTo>
                  <a:pt x="761434" y="574740"/>
                  <a:pt x="761434" y="574740"/>
                  <a:pt x="759339" y="573692"/>
                </a:cubicBezTo>
                <a:cubicBezTo>
                  <a:pt x="760386" y="571596"/>
                  <a:pt x="760386" y="569500"/>
                  <a:pt x="760386" y="567404"/>
                </a:cubicBezTo>
                <a:cubicBezTo>
                  <a:pt x="759339" y="566356"/>
                  <a:pt x="757245" y="565308"/>
                  <a:pt x="755150" y="564260"/>
                </a:cubicBezTo>
                <a:cubicBezTo>
                  <a:pt x="755150" y="564260"/>
                  <a:pt x="755150" y="564260"/>
                  <a:pt x="722688" y="551684"/>
                </a:cubicBezTo>
                <a:cubicBezTo>
                  <a:pt x="720593" y="550636"/>
                  <a:pt x="718499" y="550636"/>
                  <a:pt x="716405" y="551684"/>
                </a:cubicBezTo>
                <a:cubicBezTo>
                  <a:pt x="715358" y="551684"/>
                  <a:pt x="714310" y="553780"/>
                  <a:pt x="713263" y="555876"/>
                </a:cubicBezTo>
                <a:cubicBezTo>
                  <a:pt x="713263" y="555876"/>
                  <a:pt x="713263" y="555876"/>
                  <a:pt x="711169" y="554828"/>
                </a:cubicBezTo>
                <a:cubicBezTo>
                  <a:pt x="711169" y="554828"/>
                  <a:pt x="711169" y="554828"/>
                  <a:pt x="722688" y="526531"/>
                </a:cubicBezTo>
                <a:close/>
                <a:moveTo>
                  <a:pt x="94378" y="519195"/>
                </a:moveTo>
                <a:cubicBezTo>
                  <a:pt x="102756" y="516051"/>
                  <a:pt x="109039" y="517099"/>
                  <a:pt x="116369" y="520243"/>
                </a:cubicBezTo>
                <a:cubicBezTo>
                  <a:pt x="122652" y="523387"/>
                  <a:pt x="126841" y="528627"/>
                  <a:pt x="129983" y="537011"/>
                </a:cubicBezTo>
                <a:cubicBezTo>
                  <a:pt x="131030" y="540155"/>
                  <a:pt x="131030" y="543299"/>
                  <a:pt x="131030" y="547491"/>
                </a:cubicBezTo>
                <a:cubicBezTo>
                  <a:pt x="131030" y="550636"/>
                  <a:pt x="131030" y="552732"/>
                  <a:pt x="131030" y="552732"/>
                </a:cubicBezTo>
                <a:cubicBezTo>
                  <a:pt x="131030" y="553780"/>
                  <a:pt x="132077" y="553780"/>
                  <a:pt x="132077" y="553780"/>
                </a:cubicBezTo>
                <a:cubicBezTo>
                  <a:pt x="133124" y="554828"/>
                  <a:pt x="134171" y="554828"/>
                  <a:pt x="135219" y="554828"/>
                </a:cubicBezTo>
                <a:cubicBezTo>
                  <a:pt x="135219" y="556924"/>
                  <a:pt x="135219" y="556924"/>
                  <a:pt x="135219" y="556924"/>
                </a:cubicBezTo>
                <a:cubicBezTo>
                  <a:pt x="119511" y="562164"/>
                  <a:pt x="119511" y="562164"/>
                  <a:pt x="119511" y="562164"/>
                </a:cubicBezTo>
                <a:cubicBezTo>
                  <a:pt x="118464" y="560068"/>
                  <a:pt x="118464" y="560068"/>
                  <a:pt x="118464" y="560068"/>
                </a:cubicBezTo>
                <a:cubicBezTo>
                  <a:pt x="122652" y="557972"/>
                  <a:pt x="124747" y="554828"/>
                  <a:pt x="126841" y="551684"/>
                </a:cubicBezTo>
                <a:cubicBezTo>
                  <a:pt x="127888" y="549588"/>
                  <a:pt x="127888" y="545395"/>
                  <a:pt x="126841" y="542251"/>
                </a:cubicBezTo>
                <a:cubicBezTo>
                  <a:pt x="125794" y="538059"/>
                  <a:pt x="122652" y="534915"/>
                  <a:pt x="118464" y="533867"/>
                </a:cubicBezTo>
                <a:cubicBezTo>
                  <a:pt x="113228" y="532819"/>
                  <a:pt x="107992" y="533867"/>
                  <a:pt x="100662" y="535963"/>
                </a:cubicBezTo>
                <a:cubicBezTo>
                  <a:pt x="93331" y="538059"/>
                  <a:pt x="87048" y="541203"/>
                  <a:pt x="83907" y="544347"/>
                </a:cubicBezTo>
                <a:cubicBezTo>
                  <a:pt x="80765" y="548540"/>
                  <a:pt x="79718" y="552732"/>
                  <a:pt x="81812" y="556924"/>
                </a:cubicBezTo>
                <a:cubicBezTo>
                  <a:pt x="82859" y="559020"/>
                  <a:pt x="83907" y="562164"/>
                  <a:pt x="87048" y="564260"/>
                </a:cubicBezTo>
                <a:cubicBezTo>
                  <a:pt x="89143" y="566356"/>
                  <a:pt x="92284" y="567404"/>
                  <a:pt x="95426" y="568452"/>
                </a:cubicBezTo>
                <a:cubicBezTo>
                  <a:pt x="94378" y="571596"/>
                  <a:pt x="94378" y="571596"/>
                  <a:pt x="94378" y="571596"/>
                </a:cubicBezTo>
                <a:cubicBezTo>
                  <a:pt x="90190" y="570548"/>
                  <a:pt x="86001" y="568452"/>
                  <a:pt x="82859" y="565308"/>
                </a:cubicBezTo>
                <a:cubicBezTo>
                  <a:pt x="79718" y="562164"/>
                  <a:pt x="76576" y="557972"/>
                  <a:pt x="75529" y="553780"/>
                </a:cubicBezTo>
                <a:cubicBezTo>
                  <a:pt x="74482" y="549588"/>
                  <a:pt x="73435" y="546443"/>
                  <a:pt x="74482" y="543299"/>
                </a:cubicBezTo>
                <a:cubicBezTo>
                  <a:pt x="74482" y="540155"/>
                  <a:pt x="75529" y="537011"/>
                  <a:pt x="76576" y="533867"/>
                </a:cubicBezTo>
                <a:cubicBezTo>
                  <a:pt x="78671" y="529675"/>
                  <a:pt x="80765" y="527579"/>
                  <a:pt x="83907" y="524435"/>
                </a:cubicBezTo>
                <a:cubicBezTo>
                  <a:pt x="87048" y="522339"/>
                  <a:pt x="90190" y="520243"/>
                  <a:pt x="94378" y="519195"/>
                </a:cubicBezTo>
                <a:close/>
                <a:moveTo>
                  <a:pt x="107992" y="467841"/>
                </a:moveTo>
                <a:cubicBezTo>
                  <a:pt x="110086" y="467841"/>
                  <a:pt x="110086" y="467841"/>
                  <a:pt x="110086" y="467841"/>
                </a:cubicBezTo>
                <a:cubicBezTo>
                  <a:pt x="115322" y="498234"/>
                  <a:pt x="115322" y="498234"/>
                  <a:pt x="115322" y="498234"/>
                </a:cubicBezTo>
                <a:cubicBezTo>
                  <a:pt x="113228" y="498234"/>
                  <a:pt x="113228" y="498234"/>
                  <a:pt x="113228" y="498234"/>
                </a:cubicBezTo>
                <a:cubicBezTo>
                  <a:pt x="113228" y="495090"/>
                  <a:pt x="112181" y="494042"/>
                  <a:pt x="110086" y="492994"/>
                </a:cubicBezTo>
                <a:cubicBezTo>
                  <a:pt x="109039" y="491946"/>
                  <a:pt x="106945" y="491946"/>
                  <a:pt x="104850" y="492994"/>
                </a:cubicBezTo>
                <a:cubicBezTo>
                  <a:pt x="70293" y="498234"/>
                  <a:pt x="70293" y="498234"/>
                  <a:pt x="70293" y="498234"/>
                </a:cubicBezTo>
                <a:cubicBezTo>
                  <a:pt x="68199" y="499282"/>
                  <a:pt x="66105" y="500330"/>
                  <a:pt x="65057" y="501378"/>
                </a:cubicBezTo>
                <a:cubicBezTo>
                  <a:pt x="64010" y="502426"/>
                  <a:pt x="64010" y="504522"/>
                  <a:pt x="64010" y="506618"/>
                </a:cubicBezTo>
                <a:cubicBezTo>
                  <a:pt x="61916" y="506618"/>
                  <a:pt x="61916" y="506618"/>
                  <a:pt x="61916" y="506618"/>
                </a:cubicBezTo>
                <a:cubicBezTo>
                  <a:pt x="56680" y="477273"/>
                  <a:pt x="56680" y="477273"/>
                  <a:pt x="56680" y="477273"/>
                </a:cubicBezTo>
                <a:cubicBezTo>
                  <a:pt x="58774" y="476225"/>
                  <a:pt x="58774" y="476225"/>
                  <a:pt x="58774" y="476225"/>
                </a:cubicBezTo>
                <a:cubicBezTo>
                  <a:pt x="59821" y="479369"/>
                  <a:pt x="59821" y="480417"/>
                  <a:pt x="61916" y="481465"/>
                </a:cubicBezTo>
                <a:cubicBezTo>
                  <a:pt x="62963" y="482513"/>
                  <a:pt x="65057" y="482513"/>
                  <a:pt x="68199" y="482513"/>
                </a:cubicBezTo>
                <a:cubicBezTo>
                  <a:pt x="101709" y="476225"/>
                  <a:pt x="101709" y="476225"/>
                  <a:pt x="101709" y="476225"/>
                </a:cubicBezTo>
                <a:cubicBezTo>
                  <a:pt x="103803" y="475177"/>
                  <a:pt x="105897" y="475177"/>
                  <a:pt x="106945" y="473081"/>
                </a:cubicBezTo>
                <a:cubicBezTo>
                  <a:pt x="107992" y="472033"/>
                  <a:pt x="107992" y="469937"/>
                  <a:pt x="107992" y="467841"/>
                </a:cubicBezTo>
                <a:close/>
                <a:moveTo>
                  <a:pt x="738396" y="465745"/>
                </a:moveTo>
                <a:cubicBezTo>
                  <a:pt x="752009" y="468889"/>
                  <a:pt x="752009" y="468889"/>
                  <a:pt x="752009" y="468889"/>
                </a:cubicBezTo>
                <a:cubicBezTo>
                  <a:pt x="750962" y="470985"/>
                  <a:pt x="750962" y="470985"/>
                  <a:pt x="750962" y="470985"/>
                </a:cubicBezTo>
                <a:cubicBezTo>
                  <a:pt x="747820" y="470985"/>
                  <a:pt x="744679" y="470985"/>
                  <a:pt x="742584" y="472033"/>
                </a:cubicBezTo>
                <a:cubicBezTo>
                  <a:pt x="740490" y="473081"/>
                  <a:pt x="739443" y="476225"/>
                  <a:pt x="738396" y="479369"/>
                </a:cubicBezTo>
                <a:cubicBezTo>
                  <a:pt x="737348" y="482513"/>
                  <a:pt x="737348" y="482513"/>
                  <a:pt x="737348" y="482513"/>
                </a:cubicBezTo>
                <a:cubicBezTo>
                  <a:pt x="777141" y="491946"/>
                  <a:pt x="777141" y="491946"/>
                  <a:pt x="777141" y="491946"/>
                </a:cubicBezTo>
                <a:cubicBezTo>
                  <a:pt x="780283" y="492994"/>
                  <a:pt x="782377" y="492994"/>
                  <a:pt x="783424" y="491946"/>
                </a:cubicBezTo>
                <a:cubicBezTo>
                  <a:pt x="784472" y="490898"/>
                  <a:pt x="785519" y="489850"/>
                  <a:pt x="786566" y="486706"/>
                </a:cubicBezTo>
                <a:cubicBezTo>
                  <a:pt x="788660" y="487754"/>
                  <a:pt x="788660" y="487754"/>
                  <a:pt x="788660" y="487754"/>
                </a:cubicBezTo>
                <a:cubicBezTo>
                  <a:pt x="781330" y="517099"/>
                  <a:pt x="781330" y="517099"/>
                  <a:pt x="781330" y="517099"/>
                </a:cubicBezTo>
                <a:cubicBezTo>
                  <a:pt x="779236" y="517099"/>
                  <a:pt x="779236" y="517099"/>
                  <a:pt x="779236" y="517099"/>
                </a:cubicBezTo>
                <a:cubicBezTo>
                  <a:pt x="780283" y="513954"/>
                  <a:pt x="780283" y="512906"/>
                  <a:pt x="779236" y="510810"/>
                </a:cubicBezTo>
                <a:cubicBezTo>
                  <a:pt x="778188" y="509762"/>
                  <a:pt x="776094" y="508714"/>
                  <a:pt x="774000" y="508714"/>
                </a:cubicBezTo>
                <a:cubicBezTo>
                  <a:pt x="734207" y="499282"/>
                  <a:pt x="734207" y="499282"/>
                  <a:pt x="734207" y="499282"/>
                </a:cubicBezTo>
                <a:cubicBezTo>
                  <a:pt x="733160" y="502426"/>
                  <a:pt x="733160" y="502426"/>
                  <a:pt x="733160" y="502426"/>
                </a:cubicBezTo>
                <a:cubicBezTo>
                  <a:pt x="732112" y="506618"/>
                  <a:pt x="733160" y="508714"/>
                  <a:pt x="734207" y="510810"/>
                </a:cubicBezTo>
                <a:cubicBezTo>
                  <a:pt x="735254" y="512906"/>
                  <a:pt x="737348" y="515002"/>
                  <a:pt x="740490" y="516051"/>
                </a:cubicBezTo>
                <a:cubicBezTo>
                  <a:pt x="740490" y="518147"/>
                  <a:pt x="740490" y="518147"/>
                  <a:pt x="740490" y="518147"/>
                </a:cubicBezTo>
                <a:cubicBezTo>
                  <a:pt x="726876" y="515002"/>
                  <a:pt x="726876" y="515002"/>
                  <a:pt x="726876" y="515002"/>
                </a:cubicBezTo>
                <a:cubicBezTo>
                  <a:pt x="738396" y="465745"/>
                  <a:pt x="738396" y="465745"/>
                  <a:pt x="738396" y="465745"/>
                </a:cubicBezTo>
                <a:close/>
                <a:moveTo>
                  <a:pt x="51444" y="412295"/>
                </a:moveTo>
                <a:cubicBezTo>
                  <a:pt x="71340" y="412295"/>
                  <a:pt x="71340" y="412295"/>
                  <a:pt x="71340" y="412295"/>
                </a:cubicBezTo>
                <a:cubicBezTo>
                  <a:pt x="71340" y="414391"/>
                  <a:pt x="71340" y="414391"/>
                  <a:pt x="71340" y="414391"/>
                </a:cubicBezTo>
                <a:cubicBezTo>
                  <a:pt x="67152" y="415439"/>
                  <a:pt x="62963" y="417535"/>
                  <a:pt x="59821" y="420680"/>
                </a:cubicBezTo>
                <a:cubicBezTo>
                  <a:pt x="56680" y="424872"/>
                  <a:pt x="55633" y="429064"/>
                  <a:pt x="55633" y="433256"/>
                </a:cubicBezTo>
                <a:cubicBezTo>
                  <a:pt x="55633" y="436400"/>
                  <a:pt x="56680" y="439544"/>
                  <a:pt x="57727" y="440592"/>
                </a:cubicBezTo>
                <a:cubicBezTo>
                  <a:pt x="58774" y="442688"/>
                  <a:pt x="60869" y="443736"/>
                  <a:pt x="62963" y="443736"/>
                </a:cubicBezTo>
                <a:cubicBezTo>
                  <a:pt x="66105" y="443736"/>
                  <a:pt x="70293" y="439544"/>
                  <a:pt x="73435" y="430112"/>
                </a:cubicBezTo>
                <a:cubicBezTo>
                  <a:pt x="74482" y="429064"/>
                  <a:pt x="74482" y="429064"/>
                  <a:pt x="74482" y="428016"/>
                </a:cubicBezTo>
                <a:cubicBezTo>
                  <a:pt x="77624" y="421728"/>
                  <a:pt x="79718" y="417535"/>
                  <a:pt x="82859" y="415439"/>
                </a:cubicBezTo>
                <a:cubicBezTo>
                  <a:pt x="83907" y="414391"/>
                  <a:pt x="84954" y="413343"/>
                  <a:pt x="87048" y="413343"/>
                </a:cubicBezTo>
                <a:cubicBezTo>
                  <a:pt x="88095" y="412295"/>
                  <a:pt x="89143" y="412295"/>
                  <a:pt x="91237" y="412295"/>
                </a:cubicBezTo>
                <a:cubicBezTo>
                  <a:pt x="96473" y="412295"/>
                  <a:pt x="100662" y="414391"/>
                  <a:pt x="103803" y="417535"/>
                </a:cubicBezTo>
                <a:cubicBezTo>
                  <a:pt x="106945" y="421728"/>
                  <a:pt x="109039" y="425920"/>
                  <a:pt x="109039" y="432208"/>
                </a:cubicBezTo>
                <a:cubicBezTo>
                  <a:pt x="109039" y="435352"/>
                  <a:pt x="107992" y="438496"/>
                  <a:pt x="106945" y="442688"/>
                </a:cubicBezTo>
                <a:cubicBezTo>
                  <a:pt x="105897" y="445832"/>
                  <a:pt x="104850" y="447928"/>
                  <a:pt x="104850" y="447928"/>
                </a:cubicBezTo>
                <a:cubicBezTo>
                  <a:pt x="104850" y="448976"/>
                  <a:pt x="105897" y="448976"/>
                  <a:pt x="105897" y="450024"/>
                </a:cubicBezTo>
                <a:cubicBezTo>
                  <a:pt x="106945" y="450024"/>
                  <a:pt x="106945" y="450024"/>
                  <a:pt x="109039" y="450024"/>
                </a:cubicBezTo>
                <a:cubicBezTo>
                  <a:pt x="109039" y="452121"/>
                  <a:pt x="109039" y="452121"/>
                  <a:pt x="109039" y="452121"/>
                </a:cubicBezTo>
                <a:cubicBezTo>
                  <a:pt x="91237" y="453169"/>
                  <a:pt x="91237" y="453169"/>
                  <a:pt x="91237" y="453169"/>
                </a:cubicBezTo>
                <a:cubicBezTo>
                  <a:pt x="91237" y="451073"/>
                  <a:pt x="91237" y="451073"/>
                  <a:pt x="91237" y="451073"/>
                </a:cubicBezTo>
                <a:cubicBezTo>
                  <a:pt x="95426" y="450024"/>
                  <a:pt x="98567" y="447928"/>
                  <a:pt x="101709" y="444784"/>
                </a:cubicBezTo>
                <a:cubicBezTo>
                  <a:pt x="103803" y="441640"/>
                  <a:pt x="104850" y="437448"/>
                  <a:pt x="104850" y="433256"/>
                </a:cubicBezTo>
                <a:cubicBezTo>
                  <a:pt x="104850" y="431160"/>
                  <a:pt x="104850" y="429064"/>
                  <a:pt x="102756" y="426968"/>
                </a:cubicBezTo>
                <a:cubicBezTo>
                  <a:pt x="101709" y="425920"/>
                  <a:pt x="100662" y="424872"/>
                  <a:pt x="98567" y="424872"/>
                </a:cubicBezTo>
                <a:cubicBezTo>
                  <a:pt x="95426" y="424872"/>
                  <a:pt x="92284" y="428016"/>
                  <a:pt x="90190" y="435352"/>
                </a:cubicBezTo>
                <a:cubicBezTo>
                  <a:pt x="89143" y="436400"/>
                  <a:pt x="89143" y="436400"/>
                  <a:pt x="89143" y="436400"/>
                </a:cubicBezTo>
                <a:cubicBezTo>
                  <a:pt x="87048" y="440592"/>
                  <a:pt x="86001" y="444784"/>
                  <a:pt x="84954" y="446880"/>
                </a:cubicBezTo>
                <a:cubicBezTo>
                  <a:pt x="83907" y="447928"/>
                  <a:pt x="82859" y="450024"/>
                  <a:pt x="81812" y="451073"/>
                </a:cubicBezTo>
                <a:cubicBezTo>
                  <a:pt x="79718" y="452121"/>
                  <a:pt x="78671" y="453169"/>
                  <a:pt x="76576" y="454217"/>
                </a:cubicBezTo>
                <a:cubicBezTo>
                  <a:pt x="74482" y="455265"/>
                  <a:pt x="72388" y="455265"/>
                  <a:pt x="70293" y="455265"/>
                </a:cubicBezTo>
                <a:cubicBezTo>
                  <a:pt x="65057" y="455265"/>
                  <a:pt x="60869" y="454217"/>
                  <a:pt x="57727" y="450024"/>
                </a:cubicBezTo>
                <a:cubicBezTo>
                  <a:pt x="53538" y="445832"/>
                  <a:pt x="52491" y="441640"/>
                  <a:pt x="52491" y="435352"/>
                </a:cubicBezTo>
                <a:cubicBezTo>
                  <a:pt x="52491" y="432208"/>
                  <a:pt x="52491" y="428016"/>
                  <a:pt x="53538" y="423824"/>
                </a:cubicBezTo>
                <a:cubicBezTo>
                  <a:pt x="54586" y="420680"/>
                  <a:pt x="55633" y="418583"/>
                  <a:pt x="55633" y="418583"/>
                </a:cubicBezTo>
                <a:cubicBezTo>
                  <a:pt x="55633" y="417535"/>
                  <a:pt x="54586" y="416487"/>
                  <a:pt x="54586" y="415439"/>
                </a:cubicBezTo>
                <a:cubicBezTo>
                  <a:pt x="53538" y="415439"/>
                  <a:pt x="52491" y="415439"/>
                  <a:pt x="51444" y="415439"/>
                </a:cubicBezTo>
                <a:cubicBezTo>
                  <a:pt x="51444" y="412295"/>
                  <a:pt x="51444" y="412295"/>
                  <a:pt x="51444" y="412295"/>
                </a:cubicBezTo>
                <a:close/>
                <a:moveTo>
                  <a:pt x="739443" y="406007"/>
                </a:moveTo>
                <a:cubicBezTo>
                  <a:pt x="741537" y="406007"/>
                  <a:pt x="741537" y="406007"/>
                  <a:pt x="741537" y="406007"/>
                </a:cubicBezTo>
                <a:cubicBezTo>
                  <a:pt x="741537" y="407055"/>
                  <a:pt x="741537" y="407055"/>
                  <a:pt x="741537" y="407055"/>
                </a:cubicBezTo>
                <a:cubicBezTo>
                  <a:pt x="741537" y="407055"/>
                  <a:pt x="741537" y="408103"/>
                  <a:pt x="742584" y="409151"/>
                </a:cubicBezTo>
                <a:cubicBezTo>
                  <a:pt x="742584" y="410199"/>
                  <a:pt x="743631" y="411247"/>
                  <a:pt x="745726" y="412295"/>
                </a:cubicBezTo>
                <a:lnTo>
                  <a:pt x="767717" y="423824"/>
                </a:lnTo>
                <a:cubicBezTo>
                  <a:pt x="783424" y="424872"/>
                  <a:pt x="783424" y="424872"/>
                  <a:pt x="783424" y="424872"/>
                </a:cubicBezTo>
                <a:cubicBezTo>
                  <a:pt x="785519" y="424872"/>
                  <a:pt x="787613" y="423824"/>
                  <a:pt x="788660" y="422776"/>
                </a:cubicBezTo>
                <a:cubicBezTo>
                  <a:pt x="789707" y="421728"/>
                  <a:pt x="790755" y="419631"/>
                  <a:pt x="790755" y="417535"/>
                </a:cubicBezTo>
                <a:cubicBezTo>
                  <a:pt x="792849" y="417535"/>
                  <a:pt x="792849" y="417535"/>
                  <a:pt x="792849" y="417535"/>
                </a:cubicBezTo>
                <a:cubicBezTo>
                  <a:pt x="792849" y="447928"/>
                  <a:pt x="792849" y="447928"/>
                  <a:pt x="792849" y="447928"/>
                </a:cubicBezTo>
                <a:cubicBezTo>
                  <a:pt x="790755" y="447928"/>
                  <a:pt x="790755" y="447928"/>
                  <a:pt x="790755" y="447928"/>
                </a:cubicBezTo>
                <a:cubicBezTo>
                  <a:pt x="790755" y="445832"/>
                  <a:pt x="789707" y="443736"/>
                  <a:pt x="788660" y="442688"/>
                </a:cubicBezTo>
                <a:cubicBezTo>
                  <a:pt x="787613" y="441640"/>
                  <a:pt x="785519" y="441640"/>
                  <a:pt x="782377" y="441640"/>
                </a:cubicBezTo>
                <a:cubicBezTo>
                  <a:pt x="770858" y="440592"/>
                  <a:pt x="770858" y="440592"/>
                  <a:pt x="770858" y="440592"/>
                </a:cubicBezTo>
                <a:cubicBezTo>
                  <a:pt x="745726" y="454217"/>
                  <a:pt x="745726" y="454217"/>
                  <a:pt x="745726" y="454217"/>
                </a:cubicBezTo>
                <a:cubicBezTo>
                  <a:pt x="743631" y="455265"/>
                  <a:pt x="742584" y="456313"/>
                  <a:pt x="741537" y="457361"/>
                </a:cubicBezTo>
                <a:cubicBezTo>
                  <a:pt x="740490" y="458409"/>
                  <a:pt x="740490" y="459457"/>
                  <a:pt x="740490" y="461553"/>
                </a:cubicBezTo>
                <a:cubicBezTo>
                  <a:pt x="738396" y="461553"/>
                  <a:pt x="738396" y="461553"/>
                  <a:pt x="738396" y="461553"/>
                </a:cubicBezTo>
                <a:cubicBezTo>
                  <a:pt x="738396" y="433256"/>
                  <a:pt x="738396" y="433256"/>
                  <a:pt x="738396" y="433256"/>
                </a:cubicBezTo>
                <a:cubicBezTo>
                  <a:pt x="740490" y="433256"/>
                  <a:pt x="740490" y="433256"/>
                  <a:pt x="740490" y="433256"/>
                </a:cubicBezTo>
                <a:cubicBezTo>
                  <a:pt x="740490" y="434304"/>
                  <a:pt x="740490" y="435352"/>
                  <a:pt x="741537" y="436400"/>
                </a:cubicBezTo>
                <a:cubicBezTo>
                  <a:pt x="741537" y="436400"/>
                  <a:pt x="742584" y="437448"/>
                  <a:pt x="742584" y="437448"/>
                </a:cubicBezTo>
                <a:cubicBezTo>
                  <a:pt x="743631" y="437448"/>
                  <a:pt x="743631" y="437448"/>
                  <a:pt x="743631" y="437448"/>
                </a:cubicBezTo>
                <a:cubicBezTo>
                  <a:pt x="744679" y="436400"/>
                  <a:pt x="744679" y="436400"/>
                  <a:pt x="744679" y="436400"/>
                </a:cubicBezTo>
                <a:cubicBezTo>
                  <a:pt x="764575" y="426968"/>
                  <a:pt x="764575" y="426968"/>
                  <a:pt x="764575" y="426968"/>
                </a:cubicBezTo>
                <a:cubicBezTo>
                  <a:pt x="746773" y="416487"/>
                  <a:pt x="746773" y="416487"/>
                  <a:pt x="746773" y="416487"/>
                </a:cubicBezTo>
                <a:cubicBezTo>
                  <a:pt x="745726" y="416487"/>
                  <a:pt x="745726" y="416487"/>
                  <a:pt x="745726" y="416487"/>
                </a:cubicBezTo>
                <a:cubicBezTo>
                  <a:pt x="744679" y="415439"/>
                  <a:pt x="744679" y="415439"/>
                  <a:pt x="743631" y="415439"/>
                </a:cubicBezTo>
                <a:cubicBezTo>
                  <a:pt x="742584" y="415439"/>
                  <a:pt x="742584" y="416487"/>
                  <a:pt x="741537" y="417535"/>
                </a:cubicBezTo>
                <a:cubicBezTo>
                  <a:pt x="741537" y="417535"/>
                  <a:pt x="741537" y="419631"/>
                  <a:pt x="741537" y="420680"/>
                </a:cubicBezTo>
                <a:cubicBezTo>
                  <a:pt x="741537" y="421728"/>
                  <a:pt x="741537" y="421728"/>
                  <a:pt x="741537" y="421728"/>
                </a:cubicBezTo>
                <a:cubicBezTo>
                  <a:pt x="739443" y="421728"/>
                  <a:pt x="739443" y="421728"/>
                  <a:pt x="739443" y="421728"/>
                </a:cubicBezTo>
                <a:cubicBezTo>
                  <a:pt x="739443" y="406007"/>
                  <a:pt x="739443" y="406007"/>
                  <a:pt x="739443" y="406007"/>
                </a:cubicBezTo>
                <a:close/>
                <a:moveTo>
                  <a:pt x="2194441" y="383123"/>
                </a:moveTo>
                <a:cubicBezTo>
                  <a:pt x="2197137" y="381878"/>
                  <a:pt x="2201255" y="382140"/>
                  <a:pt x="2207268" y="384762"/>
                </a:cubicBezTo>
                <a:cubicBezTo>
                  <a:pt x="2207268" y="384762"/>
                  <a:pt x="2264785" y="410974"/>
                  <a:pt x="2276288" y="419362"/>
                </a:cubicBezTo>
                <a:cubicBezTo>
                  <a:pt x="2288838" y="427750"/>
                  <a:pt x="2301387" y="462350"/>
                  <a:pt x="2271060" y="472835"/>
                </a:cubicBezTo>
                <a:cubicBezTo>
                  <a:pt x="2240732" y="484368"/>
                  <a:pt x="2206222" y="429847"/>
                  <a:pt x="2195764" y="412022"/>
                </a:cubicBezTo>
                <a:cubicBezTo>
                  <a:pt x="2191058" y="404159"/>
                  <a:pt x="2186352" y="386859"/>
                  <a:pt x="2194441" y="383123"/>
                </a:cubicBezTo>
                <a:close/>
                <a:moveTo>
                  <a:pt x="398271" y="363137"/>
                </a:moveTo>
                <a:cubicBezTo>
                  <a:pt x="413947" y="364185"/>
                  <a:pt x="416038" y="374665"/>
                  <a:pt x="417083" y="386193"/>
                </a:cubicBezTo>
                <a:cubicBezTo>
                  <a:pt x="417083" y="445930"/>
                  <a:pt x="417083" y="505667"/>
                  <a:pt x="417083" y="565404"/>
                </a:cubicBezTo>
                <a:cubicBezTo>
                  <a:pt x="417083" y="565404"/>
                  <a:pt x="417083" y="565404"/>
                  <a:pt x="432759" y="565404"/>
                </a:cubicBezTo>
                <a:cubicBezTo>
                  <a:pt x="432759" y="505667"/>
                  <a:pt x="432759" y="445930"/>
                  <a:pt x="432759" y="386193"/>
                </a:cubicBezTo>
                <a:cubicBezTo>
                  <a:pt x="432759" y="374665"/>
                  <a:pt x="434850" y="364185"/>
                  <a:pt x="450526" y="363137"/>
                </a:cubicBezTo>
                <a:cubicBezTo>
                  <a:pt x="462023" y="363137"/>
                  <a:pt x="470383" y="370473"/>
                  <a:pt x="470383" y="386193"/>
                </a:cubicBezTo>
                <a:cubicBezTo>
                  <a:pt x="472474" y="439642"/>
                  <a:pt x="473519" y="493091"/>
                  <a:pt x="474564" y="546539"/>
                </a:cubicBezTo>
                <a:cubicBezTo>
                  <a:pt x="475609" y="579028"/>
                  <a:pt x="459932" y="605228"/>
                  <a:pt x="424398" y="605228"/>
                </a:cubicBezTo>
                <a:cubicBezTo>
                  <a:pt x="389910" y="605228"/>
                  <a:pt x="374233" y="579028"/>
                  <a:pt x="375278" y="546539"/>
                </a:cubicBezTo>
                <a:cubicBezTo>
                  <a:pt x="376323" y="493091"/>
                  <a:pt x="377368" y="439642"/>
                  <a:pt x="378413" y="386193"/>
                </a:cubicBezTo>
                <a:cubicBezTo>
                  <a:pt x="378413" y="370473"/>
                  <a:pt x="387819" y="363137"/>
                  <a:pt x="398271" y="363137"/>
                </a:cubicBezTo>
                <a:close/>
                <a:moveTo>
                  <a:pt x="2588578" y="332479"/>
                </a:moveTo>
                <a:cubicBezTo>
                  <a:pt x="2600094" y="332479"/>
                  <a:pt x="2600094" y="349261"/>
                  <a:pt x="2596953" y="356603"/>
                </a:cubicBezTo>
                <a:cubicBezTo>
                  <a:pt x="2593812" y="363946"/>
                  <a:pt x="2587531" y="375484"/>
                  <a:pt x="2583344" y="380728"/>
                </a:cubicBezTo>
                <a:cubicBezTo>
                  <a:pt x="2580203" y="385973"/>
                  <a:pt x="2596953" y="389119"/>
                  <a:pt x="2596953" y="389119"/>
                </a:cubicBezTo>
                <a:cubicBezTo>
                  <a:pt x="2596953" y="389119"/>
                  <a:pt x="2623124" y="382826"/>
                  <a:pt x="2633593" y="383875"/>
                </a:cubicBezTo>
                <a:cubicBezTo>
                  <a:pt x="2643015" y="384924"/>
                  <a:pt x="2645109" y="399608"/>
                  <a:pt x="2643015" y="411146"/>
                </a:cubicBezTo>
                <a:cubicBezTo>
                  <a:pt x="2640921" y="422684"/>
                  <a:pt x="2612656" y="418489"/>
                  <a:pt x="2606375" y="417440"/>
                </a:cubicBezTo>
                <a:cubicBezTo>
                  <a:pt x="2600094" y="416391"/>
                  <a:pt x="2604281" y="427929"/>
                  <a:pt x="2602187" y="434222"/>
                </a:cubicBezTo>
                <a:cubicBezTo>
                  <a:pt x="2601140" y="440516"/>
                  <a:pt x="2601140" y="451005"/>
                  <a:pt x="2595906" y="471983"/>
                </a:cubicBezTo>
                <a:cubicBezTo>
                  <a:pt x="2590672" y="491912"/>
                  <a:pt x="2576016" y="505548"/>
                  <a:pt x="2567641" y="509744"/>
                </a:cubicBezTo>
                <a:cubicBezTo>
                  <a:pt x="2558219" y="513939"/>
                  <a:pt x="2541469" y="503450"/>
                  <a:pt x="2537282" y="496108"/>
                </a:cubicBezTo>
                <a:cubicBezTo>
                  <a:pt x="2534141" y="488765"/>
                  <a:pt x="2526813" y="489814"/>
                  <a:pt x="2523673" y="478276"/>
                </a:cubicBezTo>
                <a:cubicBezTo>
                  <a:pt x="2519485" y="466738"/>
                  <a:pt x="2539376" y="474081"/>
                  <a:pt x="2547750" y="478276"/>
                </a:cubicBezTo>
                <a:cubicBezTo>
                  <a:pt x="2555078" y="481423"/>
                  <a:pt x="2568688" y="481423"/>
                  <a:pt x="2576016" y="479325"/>
                </a:cubicBezTo>
                <a:cubicBezTo>
                  <a:pt x="2583344" y="476179"/>
                  <a:pt x="2588578" y="449956"/>
                  <a:pt x="2588578" y="440516"/>
                </a:cubicBezTo>
                <a:cubicBezTo>
                  <a:pt x="2589625" y="430027"/>
                  <a:pt x="2582297" y="422684"/>
                  <a:pt x="2579156" y="421635"/>
                </a:cubicBezTo>
                <a:cubicBezTo>
                  <a:pt x="2576016" y="420587"/>
                  <a:pt x="2562407" y="426880"/>
                  <a:pt x="2549844" y="433173"/>
                </a:cubicBezTo>
                <a:cubicBezTo>
                  <a:pt x="2538329" y="439467"/>
                  <a:pt x="2529954" y="446809"/>
                  <a:pt x="2520532" y="448907"/>
                </a:cubicBezTo>
                <a:cubicBezTo>
                  <a:pt x="2510063" y="451005"/>
                  <a:pt x="2497501" y="440516"/>
                  <a:pt x="2495407" y="430027"/>
                </a:cubicBezTo>
                <a:cubicBezTo>
                  <a:pt x="2493314" y="419538"/>
                  <a:pt x="2522626" y="418489"/>
                  <a:pt x="2527860" y="417440"/>
                </a:cubicBezTo>
                <a:cubicBezTo>
                  <a:pt x="2534141" y="416391"/>
                  <a:pt x="2569735" y="399608"/>
                  <a:pt x="2569735" y="399608"/>
                </a:cubicBezTo>
                <a:cubicBezTo>
                  <a:pt x="2571828" y="391217"/>
                  <a:pt x="2576016" y="369190"/>
                  <a:pt x="2562407" y="367092"/>
                </a:cubicBezTo>
                <a:cubicBezTo>
                  <a:pt x="2554032" y="366043"/>
                  <a:pt x="2548797" y="377581"/>
                  <a:pt x="2541469" y="377581"/>
                </a:cubicBezTo>
                <a:cubicBezTo>
                  <a:pt x="2534141" y="377581"/>
                  <a:pt x="2528907" y="370239"/>
                  <a:pt x="2527860" y="361848"/>
                </a:cubicBezTo>
                <a:cubicBezTo>
                  <a:pt x="2527860" y="353457"/>
                  <a:pt x="2538329" y="349261"/>
                  <a:pt x="2545657" y="347163"/>
                </a:cubicBezTo>
                <a:cubicBezTo>
                  <a:pt x="2551938" y="346114"/>
                  <a:pt x="2577063" y="333527"/>
                  <a:pt x="2588578" y="332479"/>
                </a:cubicBezTo>
                <a:close/>
                <a:moveTo>
                  <a:pt x="1367076" y="295741"/>
                </a:moveTo>
                <a:cubicBezTo>
                  <a:pt x="1346137" y="293644"/>
                  <a:pt x="1332527" y="294692"/>
                  <a:pt x="1314729" y="297837"/>
                </a:cubicBezTo>
                <a:cubicBezTo>
                  <a:pt x="1318917" y="303079"/>
                  <a:pt x="1318917" y="303079"/>
                  <a:pt x="1326245" y="313561"/>
                </a:cubicBezTo>
                <a:cubicBezTo>
                  <a:pt x="1334621" y="325092"/>
                  <a:pt x="1340902" y="335575"/>
                  <a:pt x="1325198" y="345009"/>
                </a:cubicBezTo>
                <a:cubicBezTo>
                  <a:pt x="1309494" y="354444"/>
                  <a:pt x="1266569" y="381699"/>
                  <a:pt x="1272851" y="380650"/>
                </a:cubicBezTo>
                <a:cubicBezTo>
                  <a:pt x="1279133" y="378554"/>
                  <a:pt x="1283321" y="381699"/>
                  <a:pt x="1283321" y="381699"/>
                </a:cubicBezTo>
                <a:cubicBezTo>
                  <a:pt x="1283321" y="381699"/>
                  <a:pt x="1300072" y="374361"/>
                  <a:pt x="1309494" y="383795"/>
                </a:cubicBezTo>
                <a:cubicBezTo>
                  <a:pt x="1318917" y="394278"/>
                  <a:pt x="1322057" y="402664"/>
                  <a:pt x="1330433" y="399519"/>
                </a:cubicBezTo>
                <a:cubicBezTo>
                  <a:pt x="1338809" y="395326"/>
                  <a:pt x="1377545" y="374361"/>
                  <a:pt x="1391156" y="368071"/>
                </a:cubicBezTo>
                <a:cubicBezTo>
                  <a:pt x="1403719" y="360733"/>
                  <a:pt x="1452925" y="341865"/>
                  <a:pt x="1443503" y="329285"/>
                </a:cubicBezTo>
                <a:cubicBezTo>
                  <a:pt x="1426752" y="306223"/>
                  <a:pt x="1394297" y="297837"/>
                  <a:pt x="1367076" y="295741"/>
                </a:cubicBezTo>
                <a:close/>
                <a:moveTo>
                  <a:pt x="701715" y="273945"/>
                </a:moveTo>
                <a:cubicBezTo>
                  <a:pt x="704865" y="271848"/>
                  <a:pt x="706964" y="280236"/>
                  <a:pt x="708014" y="281285"/>
                </a:cubicBezTo>
                <a:cubicBezTo>
                  <a:pt x="709064" y="283382"/>
                  <a:pt x="716413" y="290722"/>
                  <a:pt x="716413" y="290722"/>
                </a:cubicBezTo>
                <a:cubicBezTo>
                  <a:pt x="718513" y="290722"/>
                  <a:pt x="724812" y="289673"/>
                  <a:pt x="723762" y="286527"/>
                </a:cubicBezTo>
                <a:cubicBezTo>
                  <a:pt x="723762" y="284430"/>
                  <a:pt x="719563" y="283382"/>
                  <a:pt x="719563" y="281285"/>
                </a:cubicBezTo>
                <a:cubicBezTo>
                  <a:pt x="718513" y="280236"/>
                  <a:pt x="720613" y="278139"/>
                  <a:pt x="722713" y="277091"/>
                </a:cubicBezTo>
                <a:cubicBezTo>
                  <a:pt x="724812" y="276042"/>
                  <a:pt x="726912" y="278139"/>
                  <a:pt x="727962" y="280236"/>
                </a:cubicBezTo>
                <a:cubicBezTo>
                  <a:pt x="729012" y="282333"/>
                  <a:pt x="734261" y="287576"/>
                  <a:pt x="735311" y="290722"/>
                </a:cubicBezTo>
                <a:cubicBezTo>
                  <a:pt x="736361" y="292819"/>
                  <a:pt x="731112" y="294916"/>
                  <a:pt x="729012" y="294916"/>
                </a:cubicBezTo>
                <a:cubicBezTo>
                  <a:pt x="726912" y="293867"/>
                  <a:pt x="723762" y="293867"/>
                  <a:pt x="721663" y="292819"/>
                </a:cubicBezTo>
                <a:cubicBezTo>
                  <a:pt x="720613" y="292819"/>
                  <a:pt x="720613" y="297013"/>
                  <a:pt x="720613" y="297013"/>
                </a:cubicBezTo>
                <a:cubicBezTo>
                  <a:pt x="720613" y="297013"/>
                  <a:pt x="724812" y="303304"/>
                  <a:pt x="724812" y="306449"/>
                </a:cubicBezTo>
                <a:cubicBezTo>
                  <a:pt x="725862" y="308546"/>
                  <a:pt x="721663" y="310644"/>
                  <a:pt x="718513" y="310644"/>
                </a:cubicBezTo>
                <a:cubicBezTo>
                  <a:pt x="715363" y="311692"/>
                  <a:pt x="714314" y="303304"/>
                  <a:pt x="714314" y="302255"/>
                </a:cubicBezTo>
                <a:cubicBezTo>
                  <a:pt x="714314" y="300158"/>
                  <a:pt x="711164" y="302255"/>
                  <a:pt x="709064" y="302255"/>
                </a:cubicBezTo>
                <a:cubicBezTo>
                  <a:pt x="708014" y="302255"/>
                  <a:pt x="704865" y="303304"/>
                  <a:pt x="699615" y="303304"/>
                </a:cubicBezTo>
                <a:cubicBezTo>
                  <a:pt x="693316" y="303304"/>
                  <a:pt x="689117" y="301207"/>
                  <a:pt x="687017" y="299110"/>
                </a:cubicBezTo>
                <a:cubicBezTo>
                  <a:pt x="684917" y="297013"/>
                  <a:pt x="685967" y="291770"/>
                  <a:pt x="688067" y="290722"/>
                </a:cubicBezTo>
                <a:cubicBezTo>
                  <a:pt x="690166" y="288624"/>
                  <a:pt x="689117" y="286527"/>
                  <a:pt x="691216" y="285479"/>
                </a:cubicBezTo>
                <a:cubicBezTo>
                  <a:pt x="694366" y="283382"/>
                  <a:pt x="694366" y="288624"/>
                  <a:pt x="693316" y="291770"/>
                </a:cubicBezTo>
                <a:cubicBezTo>
                  <a:pt x="693316" y="293867"/>
                  <a:pt x="694366" y="297013"/>
                  <a:pt x="695416" y="299110"/>
                </a:cubicBezTo>
                <a:cubicBezTo>
                  <a:pt x="696466" y="300158"/>
                  <a:pt x="703815" y="300158"/>
                  <a:pt x="706964" y="299110"/>
                </a:cubicBezTo>
                <a:cubicBezTo>
                  <a:pt x="709064" y="298061"/>
                  <a:pt x="711164" y="295964"/>
                  <a:pt x="711164" y="294916"/>
                </a:cubicBezTo>
                <a:cubicBezTo>
                  <a:pt x="711164" y="293867"/>
                  <a:pt x="708014" y="290722"/>
                  <a:pt x="705915" y="288624"/>
                </a:cubicBezTo>
                <a:cubicBezTo>
                  <a:pt x="702765" y="285479"/>
                  <a:pt x="700665" y="284430"/>
                  <a:pt x="698565" y="282333"/>
                </a:cubicBezTo>
                <a:cubicBezTo>
                  <a:pt x="697516" y="279188"/>
                  <a:pt x="699615" y="274994"/>
                  <a:pt x="701715" y="273945"/>
                </a:cubicBezTo>
                <a:close/>
                <a:moveTo>
                  <a:pt x="1752162" y="262078"/>
                </a:moveTo>
                <a:cubicBezTo>
                  <a:pt x="1755696" y="261292"/>
                  <a:pt x="1759361" y="261816"/>
                  <a:pt x="1761978" y="262341"/>
                </a:cubicBezTo>
                <a:cubicBezTo>
                  <a:pt x="1767213" y="262341"/>
                  <a:pt x="1779778" y="265488"/>
                  <a:pt x="1783966" y="280174"/>
                </a:cubicBezTo>
                <a:cubicBezTo>
                  <a:pt x="1788154" y="294860"/>
                  <a:pt x="1791295" y="311644"/>
                  <a:pt x="1786060" y="324232"/>
                </a:cubicBezTo>
                <a:cubicBezTo>
                  <a:pt x="1780825" y="336820"/>
                  <a:pt x="1780825" y="347310"/>
                  <a:pt x="1783966" y="355702"/>
                </a:cubicBezTo>
                <a:cubicBezTo>
                  <a:pt x="1788154" y="365143"/>
                  <a:pt x="1783966" y="384025"/>
                  <a:pt x="1777684" y="398711"/>
                </a:cubicBezTo>
                <a:cubicBezTo>
                  <a:pt x="1771402" y="412348"/>
                  <a:pt x="1760931" y="419691"/>
                  <a:pt x="1755696" y="413397"/>
                </a:cubicBezTo>
                <a:cubicBezTo>
                  <a:pt x="1749414" y="407103"/>
                  <a:pt x="1750461" y="344163"/>
                  <a:pt x="1752555" y="334722"/>
                </a:cubicBezTo>
                <a:cubicBezTo>
                  <a:pt x="1753602" y="325281"/>
                  <a:pt x="1750461" y="314791"/>
                  <a:pt x="1747320" y="304301"/>
                </a:cubicBezTo>
                <a:cubicBezTo>
                  <a:pt x="1743132" y="294860"/>
                  <a:pt x="1737897" y="279125"/>
                  <a:pt x="1743132" y="269684"/>
                </a:cubicBezTo>
                <a:cubicBezTo>
                  <a:pt x="1745226" y="264963"/>
                  <a:pt x="1748629" y="262865"/>
                  <a:pt x="1752162" y="262078"/>
                </a:cubicBezTo>
                <a:close/>
                <a:moveTo>
                  <a:pt x="1352288" y="256955"/>
                </a:moveTo>
                <a:cubicBezTo>
                  <a:pt x="1377284" y="258789"/>
                  <a:pt x="1400578" y="264293"/>
                  <a:pt x="1422564" y="272679"/>
                </a:cubicBezTo>
                <a:cubicBezTo>
                  <a:pt x="1465489" y="289451"/>
                  <a:pt x="1497944" y="359685"/>
                  <a:pt x="1492709" y="385892"/>
                </a:cubicBezTo>
                <a:cubicBezTo>
                  <a:pt x="1486428" y="412099"/>
                  <a:pt x="1470723" y="397423"/>
                  <a:pt x="1456066" y="396375"/>
                </a:cubicBezTo>
                <a:cubicBezTo>
                  <a:pt x="1442456" y="395326"/>
                  <a:pt x="1375452" y="425726"/>
                  <a:pt x="1362888" y="432016"/>
                </a:cubicBezTo>
                <a:cubicBezTo>
                  <a:pt x="1350325" y="437257"/>
                  <a:pt x="1321010" y="436209"/>
                  <a:pt x="1305306" y="427823"/>
                </a:cubicBezTo>
                <a:cubicBezTo>
                  <a:pt x="1290649" y="420485"/>
                  <a:pt x="1289602" y="412099"/>
                  <a:pt x="1281227" y="406857"/>
                </a:cubicBezTo>
                <a:cubicBezTo>
                  <a:pt x="1272851" y="401616"/>
                  <a:pt x="1250865" y="408954"/>
                  <a:pt x="1237255" y="414195"/>
                </a:cubicBezTo>
                <a:cubicBezTo>
                  <a:pt x="1224692" y="419436"/>
                  <a:pt x="1203753" y="432016"/>
                  <a:pt x="1197471" y="436209"/>
                </a:cubicBezTo>
                <a:cubicBezTo>
                  <a:pt x="1190143" y="440402"/>
                  <a:pt x="1180720" y="424678"/>
                  <a:pt x="1182814" y="411050"/>
                </a:cubicBezTo>
                <a:cubicBezTo>
                  <a:pt x="1185955" y="397423"/>
                  <a:pt x="1201659" y="399519"/>
                  <a:pt x="1201659" y="399519"/>
                </a:cubicBezTo>
                <a:cubicBezTo>
                  <a:pt x="1201659" y="399519"/>
                  <a:pt x="1225739" y="383795"/>
                  <a:pt x="1233067" y="383795"/>
                </a:cubicBezTo>
                <a:cubicBezTo>
                  <a:pt x="1241443" y="382747"/>
                  <a:pt x="1232020" y="374361"/>
                  <a:pt x="1226786" y="369120"/>
                </a:cubicBezTo>
                <a:cubicBezTo>
                  <a:pt x="1220504" y="364926"/>
                  <a:pt x="1213175" y="354444"/>
                  <a:pt x="1217363" y="339768"/>
                </a:cubicBezTo>
                <a:cubicBezTo>
                  <a:pt x="1222598" y="325092"/>
                  <a:pt x="1233067" y="327189"/>
                  <a:pt x="1243537" y="331382"/>
                </a:cubicBezTo>
                <a:cubicBezTo>
                  <a:pt x="1255053" y="335575"/>
                  <a:pt x="1257147" y="347106"/>
                  <a:pt x="1257147" y="358637"/>
                </a:cubicBezTo>
                <a:cubicBezTo>
                  <a:pt x="1258194" y="370168"/>
                  <a:pt x="1268663" y="363878"/>
                  <a:pt x="1269710" y="360733"/>
                </a:cubicBezTo>
                <a:cubicBezTo>
                  <a:pt x="1269710" y="357589"/>
                  <a:pt x="1301119" y="320899"/>
                  <a:pt x="1303212" y="316706"/>
                </a:cubicBezTo>
                <a:cubicBezTo>
                  <a:pt x="1304259" y="312513"/>
                  <a:pt x="1307400" y="297837"/>
                  <a:pt x="1299025" y="294692"/>
                </a:cubicBezTo>
                <a:cubicBezTo>
                  <a:pt x="1290649" y="291548"/>
                  <a:pt x="1255053" y="290499"/>
                  <a:pt x="1207941" y="316706"/>
                </a:cubicBezTo>
                <a:cubicBezTo>
                  <a:pt x="1161875" y="343961"/>
                  <a:pt x="1146171" y="371216"/>
                  <a:pt x="1137795" y="385892"/>
                </a:cubicBezTo>
                <a:cubicBezTo>
                  <a:pt x="1129420" y="401616"/>
                  <a:pt x="1137795" y="434112"/>
                  <a:pt x="1143030" y="445643"/>
                </a:cubicBezTo>
                <a:cubicBezTo>
                  <a:pt x="1147218" y="458223"/>
                  <a:pt x="1114763" y="464512"/>
                  <a:pt x="1105340" y="452981"/>
                </a:cubicBezTo>
                <a:cubicBezTo>
                  <a:pt x="1095918" y="440402"/>
                  <a:pt x="1069744" y="368071"/>
                  <a:pt x="1069744" y="341865"/>
                </a:cubicBezTo>
                <a:cubicBezTo>
                  <a:pt x="1070791" y="315658"/>
                  <a:pt x="1086495" y="303079"/>
                  <a:pt x="1093824" y="302030"/>
                </a:cubicBezTo>
                <a:cubicBezTo>
                  <a:pt x="1101152" y="302030"/>
                  <a:pt x="1109528" y="302030"/>
                  <a:pt x="1118950" y="308320"/>
                </a:cubicBezTo>
                <a:cubicBezTo>
                  <a:pt x="1129420" y="314610"/>
                  <a:pt x="1128373" y="331382"/>
                  <a:pt x="1134655" y="333478"/>
                </a:cubicBezTo>
                <a:cubicBezTo>
                  <a:pt x="1140936" y="336623"/>
                  <a:pt x="1146171" y="327189"/>
                  <a:pt x="1167110" y="307272"/>
                </a:cubicBezTo>
                <a:cubicBezTo>
                  <a:pt x="1188049" y="286306"/>
                  <a:pt x="1215269" y="274775"/>
                  <a:pt x="1271804" y="263244"/>
                </a:cubicBezTo>
                <a:cubicBezTo>
                  <a:pt x="1300595" y="256955"/>
                  <a:pt x="1327292" y="255120"/>
                  <a:pt x="1352288" y="256955"/>
                </a:cubicBezTo>
                <a:close/>
                <a:moveTo>
                  <a:pt x="714382" y="251674"/>
                </a:moveTo>
                <a:cubicBezTo>
                  <a:pt x="716485" y="251674"/>
                  <a:pt x="717536" y="253778"/>
                  <a:pt x="717536" y="254831"/>
                </a:cubicBezTo>
                <a:cubicBezTo>
                  <a:pt x="718587" y="255883"/>
                  <a:pt x="721741" y="260092"/>
                  <a:pt x="721741" y="260092"/>
                </a:cubicBezTo>
                <a:cubicBezTo>
                  <a:pt x="721741" y="260092"/>
                  <a:pt x="734356" y="272718"/>
                  <a:pt x="735407" y="273770"/>
                </a:cubicBezTo>
                <a:cubicBezTo>
                  <a:pt x="737510" y="275874"/>
                  <a:pt x="737510" y="274822"/>
                  <a:pt x="738561" y="275874"/>
                </a:cubicBezTo>
                <a:cubicBezTo>
                  <a:pt x="739612" y="276927"/>
                  <a:pt x="739612" y="272718"/>
                  <a:pt x="739612" y="272718"/>
                </a:cubicBezTo>
                <a:cubicBezTo>
                  <a:pt x="739612" y="272718"/>
                  <a:pt x="739612" y="270613"/>
                  <a:pt x="737510" y="270613"/>
                </a:cubicBezTo>
                <a:cubicBezTo>
                  <a:pt x="735407" y="270613"/>
                  <a:pt x="735407" y="268509"/>
                  <a:pt x="735407" y="268509"/>
                </a:cubicBezTo>
                <a:cubicBezTo>
                  <a:pt x="735407" y="268509"/>
                  <a:pt x="738561" y="266405"/>
                  <a:pt x="739612" y="264300"/>
                </a:cubicBezTo>
                <a:cubicBezTo>
                  <a:pt x="739612" y="263248"/>
                  <a:pt x="744869" y="262196"/>
                  <a:pt x="745920" y="262196"/>
                </a:cubicBezTo>
                <a:cubicBezTo>
                  <a:pt x="748022" y="262196"/>
                  <a:pt x="754330" y="260092"/>
                  <a:pt x="755381" y="260092"/>
                </a:cubicBezTo>
                <a:cubicBezTo>
                  <a:pt x="756432" y="260092"/>
                  <a:pt x="758535" y="256935"/>
                  <a:pt x="758535" y="255883"/>
                </a:cubicBezTo>
                <a:cubicBezTo>
                  <a:pt x="759586" y="254831"/>
                  <a:pt x="761689" y="252726"/>
                  <a:pt x="761689" y="252726"/>
                </a:cubicBezTo>
                <a:cubicBezTo>
                  <a:pt x="762740" y="251674"/>
                  <a:pt x="765894" y="252726"/>
                  <a:pt x="765894" y="253778"/>
                </a:cubicBezTo>
                <a:cubicBezTo>
                  <a:pt x="766945" y="254831"/>
                  <a:pt x="764842" y="260092"/>
                  <a:pt x="762740" y="262196"/>
                </a:cubicBezTo>
                <a:cubicBezTo>
                  <a:pt x="760637" y="263248"/>
                  <a:pt x="755381" y="264300"/>
                  <a:pt x="751176" y="265353"/>
                </a:cubicBezTo>
                <a:cubicBezTo>
                  <a:pt x="746971" y="265353"/>
                  <a:pt x="752227" y="269561"/>
                  <a:pt x="753279" y="269561"/>
                </a:cubicBezTo>
                <a:cubicBezTo>
                  <a:pt x="754330" y="269561"/>
                  <a:pt x="759586" y="268509"/>
                  <a:pt x="760637" y="268509"/>
                </a:cubicBezTo>
                <a:cubicBezTo>
                  <a:pt x="760637" y="267457"/>
                  <a:pt x="767996" y="265353"/>
                  <a:pt x="770099" y="265353"/>
                </a:cubicBezTo>
                <a:cubicBezTo>
                  <a:pt x="772201" y="264300"/>
                  <a:pt x="774304" y="261144"/>
                  <a:pt x="775355" y="260092"/>
                </a:cubicBezTo>
                <a:cubicBezTo>
                  <a:pt x="777457" y="260092"/>
                  <a:pt x="780611" y="263248"/>
                  <a:pt x="780611" y="265353"/>
                </a:cubicBezTo>
                <a:cubicBezTo>
                  <a:pt x="779560" y="266405"/>
                  <a:pt x="779560" y="268509"/>
                  <a:pt x="775355" y="269561"/>
                </a:cubicBezTo>
                <a:cubicBezTo>
                  <a:pt x="770099" y="270613"/>
                  <a:pt x="761689" y="269561"/>
                  <a:pt x="758535" y="270613"/>
                </a:cubicBezTo>
                <a:cubicBezTo>
                  <a:pt x="756432" y="270613"/>
                  <a:pt x="757484" y="271666"/>
                  <a:pt x="758535" y="272718"/>
                </a:cubicBezTo>
                <a:cubicBezTo>
                  <a:pt x="759586" y="274822"/>
                  <a:pt x="756432" y="273770"/>
                  <a:pt x="757484" y="275874"/>
                </a:cubicBezTo>
                <a:cubicBezTo>
                  <a:pt x="757484" y="276927"/>
                  <a:pt x="755381" y="276927"/>
                  <a:pt x="754330" y="276927"/>
                </a:cubicBezTo>
                <a:cubicBezTo>
                  <a:pt x="753279" y="276927"/>
                  <a:pt x="748022" y="277979"/>
                  <a:pt x="744869" y="277979"/>
                </a:cubicBezTo>
                <a:cubicBezTo>
                  <a:pt x="740664" y="277979"/>
                  <a:pt x="742766" y="281135"/>
                  <a:pt x="742766" y="281135"/>
                </a:cubicBezTo>
                <a:cubicBezTo>
                  <a:pt x="742766" y="281135"/>
                  <a:pt x="745920" y="284292"/>
                  <a:pt x="746971" y="285344"/>
                </a:cubicBezTo>
                <a:cubicBezTo>
                  <a:pt x="748022" y="286396"/>
                  <a:pt x="750125" y="284292"/>
                  <a:pt x="752227" y="284292"/>
                </a:cubicBezTo>
                <a:cubicBezTo>
                  <a:pt x="753279" y="283240"/>
                  <a:pt x="752227" y="281135"/>
                  <a:pt x="753279" y="281135"/>
                </a:cubicBezTo>
                <a:cubicBezTo>
                  <a:pt x="754330" y="280083"/>
                  <a:pt x="762740" y="281135"/>
                  <a:pt x="765894" y="281135"/>
                </a:cubicBezTo>
                <a:cubicBezTo>
                  <a:pt x="769047" y="281135"/>
                  <a:pt x="766945" y="279031"/>
                  <a:pt x="767996" y="277979"/>
                </a:cubicBezTo>
                <a:cubicBezTo>
                  <a:pt x="767996" y="276927"/>
                  <a:pt x="772201" y="275874"/>
                  <a:pt x="773252" y="275874"/>
                </a:cubicBezTo>
                <a:cubicBezTo>
                  <a:pt x="775355" y="275874"/>
                  <a:pt x="775355" y="277979"/>
                  <a:pt x="777457" y="279031"/>
                </a:cubicBezTo>
                <a:cubicBezTo>
                  <a:pt x="778509" y="281135"/>
                  <a:pt x="780611" y="280083"/>
                  <a:pt x="781662" y="280083"/>
                </a:cubicBezTo>
                <a:cubicBezTo>
                  <a:pt x="782714" y="280083"/>
                  <a:pt x="782714" y="280083"/>
                  <a:pt x="783765" y="279031"/>
                </a:cubicBezTo>
                <a:cubicBezTo>
                  <a:pt x="784816" y="276927"/>
                  <a:pt x="786919" y="276927"/>
                  <a:pt x="787970" y="276927"/>
                </a:cubicBezTo>
                <a:cubicBezTo>
                  <a:pt x="789021" y="275874"/>
                  <a:pt x="792175" y="275874"/>
                  <a:pt x="794277" y="274822"/>
                </a:cubicBezTo>
                <a:cubicBezTo>
                  <a:pt x="795329" y="274822"/>
                  <a:pt x="796380" y="277979"/>
                  <a:pt x="795329" y="280083"/>
                </a:cubicBezTo>
                <a:cubicBezTo>
                  <a:pt x="794277" y="282188"/>
                  <a:pt x="792175" y="283240"/>
                  <a:pt x="792175" y="284292"/>
                </a:cubicBezTo>
                <a:cubicBezTo>
                  <a:pt x="791124" y="285344"/>
                  <a:pt x="790072" y="283240"/>
                  <a:pt x="789021" y="282188"/>
                </a:cubicBezTo>
                <a:cubicBezTo>
                  <a:pt x="787970" y="280083"/>
                  <a:pt x="786919" y="282188"/>
                  <a:pt x="784816" y="283240"/>
                </a:cubicBezTo>
                <a:cubicBezTo>
                  <a:pt x="782714" y="283240"/>
                  <a:pt x="784816" y="286396"/>
                  <a:pt x="783765" y="289553"/>
                </a:cubicBezTo>
                <a:cubicBezTo>
                  <a:pt x="781662" y="291657"/>
                  <a:pt x="778509" y="289553"/>
                  <a:pt x="776406" y="286396"/>
                </a:cubicBezTo>
                <a:cubicBezTo>
                  <a:pt x="774304" y="284292"/>
                  <a:pt x="772201" y="284292"/>
                  <a:pt x="771150" y="285344"/>
                </a:cubicBezTo>
                <a:cubicBezTo>
                  <a:pt x="771150" y="286396"/>
                  <a:pt x="769047" y="289553"/>
                  <a:pt x="766945" y="291657"/>
                </a:cubicBezTo>
                <a:cubicBezTo>
                  <a:pt x="765894" y="292709"/>
                  <a:pt x="764842" y="291657"/>
                  <a:pt x="760637" y="291657"/>
                </a:cubicBezTo>
                <a:cubicBezTo>
                  <a:pt x="756432" y="291657"/>
                  <a:pt x="753279" y="289553"/>
                  <a:pt x="751176" y="288501"/>
                </a:cubicBezTo>
                <a:cubicBezTo>
                  <a:pt x="749074" y="287449"/>
                  <a:pt x="748022" y="289553"/>
                  <a:pt x="749074" y="290605"/>
                </a:cubicBezTo>
                <a:cubicBezTo>
                  <a:pt x="750125" y="291657"/>
                  <a:pt x="753279" y="296918"/>
                  <a:pt x="754330" y="302179"/>
                </a:cubicBezTo>
                <a:cubicBezTo>
                  <a:pt x="756432" y="307440"/>
                  <a:pt x="748022" y="312701"/>
                  <a:pt x="746971" y="312701"/>
                </a:cubicBezTo>
                <a:cubicBezTo>
                  <a:pt x="744869" y="311649"/>
                  <a:pt x="743817" y="306388"/>
                  <a:pt x="741715" y="303231"/>
                </a:cubicBezTo>
                <a:cubicBezTo>
                  <a:pt x="738561" y="299023"/>
                  <a:pt x="738561" y="297970"/>
                  <a:pt x="738561" y="297970"/>
                </a:cubicBezTo>
                <a:cubicBezTo>
                  <a:pt x="738561" y="297970"/>
                  <a:pt x="739612" y="296918"/>
                  <a:pt x="740664" y="297970"/>
                </a:cubicBezTo>
                <a:cubicBezTo>
                  <a:pt x="741715" y="299023"/>
                  <a:pt x="744869" y="301127"/>
                  <a:pt x="745920" y="301127"/>
                </a:cubicBezTo>
                <a:cubicBezTo>
                  <a:pt x="748022" y="301127"/>
                  <a:pt x="749074" y="300075"/>
                  <a:pt x="748022" y="295866"/>
                </a:cubicBezTo>
                <a:cubicBezTo>
                  <a:pt x="745920" y="291657"/>
                  <a:pt x="738561" y="284292"/>
                  <a:pt x="735407" y="280083"/>
                </a:cubicBezTo>
                <a:cubicBezTo>
                  <a:pt x="732254" y="276927"/>
                  <a:pt x="728049" y="272718"/>
                  <a:pt x="722792" y="269561"/>
                </a:cubicBezTo>
                <a:cubicBezTo>
                  <a:pt x="719639" y="267457"/>
                  <a:pt x="714382" y="265353"/>
                  <a:pt x="711229" y="262196"/>
                </a:cubicBezTo>
                <a:cubicBezTo>
                  <a:pt x="709126" y="259039"/>
                  <a:pt x="709126" y="255883"/>
                  <a:pt x="709126" y="254831"/>
                </a:cubicBezTo>
                <a:cubicBezTo>
                  <a:pt x="710177" y="252726"/>
                  <a:pt x="712280" y="251674"/>
                  <a:pt x="714382" y="251674"/>
                </a:cubicBezTo>
                <a:close/>
                <a:moveTo>
                  <a:pt x="1681358" y="246606"/>
                </a:moveTo>
                <a:cubicBezTo>
                  <a:pt x="1693922" y="245557"/>
                  <a:pt x="1696016" y="261292"/>
                  <a:pt x="1701251" y="274929"/>
                </a:cubicBezTo>
                <a:cubicBezTo>
                  <a:pt x="1706486" y="289615"/>
                  <a:pt x="1702298" y="300105"/>
                  <a:pt x="1699157" y="311644"/>
                </a:cubicBezTo>
                <a:cubicBezTo>
                  <a:pt x="1696016" y="323183"/>
                  <a:pt x="1693922" y="356751"/>
                  <a:pt x="1694969" y="370388"/>
                </a:cubicBezTo>
                <a:cubicBezTo>
                  <a:pt x="1694969" y="384025"/>
                  <a:pt x="1684499" y="471093"/>
                  <a:pt x="1681358" y="481583"/>
                </a:cubicBezTo>
                <a:cubicBezTo>
                  <a:pt x="1679264" y="491024"/>
                  <a:pt x="1678217" y="513053"/>
                  <a:pt x="1661464" y="509906"/>
                </a:cubicBezTo>
                <a:cubicBezTo>
                  <a:pt x="1644712" y="506759"/>
                  <a:pt x="1648900" y="483681"/>
                  <a:pt x="1652041" y="476338"/>
                </a:cubicBezTo>
                <a:cubicBezTo>
                  <a:pt x="1654135" y="468995"/>
                  <a:pt x="1663558" y="452211"/>
                  <a:pt x="1663558" y="441721"/>
                </a:cubicBezTo>
                <a:cubicBezTo>
                  <a:pt x="1663558" y="430182"/>
                  <a:pt x="1670888" y="361996"/>
                  <a:pt x="1675076" y="329477"/>
                </a:cubicBezTo>
                <a:cubicBezTo>
                  <a:pt x="1679264" y="295909"/>
                  <a:pt x="1666699" y="293811"/>
                  <a:pt x="1663558" y="273880"/>
                </a:cubicBezTo>
                <a:cubicBezTo>
                  <a:pt x="1661464" y="252900"/>
                  <a:pt x="1668793" y="247655"/>
                  <a:pt x="1681358" y="246606"/>
                </a:cubicBezTo>
                <a:close/>
                <a:moveTo>
                  <a:pt x="143315" y="207718"/>
                </a:moveTo>
                <a:cubicBezTo>
                  <a:pt x="134935" y="207718"/>
                  <a:pt x="128650" y="214003"/>
                  <a:pt x="124459" y="220288"/>
                </a:cubicBezTo>
                <a:cubicBezTo>
                  <a:pt x="121317" y="225525"/>
                  <a:pt x="119222" y="228668"/>
                  <a:pt x="117127" y="232858"/>
                </a:cubicBezTo>
                <a:cubicBezTo>
                  <a:pt x="119222" y="232858"/>
                  <a:pt x="119222" y="232858"/>
                  <a:pt x="123412" y="232858"/>
                </a:cubicBezTo>
                <a:cubicBezTo>
                  <a:pt x="126554" y="231810"/>
                  <a:pt x="130745" y="231810"/>
                  <a:pt x="130745" y="237048"/>
                </a:cubicBezTo>
                <a:cubicBezTo>
                  <a:pt x="130745" y="242285"/>
                  <a:pt x="130745" y="255903"/>
                  <a:pt x="130745" y="254856"/>
                </a:cubicBezTo>
                <a:cubicBezTo>
                  <a:pt x="131792" y="252761"/>
                  <a:pt x="132840" y="252761"/>
                  <a:pt x="132840" y="252761"/>
                </a:cubicBezTo>
                <a:cubicBezTo>
                  <a:pt x="132840" y="252761"/>
                  <a:pt x="133887" y="247523"/>
                  <a:pt x="137030" y="246476"/>
                </a:cubicBezTo>
                <a:cubicBezTo>
                  <a:pt x="141220" y="245428"/>
                  <a:pt x="143315" y="246476"/>
                  <a:pt x="143315" y="243333"/>
                </a:cubicBezTo>
                <a:cubicBezTo>
                  <a:pt x="144362" y="241238"/>
                  <a:pt x="144362" y="228668"/>
                  <a:pt x="144362" y="225525"/>
                </a:cubicBezTo>
                <a:cubicBezTo>
                  <a:pt x="145410" y="221335"/>
                  <a:pt x="147505" y="206670"/>
                  <a:pt x="143315" y="207718"/>
                </a:cubicBezTo>
                <a:close/>
                <a:moveTo>
                  <a:pt x="372020" y="200230"/>
                </a:moveTo>
                <a:cubicBezTo>
                  <a:pt x="375164" y="204427"/>
                  <a:pt x="380404" y="206525"/>
                  <a:pt x="386692" y="206525"/>
                </a:cubicBezTo>
                <a:cubicBezTo>
                  <a:pt x="394027" y="206525"/>
                  <a:pt x="398219" y="206525"/>
                  <a:pt x="405554" y="206525"/>
                </a:cubicBezTo>
                <a:cubicBezTo>
                  <a:pt x="414986" y="206525"/>
                  <a:pt x="419178" y="215967"/>
                  <a:pt x="420226" y="223311"/>
                </a:cubicBezTo>
                <a:cubicBezTo>
                  <a:pt x="421274" y="223311"/>
                  <a:pt x="422322" y="223311"/>
                  <a:pt x="424418" y="223311"/>
                </a:cubicBezTo>
                <a:cubicBezTo>
                  <a:pt x="425465" y="223311"/>
                  <a:pt x="427561" y="223311"/>
                  <a:pt x="428609" y="223311"/>
                </a:cubicBezTo>
                <a:cubicBezTo>
                  <a:pt x="429657" y="215967"/>
                  <a:pt x="433849" y="206525"/>
                  <a:pt x="443280" y="206525"/>
                </a:cubicBezTo>
                <a:cubicBezTo>
                  <a:pt x="449568" y="206525"/>
                  <a:pt x="454808" y="206525"/>
                  <a:pt x="461096" y="206525"/>
                </a:cubicBezTo>
                <a:cubicBezTo>
                  <a:pt x="468431" y="206525"/>
                  <a:pt x="472623" y="204427"/>
                  <a:pt x="475767" y="200230"/>
                </a:cubicBezTo>
                <a:cubicBezTo>
                  <a:pt x="474719" y="209672"/>
                  <a:pt x="471575" y="219114"/>
                  <a:pt x="461096" y="221212"/>
                </a:cubicBezTo>
                <a:cubicBezTo>
                  <a:pt x="456904" y="221212"/>
                  <a:pt x="451664" y="221212"/>
                  <a:pt x="447472" y="221212"/>
                </a:cubicBezTo>
                <a:cubicBezTo>
                  <a:pt x="440137" y="221212"/>
                  <a:pt x="435945" y="222261"/>
                  <a:pt x="433849" y="224360"/>
                </a:cubicBezTo>
                <a:cubicBezTo>
                  <a:pt x="451664" y="225409"/>
                  <a:pt x="467383" y="231703"/>
                  <a:pt x="473671" y="247440"/>
                </a:cubicBezTo>
                <a:cubicBezTo>
                  <a:pt x="477863" y="262128"/>
                  <a:pt x="476815" y="296749"/>
                  <a:pt x="479959" y="313534"/>
                </a:cubicBezTo>
                <a:cubicBezTo>
                  <a:pt x="487294" y="313534"/>
                  <a:pt x="494630" y="313534"/>
                  <a:pt x="501965" y="313534"/>
                </a:cubicBezTo>
                <a:cubicBezTo>
                  <a:pt x="521876" y="312485"/>
                  <a:pt x="528164" y="329271"/>
                  <a:pt x="529212" y="349204"/>
                </a:cubicBezTo>
                <a:cubicBezTo>
                  <a:pt x="532356" y="407955"/>
                  <a:pt x="536548" y="465656"/>
                  <a:pt x="538643" y="524406"/>
                </a:cubicBezTo>
                <a:cubicBezTo>
                  <a:pt x="541787" y="569518"/>
                  <a:pt x="551219" y="590500"/>
                  <a:pt x="565890" y="606237"/>
                </a:cubicBezTo>
                <a:cubicBezTo>
                  <a:pt x="555411" y="606237"/>
                  <a:pt x="543883" y="606237"/>
                  <a:pt x="533404" y="606237"/>
                </a:cubicBezTo>
                <a:cubicBezTo>
                  <a:pt x="529212" y="602041"/>
                  <a:pt x="526068" y="596795"/>
                  <a:pt x="517685" y="585255"/>
                </a:cubicBezTo>
                <a:cubicBezTo>
                  <a:pt x="520828" y="595746"/>
                  <a:pt x="523972" y="600992"/>
                  <a:pt x="527116" y="606237"/>
                </a:cubicBezTo>
                <a:cubicBezTo>
                  <a:pt x="517685" y="606237"/>
                  <a:pt x="508253" y="606237"/>
                  <a:pt x="499870" y="606237"/>
                </a:cubicBezTo>
                <a:cubicBezTo>
                  <a:pt x="494630" y="595746"/>
                  <a:pt x="492534" y="583157"/>
                  <a:pt x="492534" y="570567"/>
                </a:cubicBezTo>
                <a:cubicBezTo>
                  <a:pt x="489390" y="505522"/>
                  <a:pt x="486246" y="440477"/>
                  <a:pt x="483102" y="375432"/>
                </a:cubicBezTo>
                <a:cubicBezTo>
                  <a:pt x="483102" y="364941"/>
                  <a:pt x="479959" y="358646"/>
                  <a:pt x="471575" y="358646"/>
                </a:cubicBezTo>
                <a:cubicBezTo>
                  <a:pt x="456904" y="358646"/>
                  <a:pt x="443280" y="358646"/>
                  <a:pt x="428609" y="358646"/>
                </a:cubicBezTo>
                <a:cubicBezTo>
                  <a:pt x="428609" y="330320"/>
                  <a:pt x="428609" y="300945"/>
                  <a:pt x="428609" y="272619"/>
                </a:cubicBezTo>
                <a:cubicBezTo>
                  <a:pt x="439089" y="270521"/>
                  <a:pt x="446424" y="261079"/>
                  <a:pt x="446424" y="250588"/>
                </a:cubicBezTo>
                <a:cubicBezTo>
                  <a:pt x="446424" y="237998"/>
                  <a:pt x="436993" y="228556"/>
                  <a:pt x="424418" y="228556"/>
                </a:cubicBezTo>
                <a:cubicBezTo>
                  <a:pt x="411842" y="228556"/>
                  <a:pt x="401363" y="237998"/>
                  <a:pt x="401363" y="250588"/>
                </a:cubicBezTo>
                <a:cubicBezTo>
                  <a:pt x="401363" y="261079"/>
                  <a:pt x="409746" y="270521"/>
                  <a:pt x="419178" y="272619"/>
                </a:cubicBezTo>
                <a:cubicBezTo>
                  <a:pt x="419178" y="300945"/>
                  <a:pt x="419178" y="330320"/>
                  <a:pt x="419178" y="358646"/>
                </a:cubicBezTo>
                <a:cubicBezTo>
                  <a:pt x="405554" y="358646"/>
                  <a:pt x="390883" y="358646"/>
                  <a:pt x="377260" y="358646"/>
                </a:cubicBezTo>
                <a:cubicBezTo>
                  <a:pt x="368876" y="358646"/>
                  <a:pt x="365733" y="364941"/>
                  <a:pt x="364685" y="375432"/>
                </a:cubicBezTo>
                <a:cubicBezTo>
                  <a:pt x="362589" y="440477"/>
                  <a:pt x="359445" y="505522"/>
                  <a:pt x="356301" y="570567"/>
                </a:cubicBezTo>
                <a:cubicBezTo>
                  <a:pt x="356301" y="583157"/>
                  <a:pt x="354205" y="595746"/>
                  <a:pt x="348966" y="606237"/>
                </a:cubicBezTo>
                <a:cubicBezTo>
                  <a:pt x="339534" y="606237"/>
                  <a:pt x="331150" y="606237"/>
                  <a:pt x="321719" y="606237"/>
                </a:cubicBezTo>
                <a:cubicBezTo>
                  <a:pt x="324863" y="600992"/>
                  <a:pt x="326959" y="595746"/>
                  <a:pt x="330102" y="585255"/>
                </a:cubicBezTo>
                <a:cubicBezTo>
                  <a:pt x="322767" y="596795"/>
                  <a:pt x="319623" y="602041"/>
                  <a:pt x="314383" y="606237"/>
                </a:cubicBezTo>
                <a:cubicBezTo>
                  <a:pt x="303904" y="606237"/>
                  <a:pt x="293424" y="606237"/>
                  <a:pt x="282945" y="606237"/>
                </a:cubicBezTo>
                <a:cubicBezTo>
                  <a:pt x="297616" y="590500"/>
                  <a:pt x="307048" y="569518"/>
                  <a:pt x="309144" y="524406"/>
                </a:cubicBezTo>
                <a:cubicBezTo>
                  <a:pt x="312287" y="465656"/>
                  <a:pt x="316479" y="407955"/>
                  <a:pt x="319623" y="349204"/>
                </a:cubicBezTo>
                <a:cubicBezTo>
                  <a:pt x="320671" y="329271"/>
                  <a:pt x="326959" y="312485"/>
                  <a:pt x="345822" y="313534"/>
                </a:cubicBezTo>
                <a:cubicBezTo>
                  <a:pt x="353157" y="313534"/>
                  <a:pt x="361541" y="313534"/>
                  <a:pt x="368876" y="313534"/>
                </a:cubicBezTo>
                <a:cubicBezTo>
                  <a:pt x="372020" y="296749"/>
                  <a:pt x="369924" y="262128"/>
                  <a:pt x="375164" y="247440"/>
                </a:cubicBezTo>
                <a:cubicBezTo>
                  <a:pt x="380404" y="231703"/>
                  <a:pt x="397171" y="225409"/>
                  <a:pt x="414986" y="224360"/>
                </a:cubicBezTo>
                <a:cubicBezTo>
                  <a:pt x="411842" y="222261"/>
                  <a:pt x="408698" y="221212"/>
                  <a:pt x="401363" y="221212"/>
                </a:cubicBezTo>
                <a:cubicBezTo>
                  <a:pt x="397171" y="221212"/>
                  <a:pt x="391931" y="221212"/>
                  <a:pt x="387739" y="221212"/>
                </a:cubicBezTo>
                <a:cubicBezTo>
                  <a:pt x="377260" y="219114"/>
                  <a:pt x="374116" y="209672"/>
                  <a:pt x="372020" y="200230"/>
                </a:cubicBezTo>
                <a:close/>
                <a:moveTo>
                  <a:pt x="146850" y="198945"/>
                </a:moveTo>
                <a:cubicBezTo>
                  <a:pt x="154052" y="199076"/>
                  <a:pt x="160599" y="200909"/>
                  <a:pt x="163217" y="203528"/>
                </a:cubicBezTo>
                <a:cubicBezTo>
                  <a:pt x="168455" y="208765"/>
                  <a:pt x="163217" y="210860"/>
                  <a:pt x="161122" y="214003"/>
                </a:cubicBezTo>
                <a:cubicBezTo>
                  <a:pt x="159027" y="217145"/>
                  <a:pt x="155885" y="237048"/>
                  <a:pt x="155885" y="240190"/>
                </a:cubicBezTo>
                <a:cubicBezTo>
                  <a:pt x="155885" y="244381"/>
                  <a:pt x="150647" y="250666"/>
                  <a:pt x="147505" y="253808"/>
                </a:cubicBezTo>
                <a:cubicBezTo>
                  <a:pt x="143315" y="255903"/>
                  <a:pt x="141220" y="254856"/>
                  <a:pt x="138077" y="255903"/>
                </a:cubicBezTo>
                <a:cubicBezTo>
                  <a:pt x="135982" y="257998"/>
                  <a:pt x="134935" y="264283"/>
                  <a:pt x="133887" y="267426"/>
                </a:cubicBezTo>
                <a:cubicBezTo>
                  <a:pt x="133887" y="271616"/>
                  <a:pt x="133887" y="277901"/>
                  <a:pt x="133887" y="279996"/>
                </a:cubicBezTo>
                <a:cubicBezTo>
                  <a:pt x="133887" y="282091"/>
                  <a:pt x="128650" y="282091"/>
                  <a:pt x="125507" y="279996"/>
                </a:cubicBezTo>
                <a:cubicBezTo>
                  <a:pt x="122364" y="277901"/>
                  <a:pt x="125507" y="273711"/>
                  <a:pt x="125507" y="273711"/>
                </a:cubicBezTo>
                <a:cubicBezTo>
                  <a:pt x="125507" y="273711"/>
                  <a:pt x="125507" y="266378"/>
                  <a:pt x="126554" y="264283"/>
                </a:cubicBezTo>
                <a:cubicBezTo>
                  <a:pt x="127602" y="262188"/>
                  <a:pt x="123412" y="263236"/>
                  <a:pt x="122364" y="264283"/>
                </a:cubicBezTo>
                <a:cubicBezTo>
                  <a:pt x="120269" y="264283"/>
                  <a:pt x="117127" y="265331"/>
                  <a:pt x="113984" y="262188"/>
                </a:cubicBezTo>
                <a:cubicBezTo>
                  <a:pt x="110842" y="259046"/>
                  <a:pt x="112937" y="255903"/>
                  <a:pt x="116079" y="254856"/>
                </a:cubicBezTo>
                <a:cubicBezTo>
                  <a:pt x="118174" y="252761"/>
                  <a:pt x="121317" y="253808"/>
                  <a:pt x="123412" y="254856"/>
                </a:cubicBezTo>
                <a:cubicBezTo>
                  <a:pt x="126554" y="256951"/>
                  <a:pt x="126554" y="252761"/>
                  <a:pt x="126554" y="252761"/>
                </a:cubicBezTo>
                <a:cubicBezTo>
                  <a:pt x="125507" y="251713"/>
                  <a:pt x="121317" y="239143"/>
                  <a:pt x="120269" y="238095"/>
                </a:cubicBezTo>
                <a:cubicBezTo>
                  <a:pt x="120269" y="237048"/>
                  <a:pt x="117127" y="234953"/>
                  <a:pt x="115032" y="236000"/>
                </a:cubicBezTo>
                <a:cubicBezTo>
                  <a:pt x="112937" y="238095"/>
                  <a:pt x="107699" y="246476"/>
                  <a:pt x="107699" y="261141"/>
                </a:cubicBezTo>
                <a:cubicBezTo>
                  <a:pt x="106652" y="275806"/>
                  <a:pt x="110842" y="283138"/>
                  <a:pt x="113984" y="287328"/>
                </a:cubicBezTo>
                <a:cubicBezTo>
                  <a:pt x="116079" y="291518"/>
                  <a:pt x="124459" y="293613"/>
                  <a:pt x="128650" y="294661"/>
                </a:cubicBezTo>
                <a:cubicBezTo>
                  <a:pt x="131792" y="294661"/>
                  <a:pt x="128650" y="303041"/>
                  <a:pt x="124459" y="304089"/>
                </a:cubicBezTo>
                <a:cubicBezTo>
                  <a:pt x="120269" y="305136"/>
                  <a:pt x="99319" y="300946"/>
                  <a:pt x="94082" y="296756"/>
                </a:cubicBezTo>
                <a:cubicBezTo>
                  <a:pt x="87797" y="292566"/>
                  <a:pt x="86749" y="287328"/>
                  <a:pt x="87797" y="285233"/>
                </a:cubicBezTo>
                <a:cubicBezTo>
                  <a:pt x="88844" y="284186"/>
                  <a:pt x="89892" y="282091"/>
                  <a:pt x="93034" y="279996"/>
                </a:cubicBezTo>
                <a:cubicBezTo>
                  <a:pt x="96177" y="278948"/>
                  <a:pt x="99319" y="281043"/>
                  <a:pt x="100367" y="279996"/>
                </a:cubicBezTo>
                <a:cubicBezTo>
                  <a:pt x="102462" y="278948"/>
                  <a:pt x="101414" y="276853"/>
                  <a:pt x="99319" y="268473"/>
                </a:cubicBezTo>
                <a:cubicBezTo>
                  <a:pt x="97224" y="261141"/>
                  <a:pt x="98272" y="252761"/>
                  <a:pt x="103509" y="238095"/>
                </a:cubicBezTo>
                <a:cubicBezTo>
                  <a:pt x="108747" y="223430"/>
                  <a:pt x="117127" y="211908"/>
                  <a:pt x="126554" y="204575"/>
                </a:cubicBezTo>
                <a:cubicBezTo>
                  <a:pt x="131792" y="200385"/>
                  <a:pt x="139649" y="198814"/>
                  <a:pt x="146850" y="198945"/>
                </a:cubicBezTo>
                <a:close/>
                <a:moveTo>
                  <a:pt x="2183215" y="162482"/>
                </a:moveTo>
                <a:cubicBezTo>
                  <a:pt x="2191581" y="164579"/>
                  <a:pt x="2204130" y="184500"/>
                  <a:pt x="2203084" y="193937"/>
                </a:cubicBezTo>
                <a:cubicBezTo>
                  <a:pt x="2202039" y="204422"/>
                  <a:pt x="2196810" y="215955"/>
                  <a:pt x="2193673" y="220149"/>
                </a:cubicBezTo>
                <a:cubicBezTo>
                  <a:pt x="2190535" y="223294"/>
                  <a:pt x="2188444" y="227488"/>
                  <a:pt x="2187398" y="237973"/>
                </a:cubicBezTo>
                <a:cubicBezTo>
                  <a:pt x="2186352" y="244264"/>
                  <a:pt x="2184261" y="253701"/>
                  <a:pt x="2182169" y="263137"/>
                </a:cubicBezTo>
                <a:cubicBezTo>
                  <a:pt x="2191581" y="259992"/>
                  <a:pt x="2199947" y="257895"/>
                  <a:pt x="2203084" y="255798"/>
                </a:cubicBezTo>
                <a:cubicBezTo>
                  <a:pt x="2209359" y="251604"/>
                  <a:pt x="2220863" y="247410"/>
                  <a:pt x="2230275" y="240070"/>
                </a:cubicBezTo>
                <a:cubicBezTo>
                  <a:pt x="2240732" y="231682"/>
                  <a:pt x="2251190" y="240070"/>
                  <a:pt x="2262693" y="246361"/>
                </a:cubicBezTo>
                <a:cubicBezTo>
                  <a:pt x="2273151" y="252652"/>
                  <a:pt x="2263739" y="263137"/>
                  <a:pt x="2253282" y="268379"/>
                </a:cubicBezTo>
                <a:cubicBezTo>
                  <a:pt x="2241778" y="274670"/>
                  <a:pt x="2232366" y="271525"/>
                  <a:pt x="2225046" y="274670"/>
                </a:cubicBezTo>
                <a:cubicBezTo>
                  <a:pt x="2218771" y="277816"/>
                  <a:pt x="2189489" y="290398"/>
                  <a:pt x="2174849" y="298786"/>
                </a:cubicBezTo>
                <a:cubicBezTo>
                  <a:pt x="2171711" y="319755"/>
                  <a:pt x="2163345" y="357501"/>
                  <a:pt x="2157071" y="373228"/>
                </a:cubicBezTo>
                <a:cubicBezTo>
                  <a:pt x="2150796" y="392101"/>
                  <a:pt x="2125697" y="420410"/>
                  <a:pt x="2113148" y="436138"/>
                </a:cubicBezTo>
                <a:cubicBezTo>
                  <a:pt x="2099553" y="452914"/>
                  <a:pt x="2092233" y="474932"/>
                  <a:pt x="2078638" y="483320"/>
                </a:cubicBezTo>
                <a:cubicBezTo>
                  <a:pt x="2065043" y="492756"/>
                  <a:pt x="2061905" y="486465"/>
                  <a:pt x="2059814" y="478077"/>
                </a:cubicBezTo>
                <a:cubicBezTo>
                  <a:pt x="2057722" y="469689"/>
                  <a:pt x="2045173" y="459204"/>
                  <a:pt x="2053539" y="448720"/>
                </a:cubicBezTo>
                <a:cubicBezTo>
                  <a:pt x="2061905" y="437186"/>
                  <a:pt x="2063997" y="424604"/>
                  <a:pt x="2070272" y="436138"/>
                </a:cubicBezTo>
                <a:cubicBezTo>
                  <a:pt x="2075500" y="446623"/>
                  <a:pt x="2084912" y="440332"/>
                  <a:pt x="2082821" y="440332"/>
                </a:cubicBezTo>
                <a:cubicBezTo>
                  <a:pt x="2080729" y="439283"/>
                  <a:pt x="2110011" y="407828"/>
                  <a:pt x="2118377" y="393150"/>
                </a:cubicBezTo>
                <a:cubicBezTo>
                  <a:pt x="2127789" y="377422"/>
                  <a:pt x="2138247" y="341774"/>
                  <a:pt x="2142430" y="333386"/>
                </a:cubicBezTo>
                <a:cubicBezTo>
                  <a:pt x="2143476" y="331289"/>
                  <a:pt x="2145567" y="324998"/>
                  <a:pt x="2147659" y="315561"/>
                </a:cubicBezTo>
                <a:cubicBezTo>
                  <a:pt x="2140338" y="319755"/>
                  <a:pt x="2133018" y="323949"/>
                  <a:pt x="2127789" y="328143"/>
                </a:cubicBezTo>
                <a:cubicBezTo>
                  <a:pt x="2116285" y="336531"/>
                  <a:pt x="2114194" y="339677"/>
                  <a:pt x="2093278" y="331289"/>
                </a:cubicBezTo>
                <a:cubicBezTo>
                  <a:pt x="2072363" y="321852"/>
                  <a:pt x="2067134" y="312416"/>
                  <a:pt x="2066088" y="300883"/>
                </a:cubicBezTo>
                <a:cubicBezTo>
                  <a:pt x="2063997" y="289349"/>
                  <a:pt x="2070272" y="282010"/>
                  <a:pt x="2076546" y="280961"/>
                </a:cubicBezTo>
                <a:cubicBezTo>
                  <a:pt x="2083867" y="278864"/>
                  <a:pt x="2100599" y="283058"/>
                  <a:pt x="2112102" y="285155"/>
                </a:cubicBezTo>
                <a:cubicBezTo>
                  <a:pt x="2124652" y="287252"/>
                  <a:pt x="2148704" y="273622"/>
                  <a:pt x="2154979" y="271525"/>
                </a:cubicBezTo>
                <a:cubicBezTo>
                  <a:pt x="2154979" y="271525"/>
                  <a:pt x="2156025" y="270476"/>
                  <a:pt x="2156025" y="270476"/>
                </a:cubicBezTo>
                <a:cubicBezTo>
                  <a:pt x="2161254" y="246361"/>
                  <a:pt x="2165437" y="223294"/>
                  <a:pt x="2167528" y="222246"/>
                </a:cubicBezTo>
                <a:cubicBezTo>
                  <a:pt x="2170666" y="220149"/>
                  <a:pt x="2163345" y="193937"/>
                  <a:pt x="2164391" y="181355"/>
                </a:cubicBezTo>
                <a:cubicBezTo>
                  <a:pt x="2165437" y="168773"/>
                  <a:pt x="2174849" y="160385"/>
                  <a:pt x="2183215" y="162482"/>
                </a:cubicBezTo>
                <a:close/>
                <a:moveTo>
                  <a:pt x="1850713" y="156653"/>
                </a:moveTo>
                <a:cubicBezTo>
                  <a:pt x="1855425" y="156391"/>
                  <a:pt x="1860398" y="156916"/>
                  <a:pt x="1863539" y="157440"/>
                </a:cubicBezTo>
                <a:cubicBezTo>
                  <a:pt x="1869822" y="159538"/>
                  <a:pt x="1891809" y="176322"/>
                  <a:pt x="1889715" y="188910"/>
                </a:cubicBezTo>
                <a:cubicBezTo>
                  <a:pt x="1892856" y="202547"/>
                  <a:pt x="1876104" y="215135"/>
                  <a:pt x="1871916" y="226674"/>
                </a:cubicBezTo>
                <a:cubicBezTo>
                  <a:pt x="1866680" y="238214"/>
                  <a:pt x="1863539" y="278076"/>
                  <a:pt x="1862492" y="289615"/>
                </a:cubicBezTo>
                <a:cubicBezTo>
                  <a:pt x="1862492" y="300105"/>
                  <a:pt x="1863539" y="438574"/>
                  <a:pt x="1866680" y="465848"/>
                </a:cubicBezTo>
                <a:cubicBezTo>
                  <a:pt x="1870869" y="492073"/>
                  <a:pt x="1871916" y="487877"/>
                  <a:pt x="1876104" y="501514"/>
                </a:cubicBezTo>
                <a:cubicBezTo>
                  <a:pt x="1880292" y="516200"/>
                  <a:pt x="1864586" y="536131"/>
                  <a:pt x="1853069" y="522494"/>
                </a:cubicBezTo>
                <a:cubicBezTo>
                  <a:pt x="1842599" y="508857"/>
                  <a:pt x="1843646" y="458505"/>
                  <a:pt x="1842599" y="430182"/>
                </a:cubicBezTo>
                <a:cubicBezTo>
                  <a:pt x="1841552" y="401858"/>
                  <a:pt x="1844693" y="359898"/>
                  <a:pt x="1844693" y="337869"/>
                </a:cubicBezTo>
                <a:cubicBezTo>
                  <a:pt x="1844693" y="315840"/>
                  <a:pt x="1842599" y="230870"/>
                  <a:pt x="1843646" y="223527"/>
                </a:cubicBezTo>
                <a:cubicBezTo>
                  <a:pt x="1844693" y="215135"/>
                  <a:pt x="1843646" y="203596"/>
                  <a:pt x="1837364" y="189959"/>
                </a:cubicBezTo>
                <a:cubicBezTo>
                  <a:pt x="1832129" y="177371"/>
                  <a:pt x="1834223" y="165832"/>
                  <a:pt x="1839458" y="160587"/>
                </a:cubicBezTo>
                <a:cubicBezTo>
                  <a:pt x="1841552" y="157965"/>
                  <a:pt x="1846002" y="156916"/>
                  <a:pt x="1850713" y="156653"/>
                </a:cubicBezTo>
                <a:close/>
                <a:moveTo>
                  <a:pt x="423408" y="144751"/>
                </a:moveTo>
                <a:cubicBezTo>
                  <a:pt x="577403" y="144751"/>
                  <a:pt x="702066" y="270639"/>
                  <a:pt x="702066" y="423802"/>
                </a:cubicBezTo>
                <a:cubicBezTo>
                  <a:pt x="702066" y="529757"/>
                  <a:pt x="644449" y="621025"/>
                  <a:pt x="558547" y="669282"/>
                </a:cubicBezTo>
                <a:cubicBezTo>
                  <a:pt x="552261" y="657742"/>
                  <a:pt x="552261" y="657742"/>
                  <a:pt x="552261" y="657742"/>
                </a:cubicBezTo>
                <a:cubicBezTo>
                  <a:pt x="635021" y="612633"/>
                  <a:pt x="690543" y="524512"/>
                  <a:pt x="690543" y="423802"/>
                </a:cubicBezTo>
                <a:cubicBezTo>
                  <a:pt x="690543" y="276933"/>
                  <a:pt x="571118" y="157340"/>
                  <a:pt x="423408" y="157340"/>
                </a:cubicBezTo>
                <a:cubicBezTo>
                  <a:pt x="276747" y="157340"/>
                  <a:pt x="156274" y="276933"/>
                  <a:pt x="156274" y="423802"/>
                </a:cubicBezTo>
                <a:cubicBezTo>
                  <a:pt x="156274" y="525561"/>
                  <a:pt x="212844" y="613682"/>
                  <a:pt x="295603" y="658792"/>
                </a:cubicBezTo>
                <a:cubicBezTo>
                  <a:pt x="290365" y="669282"/>
                  <a:pt x="290365" y="669282"/>
                  <a:pt x="290365" y="669282"/>
                </a:cubicBezTo>
                <a:cubicBezTo>
                  <a:pt x="203416" y="622074"/>
                  <a:pt x="144751" y="529757"/>
                  <a:pt x="144751" y="423802"/>
                </a:cubicBezTo>
                <a:cubicBezTo>
                  <a:pt x="144751" y="270639"/>
                  <a:pt x="270461" y="144751"/>
                  <a:pt x="423408" y="144751"/>
                </a:cubicBezTo>
                <a:close/>
                <a:moveTo>
                  <a:pt x="564556" y="131901"/>
                </a:moveTo>
                <a:cubicBezTo>
                  <a:pt x="565481" y="130213"/>
                  <a:pt x="567066" y="129694"/>
                  <a:pt x="569708" y="132290"/>
                </a:cubicBezTo>
                <a:cubicBezTo>
                  <a:pt x="569708" y="132290"/>
                  <a:pt x="581332" y="144751"/>
                  <a:pt x="583445" y="148904"/>
                </a:cubicBezTo>
                <a:cubicBezTo>
                  <a:pt x="585559" y="152019"/>
                  <a:pt x="584502" y="162403"/>
                  <a:pt x="576048" y="161365"/>
                </a:cubicBezTo>
                <a:cubicBezTo>
                  <a:pt x="566537" y="160326"/>
                  <a:pt x="564424" y="143712"/>
                  <a:pt x="563367" y="138520"/>
                </a:cubicBezTo>
                <a:cubicBezTo>
                  <a:pt x="563367" y="136444"/>
                  <a:pt x="563631" y="133588"/>
                  <a:pt x="564556" y="131901"/>
                </a:cubicBezTo>
                <a:close/>
                <a:moveTo>
                  <a:pt x="2608468" y="107751"/>
                </a:moveTo>
                <a:cubicBezTo>
                  <a:pt x="2612133" y="108013"/>
                  <a:pt x="2616320" y="109586"/>
                  <a:pt x="2618937" y="112208"/>
                </a:cubicBezTo>
                <a:cubicBezTo>
                  <a:pt x="2623124" y="118502"/>
                  <a:pt x="2626265" y="124795"/>
                  <a:pt x="2628359" y="128991"/>
                </a:cubicBezTo>
                <a:cubicBezTo>
                  <a:pt x="2630453" y="132138"/>
                  <a:pt x="2624171" y="134235"/>
                  <a:pt x="2617890" y="136333"/>
                </a:cubicBezTo>
                <a:cubicBezTo>
                  <a:pt x="2611609" y="138431"/>
                  <a:pt x="2617890" y="142627"/>
                  <a:pt x="2617890" y="151018"/>
                </a:cubicBezTo>
                <a:cubicBezTo>
                  <a:pt x="2618937" y="158360"/>
                  <a:pt x="2631499" y="154165"/>
                  <a:pt x="2637781" y="162556"/>
                </a:cubicBezTo>
                <a:cubicBezTo>
                  <a:pt x="2644062" y="169898"/>
                  <a:pt x="2632546" y="181436"/>
                  <a:pt x="2622078" y="186681"/>
                </a:cubicBezTo>
                <a:cubicBezTo>
                  <a:pt x="2611609" y="190876"/>
                  <a:pt x="2608468" y="198219"/>
                  <a:pt x="2611609" y="200317"/>
                </a:cubicBezTo>
                <a:cubicBezTo>
                  <a:pt x="2614750" y="202414"/>
                  <a:pt x="2622078" y="215001"/>
                  <a:pt x="2627312" y="221295"/>
                </a:cubicBezTo>
                <a:cubicBezTo>
                  <a:pt x="2631499" y="227588"/>
                  <a:pt x="2625218" y="230735"/>
                  <a:pt x="2621031" y="245419"/>
                </a:cubicBezTo>
                <a:cubicBezTo>
                  <a:pt x="2616843" y="259055"/>
                  <a:pt x="2607422" y="267446"/>
                  <a:pt x="2601140" y="274789"/>
                </a:cubicBezTo>
                <a:cubicBezTo>
                  <a:pt x="2594859" y="281082"/>
                  <a:pt x="2600094" y="285278"/>
                  <a:pt x="2605328" y="284229"/>
                </a:cubicBezTo>
                <a:cubicBezTo>
                  <a:pt x="2610562" y="282131"/>
                  <a:pt x="2632546" y="276887"/>
                  <a:pt x="2652437" y="277935"/>
                </a:cubicBezTo>
                <a:cubicBezTo>
                  <a:pt x="2671280" y="278984"/>
                  <a:pt x="2679655" y="311500"/>
                  <a:pt x="2677561" y="315696"/>
                </a:cubicBezTo>
                <a:cubicBezTo>
                  <a:pt x="2675468" y="320941"/>
                  <a:pt x="2654530" y="320941"/>
                  <a:pt x="2638827" y="325136"/>
                </a:cubicBezTo>
                <a:cubicBezTo>
                  <a:pt x="2624171" y="329332"/>
                  <a:pt x="2619984" y="329332"/>
                  <a:pt x="2619984" y="329332"/>
                </a:cubicBezTo>
                <a:cubicBezTo>
                  <a:pt x="2619984" y="329332"/>
                  <a:pt x="2617890" y="324087"/>
                  <a:pt x="2622078" y="320941"/>
                </a:cubicBezTo>
                <a:cubicBezTo>
                  <a:pt x="2627312" y="318843"/>
                  <a:pt x="2636734" y="310452"/>
                  <a:pt x="2638827" y="305207"/>
                </a:cubicBezTo>
                <a:cubicBezTo>
                  <a:pt x="2641968" y="301011"/>
                  <a:pt x="2638827" y="292620"/>
                  <a:pt x="2622078" y="294718"/>
                </a:cubicBezTo>
                <a:cubicBezTo>
                  <a:pt x="2605328" y="296816"/>
                  <a:pt x="2570781" y="313598"/>
                  <a:pt x="2555078" y="319892"/>
                </a:cubicBezTo>
                <a:cubicBezTo>
                  <a:pt x="2539376" y="327234"/>
                  <a:pt x="2522626" y="337723"/>
                  <a:pt x="2503782" y="352408"/>
                </a:cubicBezTo>
                <a:cubicBezTo>
                  <a:pt x="2493314" y="361848"/>
                  <a:pt x="2479704" y="378630"/>
                  <a:pt x="2465048" y="384924"/>
                </a:cubicBezTo>
                <a:cubicBezTo>
                  <a:pt x="2453533" y="390168"/>
                  <a:pt x="2440971" y="384924"/>
                  <a:pt x="2437830" y="383875"/>
                </a:cubicBezTo>
                <a:cubicBezTo>
                  <a:pt x="2432596" y="378630"/>
                  <a:pt x="2430502" y="368141"/>
                  <a:pt x="2432596" y="360799"/>
                </a:cubicBezTo>
                <a:cubicBezTo>
                  <a:pt x="2434689" y="353457"/>
                  <a:pt x="2442017" y="355554"/>
                  <a:pt x="2447252" y="354506"/>
                </a:cubicBezTo>
                <a:cubicBezTo>
                  <a:pt x="2452486" y="353457"/>
                  <a:pt x="2471330" y="348212"/>
                  <a:pt x="2471330" y="348212"/>
                </a:cubicBezTo>
                <a:cubicBezTo>
                  <a:pt x="2471330" y="348212"/>
                  <a:pt x="2526813" y="317794"/>
                  <a:pt x="2533094" y="313598"/>
                </a:cubicBezTo>
                <a:cubicBezTo>
                  <a:pt x="2540422" y="309403"/>
                  <a:pt x="2539376" y="308354"/>
                  <a:pt x="2542516" y="305207"/>
                </a:cubicBezTo>
                <a:cubicBezTo>
                  <a:pt x="2545657" y="302060"/>
                  <a:pt x="2533094" y="296816"/>
                  <a:pt x="2533094" y="296816"/>
                </a:cubicBezTo>
                <a:cubicBezTo>
                  <a:pt x="2533094" y="296816"/>
                  <a:pt x="2526813" y="294718"/>
                  <a:pt x="2524720" y="302060"/>
                </a:cubicBezTo>
                <a:cubicBezTo>
                  <a:pt x="2522626" y="308354"/>
                  <a:pt x="2514251" y="306256"/>
                  <a:pt x="2514251" y="306256"/>
                </a:cubicBezTo>
                <a:cubicBezTo>
                  <a:pt x="2514251" y="306256"/>
                  <a:pt x="2507970" y="294718"/>
                  <a:pt x="2504829" y="290522"/>
                </a:cubicBezTo>
                <a:cubicBezTo>
                  <a:pt x="2500642" y="286327"/>
                  <a:pt x="2503782" y="269544"/>
                  <a:pt x="2503782" y="263251"/>
                </a:cubicBezTo>
                <a:cubicBezTo>
                  <a:pt x="2503782" y="256957"/>
                  <a:pt x="2505876" y="231784"/>
                  <a:pt x="2505876" y="227588"/>
                </a:cubicBezTo>
                <a:cubicBezTo>
                  <a:pt x="2506923" y="224441"/>
                  <a:pt x="2499595" y="217099"/>
                  <a:pt x="2495407" y="212903"/>
                </a:cubicBezTo>
                <a:cubicBezTo>
                  <a:pt x="2492267" y="209757"/>
                  <a:pt x="2488079" y="201365"/>
                  <a:pt x="2487033" y="198219"/>
                </a:cubicBezTo>
                <a:cubicBezTo>
                  <a:pt x="2487033" y="194023"/>
                  <a:pt x="2491220" y="183534"/>
                  <a:pt x="2495407" y="183534"/>
                </a:cubicBezTo>
                <a:cubicBezTo>
                  <a:pt x="2500642" y="184583"/>
                  <a:pt x="2516345" y="197170"/>
                  <a:pt x="2520532" y="206610"/>
                </a:cubicBezTo>
                <a:cubicBezTo>
                  <a:pt x="2523673" y="216050"/>
                  <a:pt x="2522626" y="233881"/>
                  <a:pt x="2519485" y="248566"/>
                </a:cubicBezTo>
                <a:cubicBezTo>
                  <a:pt x="2517391" y="263251"/>
                  <a:pt x="2535188" y="249615"/>
                  <a:pt x="2536235" y="246468"/>
                </a:cubicBezTo>
                <a:cubicBezTo>
                  <a:pt x="2537282" y="242273"/>
                  <a:pt x="2539376" y="224441"/>
                  <a:pt x="2539376" y="221295"/>
                </a:cubicBezTo>
                <a:cubicBezTo>
                  <a:pt x="2538329" y="218148"/>
                  <a:pt x="2540422" y="190876"/>
                  <a:pt x="2539376" y="182485"/>
                </a:cubicBezTo>
                <a:cubicBezTo>
                  <a:pt x="2538329" y="174094"/>
                  <a:pt x="2529954" y="164654"/>
                  <a:pt x="2529954" y="158360"/>
                </a:cubicBezTo>
                <a:cubicBezTo>
                  <a:pt x="2529954" y="152067"/>
                  <a:pt x="2545657" y="143676"/>
                  <a:pt x="2550891" y="146822"/>
                </a:cubicBezTo>
                <a:cubicBezTo>
                  <a:pt x="2556125" y="151018"/>
                  <a:pt x="2562407" y="154165"/>
                  <a:pt x="2560313" y="171996"/>
                </a:cubicBezTo>
                <a:cubicBezTo>
                  <a:pt x="2557172" y="189827"/>
                  <a:pt x="2546704" y="219197"/>
                  <a:pt x="2545657" y="228637"/>
                </a:cubicBezTo>
                <a:cubicBezTo>
                  <a:pt x="2543563" y="237028"/>
                  <a:pt x="2548797" y="233881"/>
                  <a:pt x="2555078" y="231784"/>
                </a:cubicBezTo>
                <a:cubicBezTo>
                  <a:pt x="2562407" y="228637"/>
                  <a:pt x="2556125" y="239126"/>
                  <a:pt x="2561360" y="239126"/>
                </a:cubicBezTo>
                <a:cubicBezTo>
                  <a:pt x="2567641" y="240175"/>
                  <a:pt x="2563453" y="245419"/>
                  <a:pt x="2563453" y="249615"/>
                </a:cubicBezTo>
                <a:cubicBezTo>
                  <a:pt x="2562407" y="253811"/>
                  <a:pt x="2559266" y="273740"/>
                  <a:pt x="2556125" y="286327"/>
                </a:cubicBezTo>
                <a:cubicBezTo>
                  <a:pt x="2551938" y="298914"/>
                  <a:pt x="2566594" y="294718"/>
                  <a:pt x="2566594" y="294718"/>
                </a:cubicBezTo>
                <a:cubicBezTo>
                  <a:pt x="2566594" y="294718"/>
                  <a:pt x="2580203" y="290522"/>
                  <a:pt x="2584391" y="286327"/>
                </a:cubicBezTo>
                <a:cubicBezTo>
                  <a:pt x="2588578" y="283180"/>
                  <a:pt x="2585437" y="272691"/>
                  <a:pt x="2585437" y="266398"/>
                </a:cubicBezTo>
                <a:cubicBezTo>
                  <a:pt x="2585437" y="261153"/>
                  <a:pt x="2577063" y="263251"/>
                  <a:pt x="2576016" y="258006"/>
                </a:cubicBezTo>
                <a:cubicBezTo>
                  <a:pt x="2574969" y="253811"/>
                  <a:pt x="2587531" y="227588"/>
                  <a:pt x="2590672" y="216050"/>
                </a:cubicBezTo>
                <a:cubicBezTo>
                  <a:pt x="2592766" y="205561"/>
                  <a:pt x="2584391" y="207659"/>
                  <a:pt x="2582297" y="206610"/>
                </a:cubicBezTo>
                <a:cubicBezTo>
                  <a:pt x="2579156" y="204512"/>
                  <a:pt x="2579156" y="189827"/>
                  <a:pt x="2582297" y="183534"/>
                </a:cubicBezTo>
                <a:cubicBezTo>
                  <a:pt x="2584391" y="178290"/>
                  <a:pt x="2588578" y="178290"/>
                  <a:pt x="2596953" y="174094"/>
                </a:cubicBezTo>
                <a:cubicBezTo>
                  <a:pt x="2604281" y="169898"/>
                  <a:pt x="2604281" y="163605"/>
                  <a:pt x="2605328" y="160458"/>
                </a:cubicBezTo>
                <a:cubicBezTo>
                  <a:pt x="2606375" y="156262"/>
                  <a:pt x="2605328" y="154165"/>
                  <a:pt x="2601140" y="149969"/>
                </a:cubicBezTo>
                <a:cubicBezTo>
                  <a:pt x="2598000" y="145773"/>
                  <a:pt x="2599047" y="138431"/>
                  <a:pt x="2599047" y="133187"/>
                </a:cubicBezTo>
                <a:cubicBezTo>
                  <a:pt x="2599047" y="127942"/>
                  <a:pt x="2599047" y="117453"/>
                  <a:pt x="2601140" y="111160"/>
                </a:cubicBezTo>
                <a:cubicBezTo>
                  <a:pt x="2601664" y="108537"/>
                  <a:pt x="2604804" y="107488"/>
                  <a:pt x="2608468" y="107751"/>
                </a:cubicBezTo>
                <a:close/>
                <a:moveTo>
                  <a:pt x="259878" y="95412"/>
                </a:moveTo>
                <a:cubicBezTo>
                  <a:pt x="263005" y="93306"/>
                  <a:pt x="265090" y="97519"/>
                  <a:pt x="267175" y="99625"/>
                </a:cubicBezTo>
                <a:cubicBezTo>
                  <a:pt x="270302" y="102785"/>
                  <a:pt x="270302" y="105945"/>
                  <a:pt x="270302" y="109104"/>
                </a:cubicBezTo>
                <a:cubicBezTo>
                  <a:pt x="271344" y="112264"/>
                  <a:pt x="274471" y="121743"/>
                  <a:pt x="275513" y="124903"/>
                </a:cubicBezTo>
                <a:cubicBezTo>
                  <a:pt x="277598" y="128062"/>
                  <a:pt x="283852" y="151233"/>
                  <a:pt x="283852" y="154393"/>
                </a:cubicBezTo>
                <a:cubicBezTo>
                  <a:pt x="284894" y="157553"/>
                  <a:pt x="286979" y="162819"/>
                  <a:pt x="281767" y="163872"/>
                </a:cubicBezTo>
                <a:cubicBezTo>
                  <a:pt x="277598" y="164925"/>
                  <a:pt x="276556" y="158606"/>
                  <a:pt x="276556" y="156499"/>
                </a:cubicBezTo>
                <a:cubicBezTo>
                  <a:pt x="276556" y="154393"/>
                  <a:pt x="276556" y="149127"/>
                  <a:pt x="275513" y="145967"/>
                </a:cubicBezTo>
                <a:cubicBezTo>
                  <a:pt x="274471" y="142807"/>
                  <a:pt x="269259" y="124903"/>
                  <a:pt x="266132" y="116477"/>
                </a:cubicBezTo>
                <a:cubicBezTo>
                  <a:pt x="264048" y="106998"/>
                  <a:pt x="260921" y="108051"/>
                  <a:pt x="257794" y="103838"/>
                </a:cubicBezTo>
                <a:cubicBezTo>
                  <a:pt x="255709" y="98572"/>
                  <a:pt x="256751" y="96466"/>
                  <a:pt x="259878" y="95412"/>
                </a:cubicBezTo>
                <a:close/>
                <a:moveTo>
                  <a:pt x="281623" y="90318"/>
                </a:moveTo>
                <a:cubicBezTo>
                  <a:pt x="282680" y="90318"/>
                  <a:pt x="285850" y="89271"/>
                  <a:pt x="289020" y="92413"/>
                </a:cubicBezTo>
                <a:cubicBezTo>
                  <a:pt x="291134" y="95556"/>
                  <a:pt x="294304" y="99746"/>
                  <a:pt x="294304" y="103936"/>
                </a:cubicBezTo>
                <a:cubicBezTo>
                  <a:pt x="294304" y="107079"/>
                  <a:pt x="295361" y="110221"/>
                  <a:pt x="297474" y="111269"/>
                </a:cubicBezTo>
                <a:cubicBezTo>
                  <a:pt x="298531" y="113364"/>
                  <a:pt x="299588" y="118601"/>
                  <a:pt x="299588" y="122791"/>
                </a:cubicBezTo>
                <a:cubicBezTo>
                  <a:pt x="299588" y="126982"/>
                  <a:pt x="297474" y="130124"/>
                  <a:pt x="295361" y="129077"/>
                </a:cubicBezTo>
                <a:cubicBezTo>
                  <a:pt x="293247" y="128029"/>
                  <a:pt x="286907" y="112316"/>
                  <a:pt x="286907" y="109174"/>
                </a:cubicBezTo>
                <a:cubicBezTo>
                  <a:pt x="285850" y="107079"/>
                  <a:pt x="283737" y="104984"/>
                  <a:pt x="281623" y="102889"/>
                </a:cubicBezTo>
                <a:cubicBezTo>
                  <a:pt x="280566" y="100794"/>
                  <a:pt x="277396" y="97651"/>
                  <a:pt x="277396" y="94509"/>
                </a:cubicBezTo>
                <a:cubicBezTo>
                  <a:pt x="277396" y="91366"/>
                  <a:pt x="279510" y="91366"/>
                  <a:pt x="281623" y="90318"/>
                </a:cubicBezTo>
                <a:close/>
                <a:moveTo>
                  <a:pt x="588618" y="74719"/>
                </a:moveTo>
                <a:cubicBezTo>
                  <a:pt x="589666" y="75764"/>
                  <a:pt x="590714" y="82039"/>
                  <a:pt x="589666" y="84131"/>
                </a:cubicBezTo>
                <a:cubicBezTo>
                  <a:pt x="588618" y="87268"/>
                  <a:pt x="585474" y="89360"/>
                  <a:pt x="584426" y="89360"/>
                </a:cubicBezTo>
                <a:cubicBezTo>
                  <a:pt x="583378" y="90405"/>
                  <a:pt x="582330" y="91451"/>
                  <a:pt x="580234" y="93543"/>
                </a:cubicBezTo>
                <a:cubicBezTo>
                  <a:pt x="580234" y="94589"/>
                  <a:pt x="578138" y="96680"/>
                  <a:pt x="577090" y="98772"/>
                </a:cubicBezTo>
                <a:cubicBezTo>
                  <a:pt x="579186" y="99818"/>
                  <a:pt x="582330" y="99818"/>
                  <a:pt x="582330" y="99818"/>
                </a:cubicBezTo>
                <a:cubicBezTo>
                  <a:pt x="584426" y="99818"/>
                  <a:pt x="588618" y="99818"/>
                  <a:pt x="591762" y="98772"/>
                </a:cubicBezTo>
                <a:cubicBezTo>
                  <a:pt x="594906" y="97726"/>
                  <a:pt x="597002" y="100863"/>
                  <a:pt x="599098" y="104001"/>
                </a:cubicBezTo>
                <a:cubicBezTo>
                  <a:pt x="601194" y="107138"/>
                  <a:pt x="597002" y="108184"/>
                  <a:pt x="593858" y="108184"/>
                </a:cubicBezTo>
                <a:cubicBezTo>
                  <a:pt x="590714" y="109230"/>
                  <a:pt x="588618" y="107138"/>
                  <a:pt x="586522" y="107138"/>
                </a:cubicBezTo>
                <a:cubicBezTo>
                  <a:pt x="584426" y="107138"/>
                  <a:pt x="576042" y="107138"/>
                  <a:pt x="570802" y="107138"/>
                </a:cubicBezTo>
                <a:cubicBezTo>
                  <a:pt x="567658" y="112367"/>
                  <a:pt x="561370" y="120734"/>
                  <a:pt x="558225" y="123871"/>
                </a:cubicBezTo>
                <a:cubicBezTo>
                  <a:pt x="554033" y="128054"/>
                  <a:pt x="545649" y="132237"/>
                  <a:pt x="540409" y="134329"/>
                </a:cubicBezTo>
                <a:cubicBezTo>
                  <a:pt x="535169" y="137466"/>
                  <a:pt x="530977" y="141649"/>
                  <a:pt x="526785" y="142695"/>
                </a:cubicBezTo>
                <a:cubicBezTo>
                  <a:pt x="521545" y="143741"/>
                  <a:pt x="521545" y="141649"/>
                  <a:pt x="522593" y="139558"/>
                </a:cubicBezTo>
                <a:cubicBezTo>
                  <a:pt x="522593" y="137466"/>
                  <a:pt x="520497" y="133283"/>
                  <a:pt x="523641" y="131192"/>
                </a:cubicBezTo>
                <a:cubicBezTo>
                  <a:pt x="526785" y="129100"/>
                  <a:pt x="528881" y="127008"/>
                  <a:pt x="529929" y="130146"/>
                </a:cubicBezTo>
                <a:cubicBezTo>
                  <a:pt x="529929" y="133283"/>
                  <a:pt x="533073" y="133283"/>
                  <a:pt x="532025" y="132237"/>
                </a:cubicBezTo>
                <a:cubicBezTo>
                  <a:pt x="532025" y="132237"/>
                  <a:pt x="542505" y="127008"/>
                  <a:pt x="546697" y="124917"/>
                </a:cubicBezTo>
                <a:cubicBezTo>
                  <a:pt x="550889" y="121779"/>
                  <a:pt x="557177" y="114459"/>
                  <a:pt x="559273" y="112367"/>
                </a:cubicBezTo>
                <a:cubicBezTo>
                  <a:pt x="559273" y="112367"/>
                  <a:pt x="560321" y="110276"/>
                  <a:pt x="562418" y="108184"/>
                </a:cubicBezTo>
                <a:cubicBezTo>
                  <a:pt x="560321" y="108184"/>
                  <a:pt x="558225" y="109230"/>
                  <a:pt x="556129" y="109230"/>
                </a:cubicBezTo>
                <a:cubicBezTo>
                  <a:pt x="551937" y="110276"/>
                  <a:pt x="550889" y="111321"/>
                  <a:pt x="546697" y="106092"/>
                </a:cubicBezTo>
                <a:cubicBezTo>
                  <a:pt x="542505" y="101909"/>
                  <a:pt x="542505" y="98772"/>
                  <a:pt x="543553" y="95634"/>
                </a:cubicBezTo>
                <a:cubicBezTo>
                  <a:pt x="544601" y="92497"/>
                  <a:pt x="546697" y="91451"/>
                  <a:pt x="548793" y="92497"/>
                </a:cubicBezTo>
                <a:cubicBezTo>
                  <a:pt x="549841" y="92497"/>
                  <a:pt x="554033" y="95634"/>
                  <a:pt x="557177" y="96680"/>
                </a:cubicBezTo>
                <a:cubicBezTo>
                  <a:pt x="559273" y="98772"/>
                  <a:pt x="566610" y="98772"/>
                  <a:pt x="568706" y="98772"/>
                </a:cubicBezTo>
                <a:cubicBezTo>
                  <a:pt x="568706" y="98772"/>
                  <a:pt x="568706" y="98772"/>
                  <a:pt x="569754" y="98772"/>
                </a:cubicBezTo>
                <a:cubicBezTo>
                  <a:pt x="572898" y="92497"/>
                  <a:pt x="577090" y="87268"/>
                  <a:pt x="577090" y="87268"/>
                </a:cubicBezTo>
                <a:cubicBezTo>
                  <a:pt x="578138" y="87268"/>
                  <a:pt x="579186" y="79947"/>
                  <a:pt x="581282" y="76810"/>
                </a:cubicBezTo>
                <a:cubicBezTo>
                  <a:pt x="582330" y="73673"/>
                  <a:pt x="586522" y="72627"/>
                  <a:pt x="588618" y="74719"/>
                </a:cubicBezTo>
                <a:close/>
                <a:moveTo>
                  <a:pt x="296358" y="53462"/>
                </a:moveTo>
                <a:cubicBezTo>
                  <a:pt x="297410" y="53462"/>
                  <a:pt x="304772" y="55557"/>
                  <a:pt x="305823" y="58700"/>
                </a:cubicBezTo>
                <a:cubicBezTo>
                  <a:pt x="307926" y="61842"/>
                  <a:pt x="305823" y="66032"/>
                  <a:pt x="305823" y="70222"/>
                </a:cubicBezTo>
                <a:cubicBezTo>
                  <a:pt x="305823" y="73365"/>
                  <a:pt x="308978" y="83840"/>
                  <a:pt x="310030" y="86982"/>
                </a:cubicBezTo>
                <a:cubicBezTo>
                  <a:pt x="311081" y="89077"/>
                  <a:pt x="325804" y="123646"/>
                  <a:pt x="328959" y="129931"/>
                </a:cubicBezTo>
                <a:cubicBezTo>
                  <a:pt x="333166" y="136216"/>
                  <a:pt x="333166" y="135168"/>
                  <a:pt x="335269" y="138311"/>
                </a:cubicBezTo>
                <a:cubicBezTo>
                  <a:pt x="338424" y="141453"/>
                  <a:pt x="336321" y="148786"/>
                  <a:pt x="332114" y="146691"/>
                </a:cubicBezTo>
                <a:cubicBezTo>
                  <a:pt x="327908" y="143548"/>
                  <a:pt x="322649" y="130978"/>
                  <a:pt x="319495" y="123646"/>
                </a:cubicBezTo>
                <a:cubicBezTo>
                  <a:pt x="316340" y="117361"/>
                  <a:pt x="312133" y="105838"/>
                  <a:pt x="310030" y="100600"/>
                </a:cubicBezTo>
                <a:cubicBezTo>
                  <a:pt x="307926" y="95363"/>
                  <a:pt x="298462" y="74412"/>
                  <a:pt x="297410" y="72317"/>
                </a:cubicBezTo>
                <a:cubicBezTo>
                  <a:pt x="297410" y="70222"/>
                  <a:pt x="295307" y="67080"/>
                  <a:pt x="293204" y="63937"/>
                </a:cubicBezTo>
                <a:cubicBezTo>
                  <a:pt x="290049" y="61842"/>
                  <a:pt x="288997" y="58700"/>
                  <a:pt x="290049" y="56604"/>
                </a:cubicBezTo>
                <a:cubicBezTo>
                  <a:pt x="291100" y="54509"/>
                  <a:pt x="294255" y="53462"/>
                  <a:pt x="296358" y="53462"/>
                </a:cubicBezTo>
                <a:close/>
                <a:moveTo>
                  <a:pt x="423136" y="14681"/>
                </a:moveTo>
                <a:cubicBezTo>
                  <a:pt x="197952" y="14681"/>
                  <a:pt x="14663" y="198188"/>
                  <a:pt x="14663" y="423640"/>
                </a:cubicBezTo>
                <a:cubicBezTo>
                  <a:pt x="14663" y="649092"/>
                  <a:pt x="197952" y="833648"/>
                  <a:pt x="423136" y="833648"/>
                </a:cubicBezTo>
                <a:cubicBezTo>
                  <a:pt x="648320" y="833648"/>
                  <a:pt x="832657" y="649092"/>
                  <a:pt x="832657" y="423640"/>
                </a:cubicBezTo>
                <a:cubicBezTo>
                  <a:pt x="832657" y="198188"/>
                  <a:pt x="648320" y="14681"/>
                  <a:pt x="423136" y="14681"/>
                </a:cubicBezTo>
                <a:close/>
                <a:moveTo>
                  <a:pt x="423136" y="0"/>
                </a:moveTo>
                <a:cubicBezTo>
                  <a:pt x="656699" y="0"/>
                  <a:pt x="847320" y="190848"/>
                  <a:pt x="847320" y="423640"/>
                </a:cubicBezTo>
                <a:cubicBezTo>
                  <a:pt x="847320" y="657481"/>
                  <a:pt x="656699" y="848328"/>
                  <a:pt x="423136" y="848328"/>
                </a:cubicBezTo>
                <a:cubicBezTo>
                  <a:pt x="189573" y="848328"/>
                  <a:pt x="0" y="657481"/>
                  <a:pt x="0" y="423640"/>
                </a:cubicBezTo>
                <a:cubicBezTo>
                  <a:pt x="0" y="190848"/>
                  <a:pt x="189573" y="0"/>
                  <a:pt x="42313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 name="文本占位符 1"/>
          <p:cNvSpPr>
            <a:spLocks noGrp="1"/>
          </p:cNvSpPr>
          <p:nvPr>
            <p:ph type="body" idx="10"/>
          </p:nvPr>
        </p:nvSpPr>
        <p:spPr>
          <a:xfrm>
            <a:off x="3790493" y="4231638"/>
            <a:ext cx="7872102" cy="1107996"/>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6600" b="1" strike="noStrike"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1"/>
          </p:nvPr>
        </p:nvSpPr>
        <p:spPr>
          <a:xfrm>
            <a:off x="3777066" y="5527894"/>
            <a:ext cx="7872103"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300">
                <a:solidFill>
                  <a:srgbClr val="595959"/>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2"/>
          </p:nvPr>
        </p:nvSpPr>
        <p:spPr>
          <a:xfrm>
            <a:off x="648620" y="3585308"/>
            <a:ext cx="2323072" cy="2400657"/>
          </a:xfrm>
          <a:prstGeom prst="rect">
            <a:avLst/>
          </a:prstGeom>
        </p:spPr>
        <p:txBody>
          <a:bodyPr vert="horz" wrap="none" lIns="0" tIns="45720" rIns="0" bIns="4572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5000" spc="0">
                <a:solidFill>
                  <a:srgbClr val="979797"/>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75552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76883"/>
          </a:xfrm>
        </p:spPr>
        <p:txBody>
          <a:bodyPr>
            <a:normAutofit/>
          </a:bodyPr>
          <a:lstStyle>
            <a:lvl1pPr algn="l">
              <a:defRPr sz="32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1600200"/>
            <a:ext cx="10363826" cy="5105400"/>
          </a:xfrm>
        </p:spPr>
        <p:txBody>
          <a:bodyPr>
            <a:noAutofit/>
          </a:bodyPr>
          <a:lstStyle>
            <a:lvl1pPr marL="0">
              <a:buNone/>
              <a:defRPr sz="2400">
                <a:latin typeface="微软雅黑 Light" panose="020B0502040204020203" pitchFamily="34" charset="-122"/>
                <a:ea typeface="微软雅黑 Light" panose="020B0502040204020203" pitchFamily="34" charset="-122"/>
              </a:defRPr>
            </a:lvl1pPr>
            <a:lvl2pPr>
              <a:defRPr sz="2000">
                <a:latin typeface="微软雅黑 Light" panose="020B0502040204020203" pitchFamily="34" charset="-122"/>
                <a:ea typeface="微软雅黑 Light" panose="020B0502040204020203" pitchFamily="34" charset="-122"/>
              </a:defRPr>
            </a:lvl2pPr>
            <a:lvl3pPr>
              <a:defRPr sz="1800">
                <a:latin typeface="微软雅黑 Light" panose="020B0502040204020203" pitchFamily="34" charset="-122"/>
                <a:ea typeface="微软雅黑 Light" panose="020B0502040204020203" pitchFamily="34" charset="-122"/>
              </a:defRPr>
            </a:lvl3pPr>
            <a:lvl4pPr algn="l">
              <a:defRPr sz="1600">
                <a:latin typeface="微软雅黑 Light" panose="020B0502040204020203" pitchFamily="34" charset="-122"/>
                <a:ea typeface="微软雅黑 Light" panose="020B0502040204020203" pitchFamily="34" charset="-122"/>
              </a:defRPr>
            </a:lvl4pPr>
            <a:lvl5pPr>
              <a:defRPr sz="160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a:xfrm>
            <a:off x="11234739" y="6438356"/>
            <a:ext cx="764215" cy="365125"/>
          </a:xfrm>
        </p:spPr>
        <p:txBody>
          <a:bodyPr/>
          <a:lstStyle>
            <a:lvl1pPr>
              <a:defRPr sz="1000"/>
            </a:lvl1pPr>
          </a:lstStyle>
          <a:p>
            <a:fld id="{86AEE06C-0CD7-41E2-81E6-FA1C1A12492D}" type="slidenum">
              <a:rPr lang="en-US" altLang="zh-CN" smtClean="0"/>
              <a:pPr/>
              <a:t>‹#›</a:t>
            </a:fld>
            <a:endParaRPr lang="en-US" altLang="zh-CN" dirty="0"/>
          </a:p>
        </p:txBody>
      </p:sp>
    </p:spTree>
    <p:extLst>
      <p:ext uri="{BB962C8B-B14F-4D97-AF65-F5344CB8AC3E}">
        <p14:creationId xmlns:p14="http://schemas.microsoft.com/office/powerpoint/2010/main" val="2439798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a:xfrm>
            <a:off x="11200774" y="6285046"/>
            <a:ext cx="764215" cy="365125"/>
          </a:xfrm>
        </p:spPr>
        <p:txBody>
          <a:bodyPr/>
          <a:lstStyle>
            <a:lvl1pPr>
              <a:defRPr sz="1100"/>
            </a:lvl1pPr>
          </a:lstStyle>
          <a:p>
            <a:fld id="{86AEE06C-0CD7-41E2-81E6-FA1C1A12492D}" type="slidenum">
              <a:rPr lang="en-US" altLang="zh-CN" smtClean="0"/>
              <a:pPr/>
              <a:t>‹#›</a:t>
            </a:fld>
            <a:endParaRPr lang="en-US" altLang="zh-CN" dirty="0"/>
          </a:p>
        </p:txBody>
      </p:sp>
    </p:spTree>
    <p:extLst>
      <p:ext uri="{BB962C8B-B14F-4D97-AF65-F5344CB8AC3E}">
        <p14:creationId xmlns:p14="http://schemas.microsoft.com/office/powerpoint/2010/main" val="704533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D346B6C2-FC37-4690-B671-F9E88821F88A}"/>
              </a:ext>
            </a:extLst>
          </p:cNvPr>
          <p:cNvSpPr>
            <a:spLocks noGrp="1"/>
          </p:cNvSpPr>
          <p:nvPr>
            <p:ph sz="quarter" idx="10"/>
          </p:nvPr>
        </p:nvSpPr>
        <p:spPr>
          <a:xfrm>
            <a:off x="407368" y="404664"/>
            <a:ext cx="11305256" cy="5904656"/>
          </a:xfrm>
          <a:prstGeom prst="rect">
            <a:avLst/>
          </a:prstGeom>
        </p:spPr>
        <p:txBody>
          <a:bodyPr/>
          <a:lstStyle>
            <a:lvl1pPr>
              <a:lnSpc>
                <a:spcPct val="120000"/>
              </a:lnSpc>
              <a:spcBef>
                <a:spcPts val="600"/>
              </a:spcBef>
              <a:defRPr sz="2400">
                <a:latin typeface="Times New Roman" panose="02020603050405020304" pitchFamily="18" charset="0"/>
                <a:ea typeface="微软雅黑 Light" panose="020B0502040204020203" pitchFamily="34" charset="-122"/>
                <a:cs typeface="Times New Roman" panose="02020603050405020304" pitchFamily="18" charset="0"/>
              </a:defRPr>
            </a:lvl1pPr>
            <a:lvl2pPr>
              <a:lnSpc>
                <a:spcPct val="120000"/>
              </a:lnSpc>
              <a:spcBef>
                <a:spcPts val="600"/>
              </a:spcBef>
              <a:defRPr sz="2400">
                <a:latin typeface="Times New Roman" panose="02020603050405020304" pitchFamily="18" charset="0"/>
                <a:ea typeface="微软雅黑 Light" panose="020B0502040204020203" pitchFamily="34" charset="-122"/>
                <a:cs typeface="Times New Roman" panose="02020603050405020304" pitchFamily="18" charset="0"/>
              </a:defRPr>
            </a:lvl2pPr>
            <a:lvl3pPr>
              <a:lnSpc>
                <a:spcPct val="120000"/>
              </a:lnSpc>
              <a:spcBef>
                <a:spcPts val="600"/>
              </a:spcBef>
              <a:defRPr sz="2400">
                <a:latin typeface="Times New Roman" panose="02020603050405020304" pitchFamily="18" charset="0"/>
                <a:ea typeface="微软雅黑 Light" panose="020B0502040204020203" pitchFamily="34" charset="-122"/>
                <a:cs typeface="Times New Roman" panose="02020603050405020304" pitchFamily="18" charset="0"/>
              </a:defRPr>
            </a:lvl3pPr>
            <a:lvl4pPr>
              <a:lnSpc>
                <a:spcPct val="120000"/>
              </a:lnSpc>
              <a:spcBef>
                <a:spcPts val="600"/>
              </a:spcBef>
              <a:defRPr sz="2400">
                <a:latin typeface="Times New Roman" panose="02020603050405020304" pitchFamily="18" charset="0"/>
                <a:ea typeface="微软雅黑 Light" panose="020B0502040204020203" pitchFamily="34" charset="-122"/>
                <a:cs typeface="Times New Roman" panose="02020603050405020304" pitchFamily="18" charset="0"/>
              </a:defRPr>
            </a:lvl4pPr>
            <a:lvl5pPr>
              <a:lnSpc>
                <a:spcPct val="120000"/>
              </a:lnSpc>
              <a:spcBef>
                <a:spcPts val="600"/>
              </a:spcBef>
              <a:defRPr sz="2400">
                <a:latin typeface="Times New Roman" panose="02020603050405020304" pitchFamily="18" charset="0"/>
                <a:ea typeface="微软雅黑 Light" panose="020B0502040204020203" pitchFamily="34" charset="-122"/>
                <a:cs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669801072"/>
      </p:ext>
    </p:extLst>
  </p:cSld>
  <p:clrMapOvr>
    <a:masterClrMapping/>
  </p:clrMapOvr>
  <p:transition>
    <p:whee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12" name="Content Placeholder 2"/>
          <p:cNvSpPr>
            <a:spLocks noGrp="1"/>
          </p:cNvSpPr>
          <p:nvPr>
            <p:ph sz="quarter" idx="13"/>
          </p:nvPr>
        </p:nvSpPr>
        <p:spPr>
          <a:xfrm>
            <a:off x="395583" y="548680"/>
            <a:ext cx="11400209" cy="6156920"/>
          </a:xfrm>
        </p:spPr>
        <p:txBody>
          <a:bodyPr>
            <a:noAutofit/>
          </a:bodyPr>
          <a:lstStyle>
            <a:lvl1pPr marL="0" marR="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Char char="•"/>
              <a:tabLst/>
              <a:defRPr sz="2400">
                <a:latin typeface="微软雅黑 Light" panose="020B0502040204020203" pitchFamily="34" charset="-122"/>
                <a:ea typeface="微软雅黑 Light" panose="020B0502040204020203" pitchFamily="34" charset="-122"/>
              </a:defRPr>
            </a:lvl1pPr>
            <a:lvl2pPr>
              <a:defRPr sz="2000">
                <a:latin typeface="微软雅黑 Light" panose="020B0502040204020203" pitchFamily="34" charset="-122"/>
                <a:ea typeface="微软雅黑 Light" panose="020B0502040204020203" pitchFamily="34" charset="-122"/>
              </a:defRPr>
            </a:lvl2pPr>
            <a:lvl3pPr>
              <a:defRPr sz="1800">
                <a:latin typeface="微软雅黑 Light" panose="020B0502040204020203" pitchFamily="34" charset="-122"/>
                <a:ea typeface="微软雅黑 Light" panose="020B0502040204020203" pitchFamily="34" charset="-122"/>
              </a:defRPr>
            </a:lvl3pPr>
            <a:lvl4pPr>
              <a:defRPr sz="1600">
                <a:latin typeface="微软雅黑 Light" panose="020B0502040204020203" pitchFamily="34" charset="-122"/>
                <a:ea typeface="微软雅黑 Light" panose="020B0502040204020203" pitchFamily="34" charset="-122"/>
              </a:defRPr>
            </a:lvl4pPr>
            <a:lvl5pPr>
              <a:defRPr sz="160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endParaRPr lang="en-US" altLang="zh-CN" dirty="0"/>
          </a:p>
          <a:p>
            <a: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Char char="•"/>
              <a:tabLst/>
              <a:defRPr/>
            </a:pPr>
            <a:r>
              <a:rPr lang="zh-CN" altLang="en-US" dirty="0"/>
              <a:t>单击此处编辑母版文本样式</a:t>
            </a:r>
            <a:endParaRPr lang="en-US" altLang="zh-CN" dirty="0"/>
          </a:p>
          <a:p>
            <a:pPr lvl="0"/>
            <a:endParaRPr lang="zh-CN" altLang="en-US" dirty="0"/>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a:xfrm>
            <a:off x="11234739" y="6438356"/>
            <a:ext cx="764215" cy="365125"/>
          </a:xfrm>
        </p:spPr>
        <p:txBody>
          <a:bodyPr/>
          <a:lstStyle/>
          <a:p>
            <a:fld id="{86AEE06C-0CD7-41E2-81E6-FA1C1A12492D}" type="slidenum">
              <a:rPr lang="en-US" altLang="zh-CN" smtClean="0"/>
              <a:pPr/>
              <a:t>‹#›</a:t>
            </a:fld>
            <a:endParaRPr lang="en-US" altLang="zh-CN"/>
          </a:p>
        </p:txBody>
      </p:sp>
    </p:spTree>
    <p:extLst>
      <p:ext uri="{BB962C8B-B14F-4D97-AF65-F5344CB8AC3E}">
        <p14:creationId xmlns:p14="http://schemas.microsoft.com/office/powerpoint/2010/main" val="2339424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B3B1F6-950D-43D1-82CF-58B2DEF6586B}"/>
              </a:ext>
            </a:extLst>
          </p:cNvPr>
          <p:cNvSpPr>
            <a:spLocks noGrp="1"/>
          </p:cNvSpPr>
          <p:nvPr>
            <p:ph type="title"/>
          </p:nvPr>
        </p:nvSpPr>
        <p:spPr>
          <a:xfrm>
            <a:off x="767408" y="476672"/>
            <a:ext cx="10364451" cy="676883"/>
          </a:xfrm>
          <a:prstGeom prst="rect">
            <a:avLst/>
          </a:prstGeom>
        </p:spPr>
        <p:txBody>
          <a:bodyPr>
            <a:normAutofit/>
          </a:bodyPr>
          <a:lstStyle>
            <a:lvl1pPr algn="l">
              <a:defRPr sz="32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4" name="Content Placeholder 2">
            <a:extLst>
              <a:ext uri="{FF2B5EF4-FFF2-40B4-BE49-F238E27FC236}">
                <a16:creationId xmlns:a16="http://schemas.microsoft.com/office/drawing/2014/main" id="{1D6B8709-9D28-4E20-94B1-533A3131C3F9}"/>
              </a:ext>
            </a:extLst>
          </p:cNvPr>
          <p:cNvSpPr>
            <a:spLocks noGrp="1"/>
          </p:cNvSpPr>
          <p:nvPr>
            <p:ph sz="quarter" idx="13"/>
          </p:nvPr>
        </p:nvSpPr>
        <p:spPr>
          <a:xfrm>
            <a:off x="767407" y="1458355"/>
            <a:ext cx="10363826" cy="5105400"/>
          </a:xfrm>
          <a:prstGeom prst="rect">
            <a:avLst/>
          </a:prstGeom>
        </p:spPr>
        <p:txBody>
          <a:bodyPr>
            <a:normAutofit/>
          </a:bodyPr>
          <a:lstStyle>
            <a:lvl1pPr>
              <a:lnSpc>
                <a:spcPct val="120000"/>
              </a:lnSpc>
              <a:spcBef>
                <a:spcPts val="600"/>
              </a:spcBef>
              <a:defRPr sz="2400">
                <a:latin typeface="微软雅黑 Light" panose="020B0502040204020203" pitchFamily="34" charset="-122"/>
                <a:ea typeface="微软雅黑 Light" panose="020B0502040204020203" pitchFamily="34" charset="-122"/>
              </a:defRPr>
            </a:lvl1pPr>
            <a:lvl2pPr>
              <a:lnSpc>
                <a:spcPct val="120000"/>
              </a:lnSpc>
              <a:spcBef>
                <a:spcPts val="600"/>
              </a:spcBef>
              <a:defRPr sz="2000">
                <a:latin typeface="微软雅黑 Light" panose="020B0502040204020203" pitchFamily="34" charset="-122"/>
                <a:ea typeface="微软雅黑 Light" panose="020B0502040204020203" pitchFamily="34" charset="-122"/>
              </a:defRPr>
            </a:lvl2pPr>
            <a:lvl3pPr>
              <a:lnSpc>
                <a:spcPct val="120000"/>
              </a:lnSpc>
              <a:spcBef>
                <a:spcPts val="600"/>
              </a:spcBef>
              <a:defRPr sz="1800">
                <a:latin typeface="微软雅黑 Light" panose="020B0502040204020203" pitchFamily="34" charset="-122"/>
                <a:ea typeface="微软雅黑 Light" panose="020B0502040204020203" pitchFamily="34" charset="-122"/>
              </a:defRPr>
            </a:lvl3pPr>
            <a:lvl4pPr>
              <a:lnSpc>
                <a:spcPct val="120000"/>
              </a:lnSpc>
              <a:spcBef>
                <a:spcPts val="600"/>
              </a:spcBef>
              <a:defRPr sz="1600">
                <a:latin typeface="微软雅黑 Light" panose="020B0502040204020203" pitchFamily="34" charset="-122"/>
                <a:ea typeface="微软雅黑 Light" panose="020B0502040204020203" pitchFamily="34" charset="-122"/>
              </a:defRPr>
            </a:lvl4pPr>
            <a:lvl5pPr>
              <a:lnSpc>
                <a:spcPct val="120000"/>
              </a:lnSpc>
              <a:spcBef>
                <a:spcPts val="600"/>
              </a:spcBef>
              <a:defRPr sz="160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3931352234"/>
      </p:ext>
    </p:extLst>
  </p:cSld>
  <p:clrMapOvr>
    <a:masterClrMapping/>
  </p:clrMapOvr>
  <p:transition>
    <p:whee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770750-660F-4658-9F5F-766A12F7B8A4}"/>
              </a:ext>
            </a:extLst>
          </p:cNvPr>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DC368AB2-D679-460C-9B0B-56A5581B4E8C}"/>
              </a:ext>
            </a:extLst>
          </p:cNvPr>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F7BB799A-1808-46FE-92B1-3438C454E82C}"/>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DA6D24C-CBA3-4789-8E48-2CE40EE69D13}"/>
              </a:ext>
            </a:extLst>
          </p:cNvPr>
          <p:cNvSpPr>
            <a:spLocks noGrp="1"/>
          </p:cNvSpPr>
          <p:nvPr>
            <p:ph type="sldNum" sz="quarter" idx="12"/>
          </p:nvPr>
        </p:nvSpPr>
        <p:spPr>
          <a:xfrm>
            <a:off x="8737600" y="6248400"/>
            <a:ext cx="2540000" cy="457200"/>
          </a:xfrm>
        </p:spPr>
        <p:txBody>
          <a:bodyPr/>
          <a:lstStyle>
            <a:lvl1pPr>
              <a:defRPr/>
            </a:lvl1pPr>
          </a:lstStyle>
          <a:p>
            <a:fld id="{710AC9F7-4370-428F-83D1-CE7307B293FE}" type="slidenum">
              <a:rPr lang="en-US" altLang="zh-CN"/>
              <a:pPr/>
              <a:t>‹#›</a:t>
            </a:fld>
            <a:endParaRPr lang="en-US" altLang="zh-CN"/>
          </a:p>
        </p:txBody>
      </p:sp>
    </p:spTree>
    <p:extLst>
      <p:ext uri="{BB962C8B-B14F-4D97-AF65-F5344CB8AC3E}">
        <p14:creationId xmlns:p14="http://schemas.microsoft.com/office/powerpoint/2010/main" val="121243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669423193"/>
      </p:ext>
    </p:extLst>
  </p:cSld>
  <p:clrMapOvr>
    <a:masterClrMapping/>
  </p:clrMapOvr>
  <p:transition>
    <p:wheel/>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0DBFD31E-5652-49E2-BCC8-A71F20F02354}"/>
              </a:ext>
            </a:extLst>
          </p:cNvPr>
          <p:cNvSpPr/>
          <p:nvPr/>
        </p:nvSpPr>
        <p:spPr>
          <a:xfrm>
            <a:off x="9713913" y="404813"/>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任意多边形: 形状 6">
            <a:extLst>
              <a:ext uri="{FF2B5EF4-FFF2-40B4-BE49-F238E27FC236}">
                <a16:creationId xmlns:a16="http://schemas.microsoft.com/office/drawing/2014/main" id="{77A0AC3F-8E56-4872-A59F-7ECAEBB53DC6}"/>
              </a:ext>
            </a:extLst>
          </p:cNvPr>
          <p:cNvSpPr/>
          <p:nvPr/>
        </p:nvSpPr>
        <p:spPr>
          <a:xfrm>
            <a:off x="660400" y="404813"/>
            <a:ext cx="127000" cy="623887"/>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任意多边形: 形状 7">
            <a:extLst>
              <a:ext uri="{FF2B5EF4-FFF2-40B4-BE49-F238E27FC236}">
                <a16:creationId xmlns:a16="http://schemas.microsoft.com/office/drawing/2014/main" id="{AA6232BE-4604-4AE8-B9DD-668F2E9BC4FD}"/>
              </a:ext>
            </a:extLst>
          </p:cNvPr>
          <p:cNvSpPr/>
          <p:nvPr/>
        </p:nvSpPr>
        <p:spPr>
          <a:xfrm>
            <a:off x="666750" y="404813"/>
            <a:ext cx="198438" cy="623887"/>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 name="组合 8">
            <a:extLst>
              <a:ext uri="{FF2B5EF4-FFF2-40B4-BE49-F238E27FC236}">
                <a16:creationId xmlns:a16="http://schemas.microsoft.com/office/drawing/2014/main" id="{80A95390-63E3-4932-A8AF-29EFA08EBEBD}"/>
              </a:ext>
            </a:extLst>
          </p:cNvPr>
          <p:cNvGrpSpPr/>
          <p:nvPr/>
        </p:nvGrpSpPr>
        <p:grpSpPr>
          <a:xfrm>
            <a:off x="9881996" y="496680"/>
            <a:ext cx="1473686" cy="451336"/>
            <a:chOff x="9353527" y="366415"/>
            <a:chExt cx="2217464" cy="679127"/>
          </a:xfrm>
          <a:solidFill>
            <a:schemeClr val="bg1"/>
          </a:solidFill>
        </p:grpSpPr>
        <p:grpSp>
          <p:nvGrpSpPr>
            <p:cNvPr id="4" name="îSlîde">
              <a:extLst>
                <a:ext uri="{FF2B5EF4-FFF2-40B4-BE49-F238E27FC236}">
                  <a16:creationId xmlns:a16="http://schemas.microsoft.com/office/drawing/2014/main" id="{789088F5-919C-4A5D-9FB7-23F6AB908E6C}"/>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BC65BD7D-3702-4FDD-8239-E274C6EC686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ṧḷíḋê">
                <a:extLst>
                  <a:ext uri="{FF2B5EF4-FFF2-40B4-BE49-F238E27FC236}">
                    <a16:creationId xmlns:a16="http://schemas.microsoft.com/office/drawing/2014/main" id="{218D3307-183D-4B41-A277-C8918E09DC4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íṡļíḋé">
                <a:extLst>
                  <a:ext uri="{FF2B5EF4-FFF2-40B4-BE49-F238E27FC236}">
                    <a16:creationId xmlns:a16="http://schemas.microsoft.com/office/drawing/2014/main" id="{AA4B5E56-2998-4E3B-BFF9-EB1C6F717597}"/>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ḻîḓê">
                <a:extLst>
                  <a:ext uri="{FF2B5EF4-FFF2-40B4-BE49-F238E27FC236}">
                    <a16:creationId xmlns:a16="http://schemas.microsoft.com/office/drawing/2014/main" id="{E90474C2-0376-41C5-B43D-D72D6077EE2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ï$ḻíḓê">
                <a:extLst>
                  <a:ext uri="{FF2B5EF4-FFF2-40B4-BE49-F238E27FC236}">
                    <a16:creationId xmlns:a16="http://schemas.microsoft.com/office/drawing/2014/main" id="{FA8EC528-748C-4322-BEDB-EDF56FD8D395}"/>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ïš1ïḓê">
                <a:extLst>
                  <a:ext uri="{FF2B5EF4-FFF2-40B4-BE49-F238E27FC236}">
                    <a16:creationId xmlns:a16="http://schemas.microsoft.com/office/drawing/2014/main" id="{41942F9D-C708-4584-80BE-4B517176AB21}"/>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íṣlidé">
                <a:extLst>
                  <a:ext uri="{FF2B5EF4-FFF2-40B4-BE49-F238E27FC236}">
                    <a16:creationId xmlns:a16="http://schemas.microsoft.com/office/drawing/2014/main" id="{6F4EDB47-A5B5-4732-881B-1C94609DBC6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íṩľïdé">
                <a:extLst>
                  <a:ext uri="{FF2B5EF4-FFF2-40B4-BE49-F238E27FC236}">
                    <a16:creationId xmlns:a16="http://schemas.microsoft.com/office/drawing/2014/main" id="{39193EE7-B902-41AC-BEFD-F9E196AECD3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iṡḻîḑè">
                <a:extLst>
                  <a:ext uri="{FF2B5EF4-FFF2-40B4-BE49-F238E27FC236}">
                    <a16:creationId xmlns:a16="http://schemas.microsoft.com/office/drawing/2014/main" id="{6105C9D2-EC3B-4ACC-93FC-0BE93F5EB80B}"/>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iṧľîḓé">
                <a:extLst>
                  <a:ext uri="{FF2B5EF4-FFF2-40B4-BE49-F238E27FC236}">
                    <a16:creationId xmlns:a16="http://schemas.microsoft.com/office/drawing/2014/main" id="{AE1A24E1-2FEA-4D9C-BAEF-B683DAF74398}"/>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iṥ1ïḍè">
                <a:extLst>
                  <a:ext uri="{FF2B5EF4-FFF2-40B4-BE49-F238E27FC236}">
                    <a16:creationId xmlns:a16="http://schemas.microsoft.com/office/drawing/2014/main" id="{FB4C506A-EF04-4FC6-810C-5EEA8B5CA49A}"/>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8" name="îṡḷïďé">
                <a:extLst>
                  <a:ext uri="{FF2B5EF4-FFF2-40B4-BE49-F238E27FC236}">
                    <a16:creationId xmlns:a16="http://schemas.microsoft.com/office/drawing/2014/main" id="{BF812DE4-2CA2-4404-883D-A8B4E473A72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9" name="í$liḍè">
                <a:extLst>
                  <a:ext uri="{FF2B5EF4-FFF2-40B4-BE49-F238E27FC236}">
                    <a16:creationId xmlns:a16="http://schemas.microsoft.com/office/drawing/2014/main" id="{CE684FE1-C1CD-4E2B-9679-7D9ACC473E2F}"/>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30" name="ís1iḍè">
                <a:extLst>
                  <a:ext uri="{FF2B5EF4-FFF2-40B4-BE49-F238E27FC236}">
                    <a16:creationId xmlns:a16="http://schemas.microsoft.com/office/drawing/2014/main" id="{F3C946DF-BDB8-42C9-9EC7-B3D876705CE5}"/>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11" name="ïślîḓê">
              <a:extLst>
                <a:ext uri="{FF2B5EF4-FFF2-40B4-BE49-F238E27FC236}">
                  <a16:creationId xmlns:a16="http://schemas.microsoft.com/office/drawing/2014/main" id="{3F1EB86E-A6C6-4A44-AF30-FC86ACB5176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5" name="iSļïḍe">
              <a:extLst>
                <a:ext uri="{FF2B5EF4-FFF2-40B4-BE49-F238E27FC236}">
                  <a16:creationId xmlns:a16="http://schemas.microsoft.com/office/drawing/2014/main" id="{2F7A7BD0-4BA5-4198-9C68-8DD75EFBC693}"/>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ED4D1338-B6F2-4124-9369-6B0428A6F71F}"/>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îṩḻidé">
                <a:extLst>
                  <a:ext uri="{FF2B5EF4-FFF2-40B4-BE49-F238E27FC236}">
                    <a16:creationId xmlns:a16="http://schemas.microsoft.com/office/drawing/2014/main" id="{3752A52A-4FD1-415B-AC49-D854394FD7CA}"/>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ïsľíḋè">
                <a:extLst>
                  <a:ext uri="{FF2B5EF4-FFF2-40B4-BE49-F238E27FC236}">
                    <a16:creationId xmlns:a16="http://schemas.microsoft.com/office/drawing/2014/main" id="{07FDD749-A5B8-4CF6-8FAB-E81E9B33C9ED}"/>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işľiḋé">
                <a:extLst>
                  <a:ext uri="{FF2B5EF4-FFF2-40B4-BE49-F238E27FC236}">
                    <a16:creationId xmlns:a16="http://schemas.microsoft.com/office/drawing/2014/main" id="{EC3E6903-6048-4D32-AADE-6718170432D0}"/>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cxnSp>
        <p:nvCxnSpPr>
          <p:cNvPr id="3" name="直接连接符 2">
            <a:extLst>
              <a:ext uri="{FF2B5EF4-FFF2-40B4-BE49-F238E27FC236}">
                <a16:creationId xmlns:a16="http://schemas.microsoft.com/office/drawing/2014/main" id="{BDB0A1DC-5085-4A25-A59C-CF118DE47C93}"/>
              </a:ext>
            </a:extLst>
          </p:cNvPr>
          <p:cNvCxnSpPr/>
          <p:nvPr/>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372495"/>
      </p:ext>
    </p:extLst>
  </p:cSld>
  <p:clrMap bg1="lt1" tx1="dk1" bg2="lt2" tx2="dk2" accent1="accent1" accent2="accent2" accent3="accent3" accent4="accent4" accent5="accent5" accent6="accent6" hlink="hlink" folHlink="folHlink"/>
  <p:sldLayoutIdLst>
    <p:sldLayoutId id="2147483694" r:id="rId1"/>
    <p:sldLayoutId id="2147483696" r:id="rId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0DBFD31E-5652-49E2-BCC8-A71F20F02354}"/>
              </a:ext>
            </a:extLst>
          </p:cNvPr>
          <p:cNvSpPr/>
          <p:nvPr/>
        </p:nvSpPr>
        <p:spPr>
          <a:xfrm>
            <a:off x="10200456" y="188640"/>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 name="组合 8">
            <a:extLst>
              <a:ext uri="{FF2B5EF4-FFF2-40B4-BE49-F238E27FC236}">
                <a16:creationId xmlns:a16="http://schemas.microsoft.com/office/drawing/2014/main" id="{80A95390-63E3-4932-A8AF-29EFA08EBEBD}"/>
              </a:ext>
            </a:extLst>
          </p:cNvPr>
          <p:cNvGrpSpPr/>
          <p:nvPr/>
        </p:nvGrpSpPr>
        <p:grpSpPr>
          <a:xfrm>
            <a:off x="10368539" y="280507"/>
            <a:ext cx="1473686" cy="451336"/>
            <a:chOff x="9353527" y="366415"/>
            <a:chExt cx="2217464" cy="679127"/>
          </a:xfrm>
          <a:solidFill>
            <a:schemeClr val="bg1"/>
          </a:solidFill>
        </p:grpSpPr>
        <p:grpSp>
          <p:nvGrpSpPr>
            <p:cNvPr id="4" name="îSlîde">
              <a:extLst>
                <a:ext uri="{FF2B5EF4-FFF2-40B4-BE49-F238E27FC236}">
                  <a16:creationId xmlns:a16="http://schemas.microsoft.com/office/drawing/2014/main" id="{789088F5-919C-4A5D-9FB7-23F6AB908E6C}"/>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BC65BD7D-3702-4FDD-8239-E274C6EC686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ṧḷíḋê">
                <a:extLst>
                  <a:ext uri="{FF2B5EF4-FFF2-40B4-BE49-F238E27FC236}">
                    <a16:creationId xmlns:a16="http://schemas.microsoft.com/office/drawing/2014/main" id="{218D3307-183D-4B41-A277-C8918E09DC4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íṡļíḋé">
                <a:extLst>
                  <a:ext uri="{FF2B5EF4-FFF2-40B4-BE49-F238E27FC236}">
                    <a16:creationId xmlns:a16="http://schemas.microsoft.com/office/drawing/2014/main" id="{AA4B5E56-2998-4E3B-BFF9-EB1C6F717597}"/>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ḻîḓê">
                <a:extLst>
                  <a:ext uri="{FF2B5EF4-FFF2-40B4-BE49-F238E27FC236}">
                    <a16:creationId xmlns:a16="http://schemas.microsoft.com/office/drawing/2014/main" id="{E90474C2-0376-41C5-B43D-D72D6077EE2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ï$ḻíḓê">
                <a:extLst>
                  <a:ext uri="{FF2B5EF4-FFF2-40B4-BE49-F238E27FC236}">
                    <a16:creationId xmlns:a16="http://schemas.microsoft.com/office/drawing/2014/main" id="{FA8EC528-748C-4322-BEDB-EDF56FD8D395}"/>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ïš1ïḓê">
                <a:extLst>
                  <a:ext uri="{FF2B5EF4-FFF2-40B4-BE49-F238E27FC236}">
                    <a16:creationId xmlns:a16="http://schemas.microsoft.com/office/drawing/2014/main" id="{41942F9D-C708-4584-80BE-4B517176AB21}"/>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íṣlidé">
                <a:extLst>
                  <a:ext uri="{FF2B5EF4-FFF2-40B4-BE49-F238E27FC236}">
                    <a16:creationId xmlns:a16="http://schemas.microsoft.com/office/drawing/2014/main" id="{6F4EDB47-A5B5-4732-881B-1C94609DBC6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íṩľïdé">
                <a:extLst>
                  <a:ext uri="{FF2B5EF4-FFF2-40B4-BE49-F238E27FC236}">
                    <a16:creationId xmlns:a16="http://schemas.microsoft.com/office/drawing/2014/main" id="{39193EE7-B902-41AC-BEFD-F9E196AECD3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iṡḻîḑè">
                <a:extLst>
                  <a:ext uri="{FF2B5EF4-FFF2-40B4-BE49-F238E27FC236}">
                    <a16:creationId xmlns:a16="http://schemas.microsoft.com/office/drawing/2014/main" id="{6105C9D2-EC3B-4ACC-93FC-0BE93F5EB80B}"/>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iṧľîḓé">
                <a:extLst>
                  <a:ext uri="{FF2B5EF4-FFF2-40B4-BE49-F238E27FC236}">
                    <a16:creationId xmlns:a16="http://schemas.microsoft.com/office/drawing/2014/main" id="{AE1A24E1-2FEA-4D9C-BAEF-B683DAF74398}"/>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iṥ1ïḍè">
                <a:extLst>
                  <a:ext uri="{FF2B5EF4-FFF2-40B4-BE49-F238E27FC236}">
                    <a16:creationId xmlns:a16="http://schemas.microsoft.com/office/drawing/2014/main" id="{FB4C506A-EF04-4FC6-810C-5EEA8B5CA49A}"/>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8" name="îṡḷïďé">
                <a:extLst>
                  <a:ext uri="{FF2B5EF4-FFF2-40B4-BE49-F238E27FC236}">
                    <a16:creationId xmlns:a16="http://schemas.microsoft.com/office/drawing/2014/main" id="{BF812DE4-2CA2-4404-883D-A8B4E473A72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9" name="í$liḍè">
                <a:extLst>
                  <a:ext uri="{FF2B5EF4-FFF2-40B4-BE49-F238E27FC236}">
                    <a16:creationId xmlns:a16="http://schemas.microsoft.com/office/drawing/2014/main" id="{CE684FE1-C1CD-4E2B-9679-7D9ACC473E2F}"/>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30" name="ís1iḍè">
                <a:extLst>
                  <a:ext uri="{FF2B5EF4-FFF2-40B4-BE49-F238E27FC236}">
                    <a16:creationId xmlns:a16="http://schemas.microsoft.com/office/drawing/2014/main" id="{F3C946DF-BDB8-42C9-9EC7-B3D876705CE5}"/>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11" name="ïślîḓê">
              <a:extLst>
                <a:ext uri="{FF2B5EF4-FFF2-40B4-BE49-F238E27FC236}">
                  <a16:creationId xmlns:a16="http://schemas.microsoft.com/office/drawing/2014/main" id="{3F1EB86E-A6C6-4A44-AF30-FC86ACB5176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5" name="iSļïḍe">
              <a:extLst>
                <a:ext uri="{FF2B5EF4-FFF2-40B4-BE49-F238E27FC236}">
                  <a16:creationId xmlns:a16="http://schemas.microsoft.com/office/drawing/2014/main" id="{2F7A7BD0-4BA5-4198-9C68-8DD75EFBC693}"/>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ED4D1338-B6F2-4124-9369-6B0428A6F71F}"/>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îṩḻidé">
                <a:extLst>
                  <a:ext uri="{FF2B5EF4-FFF2-40B4-BE49-F238E27FC236}">
                    <a16:creationId xmlns:a16="http://schemas.microsoft.com/office/drawing/2014/main" id="{3752A52A-4FD1-415B-AC49-D854394FD7CA}"/>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ïsľíḋè">
                <a:extLst>
                  <a:ext uri="{FF2B5EF4-FFF2-40B4-BE49-F238E27FC236}">
                    <a16:creationId xmlns:a16="http://schemas.microsoft.com/office/drawing/2014/main" id="{07FDD749-A5B8-4CF6-8FAB-E81E9B33C9ED}"/>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işľiḋé">
                <a:extLst>
                  <a:ext uri="{FF2B5EF4-FFF2-40B4-BE49-F238E27FC236}">
                    <a16:creationId xmlns:a16="http://schemas.microsoft.com/office/drawing/2014/main" id="{EC3E6903-6048-4D32-AADE-6718170432D0}"/>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cxnSp>
        <p:nvCxnSpPr>
          <p:cNvPr id="3" name="直接连接符 2">
            <a:extLst>
              <a:ext uri="{FF2B5EF4-FFF2-40B4-BE49-F238E27FC236}">
                <a16:creationId xmlns:a16="http://schemas.microsoft.com/office/drawing/2014/main" id="{BDB0A1DC-5085-4A25-A59C-CF118DE47C93}"/>
              </a:ext>
            </a:extLst>
          </p:cNvPr>
          <p:cNvCxnSpPr/>
          <p:nvPr/>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15917"/>
      </p:ext>
    </p:extLst>
  </p:cSld>
  <p:clrMap bg1="lt1" tx1="dk1" bg2="lt2" tx2="dk2" accent1="accent1" accent2="accent2" accent3="accent3" accent4="accent4" accent5="accent5" accent6="accent6" hlink="hlink" folHlink="folHlink"/>
  <p:sldLayoutIdLst>
    <p:sldLayoutId id="2147483791" r:id="rId1"/>
    <p:sldLayoutId id="2147483793" r:id="rId2"/>
    <p:sldLayoutId id="2147483794" r:id="rId3"/>
    <p:sldLayoutId id="2147483795" r:id="rId4"/>
    <p:sldLayoutId id="2147483807" r:id="rId5"/>
    <p:sldLayoutId id="2147483797" r:id="rId6"/>
    <p:sldLayoutId id="2147483798" r:id="rId7"/>
  </p:sldLayoutIdLst>
  <p:transition>
    <p:wheel/>
  </p:transition>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4"/>
          </p:nvPr>
        </p:nvSpPr>
        <p:spPr>
          <a:xfrm>
            <a:off x="11049000" y="6456686"/>
            <a:ext cx="764215" cy="365125"/>
          </a:xfrm>
          <a:prstGeom prst="rect">
            <a:avLst/>
          </a:prstGeom>
        </p:spPr>
        <p:txBody>
          <a:bodyPr vert="horz" lIns="91440" tIns="45720" rIns="91440" bIns="45720" rtlCol="0" anchor="ctr"/>
          <a:lstStyle>
            <a:lvl1pPr algn="r">
              <a:defRPr sz="1000">
                <a:solidFill>
                  <a:schemeClr val="tx1"/>
                </a:solidFill>
              </a:defRPr>
            </a:lvl1pPr>
          </a:lstStyle>
          <a:p>
            <a:fld id="{677CD6A7-FE23-4253-AB2D-00A0B156364C}" type="slidenum">
              <a:rPr lang="en-US" altLang="zh-CN" smtClean="0"/>
              <a:pPr/>
              <a:t>‹#›</a:t>
            </a:fld>
            <a:endParaRPr lang="en-US" altLang="zh-CN"/>
          </a:p>
        </p:txBody>
      </p:sp>
      <p:sp>
        <p:nvSpPr>
          <p:cNvPr id="8" name="Footer Placeholder 4">
            <a:extLst>
              <a:ext uri="{FF2B5EF4-FFF2-40B4-BE49-F238E27FC236}">
                <a16:creationId xmlns:a16="http://schemas.microsoft.com/office/drawing/2014/main" id="{8DC066BC-8D77-45C6-9882-68CE027705CF}"/>
              </a:ext>
            </a:extLst>
          </p:cNvPr>
          <p:cNvSpPr txBox="1">
            <a:spLocks/>
          </p:cNvSpPr>
          <p:nvPr/>
        </p:nvSpPr>
        <p:spPr>
          <a:xfrm>
            <a:off x="10862125" y="-1"/>
            <a:ext cx="1329875"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a:t>现代控制理论</a:t>
            </a:r>
            <a:endParaRPr lang="zh-CN" altLang="en-US" sz="1400" dirty="0"/>
          </a:p>
        </p:txBody>
      </p:sp>
    </p:spTree>
    <p:extLst>
      <p:ext uri="{BB962C8B-B14F-4D97-AF65-F5344CB8AC3E}">
        <p14:creationId xmlns:p14="http://schemas.microsoft.com/office/powerpoint/2010/main" val="120916753"/>
      </p:ext>
    </p:extLst>
  </p:cSld>
  <p:clrMap bg1="lt1" tx1="dk1" bg2="lt2" tx2="dk2" accent1="accent1" accent2="accent2" accent3="accent3" accent4="accent4" accent5="accent5" accent6="accent6" hlink="hlink" folHlink="folHlink"/>
  <p:sldLayoutIdLst>
    <p:sldLayoutId id="2147483801" r:id="rId1"/>
    <p:sldLayoutId id="2147483805" r:id="rId2"/>
    <p:sldLayoutId id="2147483806" r:id="rId3"/>
  </p:sldLayoutIdLst>
  <p:transition>
    <p:wheel/>
  </p:transition>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微软雅黑" panose="020B0503020204020204" pitchFamily="34" charset="-122"/>
          <a:ea typeface="微软雅黑" panose="020B0503020204020204" pitchFamily="34" charset="-122"/>
          <a:cs typeface="+mj-cs"/>
        </a:defRPr>
      </a:lvl1pPr>
    </p:titleStyle>
    <p:body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29.xml"/><Relationship Id="rId7" Type="http://schemas.openxmlformats.org/officeDocument/2006/relationships/image" Target="../media/image13.png"/><Relationship Id="rId2" Type="http://schemas.openxmlformats.org/officeDocument/2006/relationships/slide" Target="slide19.xml"/><Relationship Id="rId1" Type="http://schemas.openxmlformats.org/officeDocument/2006/relationships/slideLayout" Target="../slideLayouts/slideLayout10.xml"/><Relationship Id="rId6" Type="http://schemas.openxmlformats.org/officeDocument/2006/relationships/slide" Target="slide40.xml"/><Relationship Id="rId5" Type="http://schemas.openxmlformats.org/officeDocument/2006/relationships/slide" Target="slide33.xml"/><Relationship Id="rId4" Type="http://schemas.openxmlformats.org/officeDocument/2006/relationships/slide" Target="slide30.xml"/></Relationships>
</file>

<file path=ppt/slides/_rels/slide1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image" Target="../media/image22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10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68.png"/></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00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10.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slide" Target="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slide" Target="slide9.xml"/><Relationship Id="rId7" Type="http://schemas.openxmlformats.org/officeDocument/2006/relationships/slide" Target="slide94.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slide" Target="slide78.xml"/><Relationship Id="rId5" Type="http://schemas.openxmlformats.org/officeDocument/2006/relationships/slide" Target="slide54.xml"/><Relationship Id="rId4" Type="http://schemas.openxmlformats.org/officeDocument/2006/relationships/slide" Target="slide48.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30.png"/><Relationship Id="rId1" Type="http://schemas.openxmlformats.org/officeDocument/2006/relationships/slideLayout" Target="../slideLayouts/slideLayout5.xml"/><Relationship Id="rId4" Type="http://schemas.openxmlformats.org/officeDocument/2006/relationships/slide" Target="slide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slide" Target="slide4.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slide" Target="slid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8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slide" Target="slide4.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03.png"/><Relationship Id="rId1" Type="http://schemas.openxmlformats.org/officeDocument/2006/relationships/slideLayout" Target="../slideLayouts/slideLayout5.xml"/><Relationship Id="rId5" Type="http://schemas.openxmlformats.org/officeDocument/2006/relationships/image" Target="../media/image104.sv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20.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099042-4E97-4094-B23C-78B64CF3FB64}"/>
              </a:ext>
            </a:extLst>
          </p:cNvPr>
          <p:cNvSpPr>
            <a:spLocks noGrp="1"/>
          </p:cNvSpPr>
          <p:nvPr>
            <p:ph type="body" idx="10"/>
          </p:nvPr>
        </p:nvSpPr>
        <p:spPr/>
        <p:txBody>
          <a:bodyPr>
            <a:normAutofit/>
          </a:bodyPr>
          <a:lstStyle/>
          <a:p>
            <a:r>
              <a:rPr lang="zh-CN" altLang="en-US" dirty="0"/>
              <a:t>第</a:t>
            </a:r>
            <a:r>
              <a:rPr lang="en-US" altLang="zh-CN" dirty="0"/>
              <a:t>2</a:t>
            </a:r>
            <a:r>
              <a:rPr lang="zh-CN" altLang="en-US" dirty="0"/>
              <a:t>章</a:t>
            </a:r>
            <a:r>
              <a:rPr lang="zh-CN" altLang="en-US" sz="4400" dirty="0"/>
              <a:t> </a:t>
            </a:r>
            <a:endParaRPr lang="zh-CN" altLang="en-US" dirty="0"/>
          </a:p>
        </p:txBody>
      </p:sp>
      <p:sp>
        <p:nvSpPr>
          <p:cNvPr id="3" name="文本占位符 2">
            <a:extLst>
              <a:ext uri="{FF2B5EF4-FFF2-40B4-BE49-F238E27FC236}">
                <a16:creationId xmlns:a16="http://schemas.microsoft.com/office/drawing/2014/main" id="{A9B9961B-BA84-4778-8ACA-2FE6BDF1D295}"/>
              </a:ext>
            </a:extLst>
          </p:cNvPr>
          <p:cNvSpPr>
            <a:spLocks noGrp="1"/>
          </p:cNvSpPr>
          <p:nvPr>
            <p:ph type="body" sz="quarter" idx="11"/>
          </p:nvPr>
        </p:nvSpPr>
        <p:spPr>
          <a:xfrm>
            <a:off x="1617850" y="3048000"/>
            <a:ext cx="8956297" cy="693948"/>
          </a:xfrm>
        </p:spPr>
        <p:txBody>
          <a:bodyPr>
            <a:normAutofit/>
          </a:bodyPr>
          <a:lstStyle/>
          <a:p>
            <a:r>
              <a:rPr lang="zh-CN" altLang="en-US" sz="3600" dirty="0"/>
              <a:t>线性控制系统状态空间表达式的求解</a:t>
            </a:r>
          </a:p>
        </p:txBody>
      </p:sp>
    </p:spTree>
    <p:extLst>
      <p:ext uri="{BB962C8B-B14F-4D97-AF65-F5344CB8AC3E}">
        <p14:creationId xmlns:p14="http://schemas.microsoft.com/office/powerpoint/2010/main" val="184815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95E5C6-E20C-4C99-8C41-6A7CF9CC1CB6}"/>
              </a:ext>
            </a:extLst>
          </p:cNvPr>
          <p:cNvSpPr>
            <a:spLocks noGrp="1"/>
          </p:cNvSpPr>
          <p:nvPr>
            <p:ph type="title"/>
          </p:nvPr>
        </p:nvSpPr>
        <p:spPr/>
        <p:txBody>
          <a:bodyPr/>
          <a:lstStyle/>
          <a:p>
            <a:r>
              <a:rPr lang="zh-CN" altLang="en-US" dirty="0"/>
              <a:t>本节主要内容</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468B2262-3427-4813-BB8E-F6E2C30CBDF0}"/>
                  </a:ext>
                </a:extLst>
              </p:cNvPr>
              <p:cNvSpPr>
                <a:spLocks noGrp="1"/>
              </p:cNvSpPr>
              <p:nvPr>
                <p:ph sz="quarter" idx="13"/>
              </p:nvPr>
            </p:nvSpPr>
            <p:spPr>
              <a:xfrm>
                <a:off x="913774" y="1600200"/>
                <a:ext cx="10654834" cy="5105400"/>
              </a:xfrm>
            </p:spPr>
            <p:txBody>
              <a:bodyPr/>
              <a:lstStyle/>
              <a:p>
                <a:r>
                  <a:rPr lang="zh-CN" altLang="en-US" dirty="0"/>
                  <a:t>状态转移矩阵的定义及其性质</a:t>
                </a:r>
                <a:endParaRPr lang="en-US" altLang="zh-CN" dirty="0"/>
              </a:p>
              <a:p>
                <a:r>
                  <a:rPr lang="zh-CN" altLang="en-US" dirty="0">
                    <a:hlinkClick r:id="rId2" action="ppaction://hlinksldjump">
                      <a:extLst>
                        <a:ext uri="{A12FA001-AC4F-418D-AE19-62706E023703}">
                          <ahyp:hlinkClr xmlns:ahyp="http://schemas.microsoft.com/office/drawing/2018/hyperlinkcolor" val="tx"/>
                        </a:ext>
                      </a:extLst>
                    </a:hlinkClick>
                  </a:rPr>
                  <a:t>几个特殊的状态转移矩阵</a:t>
                </a:r>
                <a:endParaRPr lang="en-US" altLang="zh-CN" dirty="0"/>
              </a:p>
              <a:p>
                <a:r>
                  <a:rPr lang="zh-CN" altLang="en-US" dirty="0"/>
                  <a:t>状态转移矩阵的计算</a:t>
                </a:r>
                <a:endParaRPr lang="en-US" altLang="zh-CN" dirty="0"/>
              </a:p>
              <a:p>
                <a:pPr lvl="1">
                  <a:buNone/>
                </a:pPr>
                <a:r>
                  <a:rPr lang="zh-CN" altLang="en-US" sz="2400" dirty="0">
                    <a:hlinkClick r:id="rId3" action="ppaction://hlinksldjump">
                      <a:extLst>
                        <a:ext uri="{A12FA001-AC4F-418D-AE19-62706E023703}">
                          <ahyp:hlinkClr xmlns:ahyp="http://schemas.microsoft.com/office/drawing/2018/hyperlinkcolor" val="tx"/>
                        </a:ext>
                      </a:extLst>
                    </a:hlinkClick>
                  </a:rPr>
                  <a:t>方法一  直接法（根据定义）</a:t>
                </a:r>
                <a:endParaRPr lang="en-US" altLang="zh-CN" sz="2400" dirty="0"/>
              </a:p>
              <a:p>
                <a:pPr lvl="1">
                  <a:buNone/>
                </a:pPr>
                <a:r>
                  <a:rPr lang="zh-CN" altLang="en-US" sz="2400" dirty="0">
                    <a:latin typeface="宋体" panose="02010600030101010101" pitchFamily="2" charset="-122"/>
                    <a:hlinkClick r:id="rId4" action="ppaction://hlinksldjump">
                      <a:extLst>
                        <a:ext uri="{A12FA001-AC4F-418D-AE19-62706E023703}">
                          <ahyp:hlinkClr xmlns:ahyp="http://schemas.microsoft.com/office/drawing/2018/hyperlinkcolor" val="tx"/>
                        </a:ext>
                      </a:extLst>
                    </a:hlinkClick>
                  </a:rPr>
                  <a:t>方法二 拉普拉斯变换法</a:t>
                </a:r>
                <a:endParaRPr lang="en-US" altLang="zh-CN" sz="2400" dirty="0">
                  <a:latin typeface="宋体" panose="02010600030101010101" pitchFamily="2" charset="-122"/>
                </a:endParaRPr>
              </a:p>
              <a:p>
                <a:pPr lvl="1">
                  <a:buNone/>
                </a:pPr>
                <a:r>
                  <a:rPr lang="zh-CN" altLang="en-US" sz="2400" dirty="0">
                    <a:hlinkClick r:id="rId5" action="ppaction://hlinksldjump">
                      <a:extLst>
                        <a:ext uri="{A12FA001-AC4F-418D-AE19-62706E023703}">
                          <ahyp:hlinkClr xmlns:ahyp="http://schemas.microsoft.com/office/drawing/2018/hyperlinkcolor" val="tx"/>
                        </a:ext>
                      </a:extLst>
                    </a:hlinkClick>
                  </a:rPr>
                  <a:t>方法三  化矩阵</a:t>
                </a:r>
                <a:r>
                  <a:rPr lang="en-US" altLang="zh-CN" sz="2400" dirty="0">
                    <a:hlinkClick r:id="rId5" action="ppaction://hlinksldjump">
                      <a:extLst>
                        <a:ext uri="{A12FA001-AC4F-418D-AE19-62706E023703}">
                          <ahyp:hlinkClr xmlns:ahyp="http://schemas.microsoft.com/office/drawing/2018/hyperlinkcolor" val="tx"/>
                        </a:ext>
                      </a:extLst>
                    </a:hlinkClick>
                  </a:rPr>
                  <a:t>A</a:t>
                </a:r>
                <a:r>
                  <a:rPr lang="zh-CN" altLang="en-US" sz="2400" dirty="0">
                    <a:hlinkClick r:id="rId5" action="ppaction://hlinksldjump">
                      <a:extLst>
                        <a:ext uri="{A12FA001-AC4F-418D-AE19-62706E023703}">
                          <ahyp:hlinkClr xmlns:ahyp="http://schemas.microsoft.com/office/drawing/2018/hyperlinkcolor" val="tx"/>
                        </a:ext>
                      </a:extLst>
                    </a:hlinkClick>
                  </a:rPr>
                  <a:t>为标准型法</a:t>
                </a:r>
                <a:endParaRPr lang="en-US" altLang="zh-CN" sz="2400" dirty="0"/>
              </a:p>
              <a:p>
                <a:pPr lvl="1">
                  <a:buNone/>
                </a:pPr>
                <a:r>
                  <a:rPr lang="zh-CN" altLang="en-US" sz="2400" dirty="0">
                    <a:latin typeface="宋体" panose="02010600030101010101" pitchFamily="2" charset="-122"/>
                  </a:rPr>
                  <a:t>方法四 化矩阵指数</a:t>
                </a:r>
                <a14:m>
                  <m:oMath xmlns:m="http://schemas.openxmlformats.org/officeDocument/2006/math">
                    <m:sSup>
                      <m:sSupPr>
                        <m:ctrlPr>
                          <a:rPr lang="zh-CN" altLang="en-US" sz="2400" b="1" i="1" smtClean="0">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b="1" i="1">
                            <a:solidFill>
                              <a:schemeClr val="tx1"/>
                            </a:solidFill>
                            <a:latin typeface="Cambria Math" panose="02040503050406030204" pitchFamily="18" charset="0"/>
                          </a:rPr>
                          <m:t>𝑨𝒕</m:t>
                        </m:r>
                      </m:sup>
                    </m:sSup>
                  </m:oMath>
                </a14:m>
                <a:r>
                  <a:rPr lang="zh-CN" altLang="en-US" sz="2400" dirty="0">
                    <a:solidFill>
                      <a:schemeClr val="tx1"/>
                    </a:solidFill>
                    <a:latin typeface="宋体" panose="02010600030101010101" pitchFamily="2" charset="-122"/>
                  </a:rPr>
                  <a:t>为</a:t>
                </a:r>
                <a14:m>
                  <m:oMath xmlns:m="http://schemas.openxmlformats.org/officeDocument/2006/math">
                    <m:r>
                      <a:rPr lang="zh-CN" altLang="en-US" sz="2400" b="1" i="1">
                        <a:solidFill>
                          <a:schemeClr val="tx1"/>
                        </a:solidFill>
                        <a:latin typeface="Cambria Math" panose="02040503050406030204" pitchFamily="18" charset="0"/>
                      </a:rPr>
                      <m:t>𝑨</m:t>
                    </m:r>
                  </m:oMath>
                </a14:m>
                <a:r>
                  <a:rPr lang="zh-CN" altLang="en-US" sz="2400" dirty="0">
                    <a:solidFill>
                      <a:schemeClr val="tx1"/>
                    </a:solidFill>
                    <a:latin typeface="宋体" panose="02010600030101010101" pitchFamily="2" charset="-122"/>
                  </a:rPr>
                  <a:t>的</a:t>
                </a:r>
                <a:r>
                  <a:rPr lang="zh-CN" altLang="en-US" sz="2400" dirty="0">
                    <a:latin typeface="宋体" panose="02010600030101010101" pitchFamily="2" charset="-122"/>
                    <a:hlinkClick r:id="rId6" action="ppaction://hlinksldjump">
                      <a:extLst>
                        <a:ext uri="{A12FA001-AC4F-418D-AE19-62706E023703}">
                          <ahyp:hlinkClr xmlns:ahyp="http://schemas.microsoft.com/office/drawing/2018/hyperlinkcolor" val="tx"/>
                        </a:ext>
                      </a:extLst>
                    </a:hlinkClick>
                  </a:rPr>
                  <a:t>有限项法</a:t>
                </a:r>
                <a:r>
                  <a:rPr lang="zh-CN" altLang="en-US" sz="2400" dirty="0">
                    <a:latin typeface="宋体" panose="02010600030101010101" pitchFamily="2" charset="-122"/>
                  </a:rPr>
                  <a:t>（</a:t>
                </a:r>
                <a:r>
                  <a:rPr lang="zh-CN" altLang="en-US" dirty="0"/>
                  <a:t>凯莱一哈密顿（</a:t>
                </a:r>
                <a:r>
                  <a:rPr lang="en-US" altLang="zh-CN" cap="none" dirty="0"/>
                  <a:t>Cayley-Hamilton</a:t>
                </a:r>
                <a:r>
                  <a:rPr lang="zh-CN" altLang="en-US" cap="none" dirty="0"/>
                  <a:t>）定理</a:t>
                </a:r>
                <a:r>
                  <a:rPr lang="zh-CN" altLang="en-US" sz="2400" cap="none" dirty="0">
                    <a:latin typeface="宋体" panose="02010600030101010101" pitchFamily="2" charset="-122"/>
                  </a:rPr>
                  <a:t>）</a:t>
                </a:r>
                <a:endParaRPr lang="zh-CN" altLang="en-US" sz="2400" dirty="0"/>
              </a:p>
            </p:txBody>
          </p:sp>
        </mc:Choice>
        <mc:Fallback xmlns="">
          <p:sp>
            <p:nvSpPr>
              <p:cNvPr id="6" name="内容占位符 5">
                <a:extLst>
                  <a:ext uri="{FF2B5EF4-FFF2-40B4-BE49-F238E27FC236}">
                    <a16:creationId xmlns:a16="http://schemas.microsoft.com/office/drawing/2014/main" id="{468B2262-3427-4813-BB8E-F6E2C30CBDF0}"/>
                  </a:ext>
                </a:extLst>
              </p:cNvPr>
              <p:cNvSpPr>
                <a:spLocks noGrp="1" noRot="1" noChangeAspect="1" noMove="1" noResize="1" noEditPoints="1" noAdjustHandles="1" noChangeArrowheads="1" noChangeShapeType="1" noTextEdit="1"/>
              </p:cNvSpPr>
              <p:nvPr>
                <p:ph sz="quarter" idx="13"/>
              </p:nvPr>
            </p:nvSpPr>
            <p:spPr>
              <a:xfrm>
                <a:off x="913774" y="1600200"/>
                <a:ext cx="10654834" cy="5105400"/>
              </a:xfrm>
              <a:blipFill>
                <a:blip r:embed="rId7"/>
                <a:stretch>
                  <a:fillRect t="-239" r="-3661"/>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BFBD2F9A-5CEE-44E7-8CDA-428AC666D47A}"/>
              </a:ext>
            </a:extLst>
          </p:cNvPr>
          <p:cNvSpPr>
            <a:spLocks noGrp="1"/>
          </p:cNvSpPr>
          <p:nvPr>
            <p:ph type="sldNum" sz="quarter" idx="12"/>
          </p:nvPr>
        </p:nvSpPr>
        <p:spPr/>
        <p:txBody>
          <a:bodyPr/>
          <a:lstStyle/>
          <a:p>
            <a:fld id="{7B61A699-41E4-4F43-9F80-EF3B0A4E04EA}" type="slidenum">
              <a:rPr lang="en-US" altLang="zh-CN" smtClean="0"/>
              <a:pPr/>
              <a:t>10</a:t>
            </a:fld>
            <a:endParaRPr lang="en-US" altLang="zh-CN"/>
          </a:p>
        </p:txBody>
      </p:sp>
      <p:sp>
        <p:nvSpPr>
          <p:cNvPr id="8" name="动作按钮: 转到主页 7">
            <a:hlinkClick r:id="rId8" action="ppaction://hlinksldjump" highlightClick="1"/>
            <a:extLst>
              <a:ext uri="{FF2B5EF4-FFF2-40B4-BE49-F238E27FC236}">
                <a16:creationId xmlns:a16="http://schemas.microsoft.com/office/drawing/2014/main" id="{5711E998-5AD1-48B8-95A3-FDF3E86FD0E3}"/>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1130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D8F3A-FAC1-444C-BBED-76E73D2FF624}"/>
              </a:ext>
            </a:extLst>
          </p:cNvPr>
          <p:cNvSpPr>
            <a:spLocks noGrp="1"/>
          </p:cNvSpPr>
          <p:nvPr>
            <p:ph type="title"/>
          </p:nvPr>
        </p:nvSpPr>
        <p:spPr/>
        <p:txBody>
          <a:bodyPr>
            <a:normAutofit/>
          </a:bodyPr>
          <a:lstStyle/>
          <a:p>
            <a:r>
              <a:rPr lang="en-US" altLang="zh-CN" dirty="0"/>
              <a:t>2.6.2 </a:t>
            </a:r>
            <a:r>
              <a:rPr lang="zh-CN" altLang="en-US" dirty="0"/>
              <a:t>线性时变系统状态方程式的离散化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FE5203-F151-498B-8527-F38DF6D6E355}"/>
                  </a:ext>
                </a:extLst>
              </p:cNvPr>
              <p:cNvSpPr>
                <a:spLocks noGrp="1"/>
              </p:cNvSpPr>
              <p:nvPr>
                <p:ph sz="quarter" idx="13"/>
              </p:nvPr>
            </p:nvSpPr>
            <p:spPr/>
            <p:txBody>
              <a:bodyPr/>
              <a:lstStyle/>
              <a:p>
                <a:pPr>
                  <a:buNone/>
                </a:pPr>
                <a:r>
                  <a:rPr lang="zh-CN" altLang="en-US" dirty="0">
                    <a:latin typeface="Times New Roman" panose="02020603050405020304" pitchFamily="18" charset="0"/>
                  </a:rPr>
                  <a:t>设线性时变连续系统状态方程为</a:t>
                </a:r>
                <a:r>
                  <a:rPr lang="zh-CN" altLang="en-US" dirty="0">
                    <a:latin typeface="Times New Roman" panose="02020603050405020304" pitchFamily="18" charset="0"/>
                    <a:ea typeface="黑体" panose="02010609060101010101" pitchFamily="49" charset="-122"/>
                  </a:rPr>
                  <a:t> </a:t>
                </a:r>
              </a:p>
              <a:p>
                <a:pPr>
                  <a:buNone/>
                </a:pPr>
                <a:r>
                  <a:rPr lang="en-US" altLang="zh-CN" b="1" dirty="0">
                    <a:solidFill>
                      <a:srgbClr val="000000"/>
                    </a:solidFill>
                    <a:latin typeface="Times New Roman" panose="02020603050405020304" pitchFamily="18" charset="0"/>
                  </a:rPr>
                  <a:t>			</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rPr>
                  <a:t>				(2-95)</a:t>
                </a:r>
                <a:endParaRPr lang="zh-CN" altLang="en-US" dirty="0">
                  <a:latin typeface="Times New Roman" panose="02020603050405020304" pitchFamily="18" charset="0"/>
                </a:endParaRPr>
              </a:p>
              <a:p>
                <a:pPr>
                  <a:buNone/>
                </a:pPr>
                <a:r>
                  <a:rPr lang="zh-CN" altLang="en-US" dirty="0">
                    <a:latin typeface="Times New Roman" panose="02020603050405020304" pitchFamily="18" charset="0"/>
                  </a:rPr>
                  <a:t>状态方程的解为</a:t>
                </a:r>
                <a:r>
                  <a:rPr lang="zh-CN" altLang="en-US" dirty="0">
                    <a:latin typeface="Times New Roman" panose="02020603050405020304" pitchFamily="18" charset="0"/>
                    <a:ea typeface="黑体" panose="02010609060101010101" pitchFamily="49" charset="-122"/>
                  </a:rPr>
                  <a:t> </a:t>
                </a:r>
              </a:p>
              <a:p>
                <a:pPr>
                  <a:buNone/>
                </a:pPr>
                <a:r>
                  <a:rPr lang="en-US" altLang="zh-CN" dirty="0">
                    <a:solidFill>
                      <a:srgbClr val="000000"/>
                    </a:solidFill>
                    <a:latin typeface="Times New Roman" panose="02020603050405020304" pitchFamily="18" charset="0"/>
                  </a:rPr>
                  <a:t>		</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b="0"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e>
                    </m:nary>
                  </m:oMath>
                </a14:m>
                <a:r>
                  <a:rPr lang="en-US" altLang="zh-CN" dirty="0">
                    <a:latin typeface="Times New Roman" panose="02020603050405020304" pitchFamily="18" charset="0"/>
                  </a:rPr>
                  <a:t>		(2-96)</a:t>
                </a:r>
                <a:endParaRPr lang="zh-CN" altLang="en-US" dirty="0">
                  <a:latin typeface="Times New Roman" panose="02020603050405020304" pitchFamily="18" charset="0"/>
                </a:endParaRPr>
              </a:p>
              <a:p>
                <a:pPr>
                  <a:buNone/>
                </a:pPr>
                <a:r>
                  <a:rPr lang="zh-CN" altLang="en-US" dirty="0">
                    <a:latin typeface="Times New Roman" panose="02020603050405020304" pitchFamily="18" charset="0"/>
                    <a:cs typeface="Times New Roman" panose="02020603050405020304" pitchFamily="18" charset="0"/>
                  </a:rPr>
                  <a:t>令 </a:t>
                </a:r>
                <a:r>
                  <a:rPr lang="en-US" altLang="zh-CN" i="1" cap="none" dirty="0">
                    <a:latin typeface="Times New Roman" panose="02020603050405020304" pitchFamily="18" charset="0"/>
                    <a:cs typeface="Times New Roman" panose="02020603050405020304" pitchFamily="18" charset="0"/>
                  </a:rPr>
                  <a:t>t</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k</a:t>
                </a:r>
                <a:r>
                  <a:rPr lang="en-US" altLang="zh-CN" cap="none"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T </a:t>
                </a:r>
                <a:r>
                  <a:rPr lang="zh-CN" altLang="en-US" dirty="0">
                    <a:latin typeface="Times New Roman" panose="02020603050405020304" pitchFamily="18" charset="0"/>
                    <a:cs typeface="Times New Roman" panose="02020603050405020304" pitchFamily="18" charset="0"/>
                  </a:rPr>
                  <a:t>和</a:t>
                </a:r>
                <a:r>
                  <a:rPr lang="en-US" altLang="zh-CN" i="1" cap="none"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en-US" altLang="zh-CN" i="1" cap="none" dirty="0" err="1">
                    <a:latin typeface="Times New Roman" panose="02020603050405020304" pitchFamily="18" charset="0"/>
                    <a:cs typeface="Times New Roman" panose="02020603050405020304" pitchFamily="18" charset="0"/>
                  </a:rPr>
                  <a:t>k</a:t>
                </a:r>
                <a:r>
                  <a:rPr lang="en-US" altLang="zh-CN" i="1" dirty="0" err="1">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，则</a:t>
                </a:r>
                <a:r>
                  <a:rPr lang="zh-CN" altLang="en-US" dirty="0">
                    <a:latin typeface="Times New Roman" panose="02020603050405020304" pitchFamily="18" charset="0"/>
                  </a:rPr>
                  <a:t>有 </a:t>
                </a:r>
              </a:p>
              <a:p>
                <a:pPr>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𝑘𝑇</m:t>
                          </m:r>
                        </m:sub>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sup>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b="0"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e>
                      </m:nary>
                    </m:oMath>
                  </m:oMathPara>
                </a14:m>
                <a:endParaRPr lang="en-US" altLang="zh-CN" dirty="0"/>
              </a:p>
              <a:p>
                <a:pPr>
                  <a:buNone/>
                </a:pPr>
                <a:r>
                  <a:rPr lang="en-US" altLang="zh-CN" dirty="0"/>
                  <a:t>										</a:t>
                </a:r>
                <a:r>
                  <a:rPr lang="en-US" altLang="zh-CN" dirty="0">
                    <a:latin typeface="Times New Roman" panose="02020603050405020304" pitchFamily="18" charset="0"/>
                  </a:rPr>
                  <a:t>(2-97)</a:t>
                </a:r>
                <a:endParaRPr lang="zh-CN" altLang="en-US" dirty="0"/>
              </a:p>
            </p:txBody>
          </p:sp>
        </mc:Choice>
        <mc:Fallback xmlns="">
          <p:sp>
            <p:nvSpPr>
              <p:cNvPr id="3" name="内容占位符 2">
                <a:extLst>
                  <a:ext uri="{FF2B5EF4-FFF2-40B4-BE49-F238E27FC236}">
                    <a16:creationId xmlns:a16="http://schemas.microsoft.com/office/drawing/2014/main" id="{50FE5203-F151-498B-8527-F38DF6D6E355}"/>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0A79928B-B843-446C-919E-C536F2FE6D7F}"/>
              </a:ext>
            </a:extLst>
          </p:cNvPr>
          <p:cNvSpPr txBox="1">
            <a:spLocks/>
          </p:cNvSpPr>
          <p:nvPr/>
        </p:nvSpPr>
        <p:spPr>
          <a:xfrm>
            <a:off x="11186499" y="5805264"/>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endParaRPr lang="en-US" altLang="zh-CN" sz="1000" dirty="0"/>
          </a:p>
        </p:txBody>
      </p:sp>
      <p:sp>
        <p:nvSpPr>
          <p:cNvPr id="6" name="灯片编号占位符 1">
            <a:extLst>
              <a:ext uri="{FF2B5EF4-FFF2-40B4-BE49-F238E27FC236}">
                <a16:creationId xmlns:a16="http://schemas.microsoft.com/office/drawing/2014/main" id="{3FFCEDCF-5975-4D65-9F27-C661280EE577}"/>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3A4EF6-D522-43A1-BF7F-135B01B3AA47}"/>
                  </a:ext>
                </a:extLst>
              </p:cNvPr>
              <p:cNvSpPr>
                <a:spLocks noGrp="1"/>
              </p:cNvSpPr>
              <p:nvPr>
                <p:ph sz="quarter" idx="10"/>
              </p:nvPr>
            </p:nvSpPr>
            <p:spPr/>
            <p:txBody>
              <a:bodyPr/>
              <a:lstStyle/>
              <a:p>
                <a:pPr marL="0" indent="0">
                  <a:buNone/>
                </a:pPr>
                <a:r>
                  <a:rPr lang="zh-CN" altLang="en-US" dirty="0"/>
                  <a:t>令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b="1" i="1">
                                  <a:solidFill>
                                    <a:srgbClr val="000000"/>
                                  </a:solidFill>
                                  <a:latin typeface="Cambria Math" panose="02040503050406030204" pitchFamily="18" charset="0"/>
                                </a:rPr>
                                <m:t>𝑮</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𝑇</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d>
                                <m:dPr>
                                  <m:begChr m:val="["/>
                                  <m:endChr m:val="]"/>
                                  <m:ctrlPr>
                                    <a:rPr lang="zh-CN" altLang="en-US" i="1">
                                      <a:solidFill>
                                        <a:srgbClr val="000000"/>
                                      </a:solidFill>
                                      <a:latin typeface="Cambria Math" panose="02040503050406030204" pitchFamily="18" charset="0"/>
                                    </a:rPr>
                                  </m:ctrlPr>
                                </m:d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e>
                              </m:d>
                              <m:r>
                                <a:rPr lang="en-US" altLang="zh-CN" b="0" i="1" smtClean="0">
                                  <a:solidFill>
                                    <a:srgbClr val="000000"/>
                                  </a:solidFill>
                                  <a:latin typeface="Cambria Math" panose="02040503050406030204" pitchFamily="18" charset="0"/>
                                </a:rPr>
                                <m:t>                              </m:t>
                              </m:r>
                            </m:e>
                          </m:mr>
                          <m:mr>
                            <m:e>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𝑘𝑇</m:t>
                                  </m:r>
                                </m:sub>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sup>
                                <m:e>
                                  <m:r>
                                    <a:rPr lang="zh-CN" altLang="en-US" b="1" i="1">
                                      <a:solidFill>
                                        <a:srgbClr val="000000"/>
                                      </a:solidFill>
                                      <a:latin typeface="Cambria Math" panose="02040503050406030204" pitchFamily="18" charset="0"/>
                                    </a:rPr>
                                    <m:t>𝜱</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e>
                                  </m:d>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e>
                              </m:nary>
                            </m:e>
                          </m:mr>
                        </m:m>
                      </m:e>
                    </m:d>
                  </m:oMath>
                </a14:m>
                <a:r>
                  <a:rPr lang="en-US" altLang="zh-CN" dirty="0"/>
                  <a:t>					</a:t>
                </a:r>
                <a:r>
                  <a:rPr lang="zh-CN" altLang="en-US" dirty="0"/>
                  <a:t>（</a:t>
                </a:r>
                <a:r>
                  <a:rPr lang="en-US" altLang="zh-CN" dirty="0"/>
                  <a:t>2-98</a:t>
                </a:r>
                <a:r>
                  <a:rPr lang="zh-CN" altLang="en-US" dirty="0"/>
                  <a:t>）</a:t>
                </a:r>
                <a:br>
                  <a:rPr lang="zh-CN" altLang="en-US" dirty="0"/>
                </a:br>
                <a:r>
                  <a:rPr lang="zh-CN" altLang="en-US" dirty="0"/>
                  <a:t>同时考虑</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oMath>
                </a14:m>
                <a:r>
                  <a:rPr lang="zh-CN" altLang="en-US" dirty="0"/>
                  <a:t>，则式（</a:t>
                </a:r>
                <a:r>
                  <a:rPr lang="en-US" altLang="zh-CN" dirty="0"/>
                  <a:t>2-97</a:t>
                </a:r>
                <a:r>
                  <a:rPr lang="zh-CN" altLang="en-US" dirty="0"/>
                  <a:t>）可写为</a:t>
                </a:r>
                <a:endParaRPr lang="en-US" altLang="zh-CN" dirty="0"/>
              </a:p>
              <a:p>
                <a:pPr marL="0" indent="0" algn="r">
                  <a:lnSpc>
                    <a:spcPct val="150000"/>
                  </a:lnSpc>
                  <a:buNone/>
                </a:pPr>
                <a:r>
                  <a:rPr lang="zh-CN" altLang="en-US" dirty="0"/>
                  <a:t> </a:t>
                </a:r>
                <a:r>
                  <a:rPr lang="en-US" altLang="zh-CN" dirty="0"/>
                  <a:t>		</a:t>
                </a:r>
                <a14:m>
                  <m:oMath xmlns:m="http://schemas.openxmlformats.org/officeDocument/2006/math">
                    <m:r>
                      <a:rPr lang="zh-CN" altLang="en-US" b="1" i="1" smtClean="0">
                        <a:solidFill>
                          <a:schemeClr val="accent1"/>
                        </a:solidFill>
                        <a:latin typeface="Cambria Math" panose="02040503050406030204" pitchFamily="18" charset="0"/>
                      </a:rPr>
                      <m:t>𝒙</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m:t>
                    </m:r>
                    <m:r>
                      <a:rPr lang="zh-CN" altLang="en-US" i="1">
                        <a:solidFill>
                          <a:schemeClr val="accent1"/>
                        </a:solidFill>
                        <a:latin typeface="Cambria Math" panose="02040503050406030204" pitchFamily="18" charset="0"/>
                      </a:rPr>
                      <m:t>+1)</m:t>
                    </m:r>
                    <m:r>
                      <a:rPr lang="zh-CN" altLang="en-US" i="1">
                        <a:solidFill>
                          <a:schemeClr val="accent1"/>
                        </a:solidFill>
                        <a:latin typeface="Cambria Math" panose="02040503050406030204" pitchFamily="18" charset="0"/>
                      </a:rPr>
                      <m:t>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𝑮</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𝒙</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𝑯</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𝒖</m:t>
                    </m:r>
                    <m:d>
                      <m:dPr>
                        <m:ctrlPr>
                          <a:rPr lang="zh-CN" altLang="en-US" i="1">
                            <a:solidFill>
                              <a:schemeClr val="accent1"/>
                            </a:solidFill>
                            <a:latin typeface="Cambria Math" panose="02040503050406030204" pitchFamily="18" charset="0"/>
                          </a:rPr>
                        </m:ctrlPr>
                      </m:dPr>
                      <m:e>
                        <m:r>
                          <a:rPr lang="zh-CN" altLang="en-US" i="1">
                            <a:solidFill>
                              <a:schemeClr val="accent1"/>
                            </a:solidFill>
                            <a:latin typeface="Cambria Math" panose="02040503050406030204" pitchFamily="18" charset="0"/>
                          </a:rPr>
                          <m:t>𝑘𝑇</m:t>
                        </m:r>
                      </m:e>
                    </m:d>
                  </m:oMath>
                </a14:m>
                <a:r>
                  <a:rPr lang="en-US" altLang="zh-CN" dirty="0"/>
                  <a:t>		</a:t>
                </a:r>
                <a:r>
                  <a:rPr lang="zh-CN" altLang="en-US" dirty="0">
                    <a:ea typeface="黑体" panose="02010609060101010101" pitchFamily="49" charset="-122"/>
                  </a:rPr>
                  <a:t>（</a:t>
                </a:r>
                <a:r>
                  <a:rPr lang="en-US" altLang="zh-CN" dirty="0">
                    <a:ea typeface="黑体" panose="02010609060101010101" pitchFamily="49" charset="-122"/>
                  </a:rPr>
                  <a:t>2-99</a:t>
                </a:r>
                <a:r>
                  <a:rPr lang="zh-CN" altLang="en-US" dirty="0">
                    <a:ea typeface="黑体" panose="02010609060101010101" pitchFamily="49" charset="-122"/>
                  </a:rPr>
                  <a:t>）</a:t>
                </a:r>
                <a:endParaRPr lang="en-US" altLang="zh-CN" dirty="0">
                  <a:ea typeface="黑体" panose="02010609060101010101" pitchFamily="49" charset="-122"/>
                </a:endParaRPr>
              </a:p>
              <a:p>
                <a:pPr marL="0" indent="0">
                  <a:lnSpc>
                    <a:spcPct val="150000"/>
                  </a:lnSpc>
                  <a:buNone/>
                </a:pPr>
                <a:r>
                  <a:rPr lang="zh-CN" altLang="en-US" dirty="0"/>
                  <a:t> 线性时变连续系统的输出方程为 </a:t>
                </a:r>
                <a14:m>
                  <m:oMath xmlns:m="http://schemas.openxmlformats.org/officeDocument/2006/math">
                    <m:r>
                      <a:rPr lang="zh-CN" altLang="en-US" b="1" i="1">
                        <a:solidFill>
                          <a:srgbClr val="000000"/>
                        </a:solidFill>
                        <a:latin typeface="Cambria Math" panose="02040503050406030204" pitchFamily="18" charset="0"/>
                      </a:rPr>
                      <m:t>𝒚</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b="1" i="1">
                        <a:solidFill>
                          <a:srgbClr val="000000"/>
                        </a:solidFill>
                        <a:latin typeface="Cambria Math" panose="02040503050406030204" pitchFamily="18" charset="0"/>
                      </a:rPr>
                      <m:t>𝒙</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b="1" i="1">
                        <a:solidFill>
                          <a:srgbClr val="000000"/>
                        </a:solidFill>
                        <a:latin typeface="Cambria Math" panose="02040503050406030204" pitchFamily="18" charset="0"/>
                      </a:rPr>
                      <m:t>𝒖</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endParaRPr lang="en-US" altLang="zh-CN" dirty="0">
                  <a:solidFill>
                    <a:srgbClr val="000000"/>
                  </a:solidFill>
                </a:endParaRPr>
              </a:p>
              <a:p>
                <a:pPr marL="0" indent="0">
                  <a:lnSpc>
                    <a:spcPct val="150000"/>
                  </a:lnSpc>
                  <a:buNone/>
                </a:pPr>
                <a:r>
                  <a:rPr lang="zh-CN" altLang="en-US" dirty="0"/>
                  <a:t>令</a:t>
                </a:r>
                <a14:m>
                  <m:oMath xmlns:m="http://schemas.openxmlformats.org/officeDocument/2006/math">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oMath>
                </a14:m>
                <a:r>
                  <a:rPr lang="zh-CN" altLang="en-US" dirty="0"/>
                  <a:t>代入上式，即可得线性时变连续系统的离散化输出方程 </a:t>
                </a:r>
                <a:endParaRPr lang="en-US" altLang="zh-CN" dirty="0"/>
              </a:p>
              <a:p>
                <a:pPr marL="0" indent="0" algn="r">
                  <a:lnSpc>
                    <a:spcPct val="150000"/>
                  </a:lnSpc>
                  <a:buNone/>
                </a:pPr>
                <a:r>
                  <a:rPr lang="en-US" altLang="zh-CN" dirty="0"/>
                  <a:t>		</a:t>
                </a:r>
                <a14:m>
                  <m:oMath xmlns:m="http://schemas.openxmlformats.org/officeDocument/2006/math">
                    <m:r>
                      <a:rPr lang="zh-CN" altLang="en-US" b="1" i="1" smtClean="0">
                        <a:solidFill>
                          <a:schemeClr val="accent1"/>
                        </a:solidFill>
                        <a:latin typeface="Cambria Math" panose="02040503050406030204" pitchFamily="18" charset="0"/>
                      </a:rPr>
                      <m:t>𝒚</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𝑪</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𝒙</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𝑫</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𝒖</m:t>
                    </m:r>
                    <m:r>
                      <a:rPr lang="zh-CN" altLang="en-US"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𝑘𝑇</m:t>
                    </m:r>
                    <m:r>
                      <a:rPr lang="zh-CN" altLang="en-US" i="1">
                        <a:solidFill>
                          <a:schemeClr val="accent1"/>
                        </a:solidFill>
                        <a:latin typeface="Cambria Math" panose="02040503050406030204" pitchFamily="18" charset="0"/>
                      </a:rPr>
                      <m:t>)</m:t>
                    </m:r>
                  </m:oMath>
                </a14:m>
                <a:r>
                  <a:rPr lang="en-US" altLang="zh-CN" dirty="0"/>
                  <a:t>			</a:t>
                </a:r>
                <a:r>
                  <a:rPr lang="zh-CN" altLang="en-US" dirty="0"/>
                  <a:t>（</a:t>
                </a:r>
                <a:r>
                  <a:rPr lang="en-US" altLang="zh-CN" dirty="0"/>
                  <a:t>2-100</a:t>
                </a:r>
                <a:r>
                  <a:rPr lang="zh-CN" altLang="en-US" dirty="0"/>
                  <a:t>）</a:t>
                </a:r>
                <a:endParaRPr lang="en-US" altLang="zh-CN" dirty="0"/>
              </a:p>
              <a:p>
                <a:pPr marL="0" indent="0">
                  <a:lnSpc>
                    <a:spcPct val="150000"/>
                  </a:lnSpc>
                  <a:buNone/>
                </a:pPr>
                <a:r>
                  <a:rPr lang="zh-CN" altLang="en-US" dirty="0"/>
                  <a:t>式中</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sub>
                              </m:sSub>
                            </m:e>
                          </m:mr>
                          <m:mr>
                            <m:e>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sub>
                              </m:sSub>
                            </m:e>
                          </m:mr>
                        </m:m>
                      </m:e>
                    </m:d>
                  </m:oMath>
                </a14:m>
                <a:endParaRPr lang="zh-CN" altLang="en-US" dirty="0"/>
              </a:p>
            </p:txBody>
          </p:sp>
        </mc:Choice>
        <mc:Fallback xmlns="">
          <p:sp>
            <p:nvSpPr>
              <p:cNvPr id="3" name="内容占位符 2">
                <a:extLst>
                  <a:ext uri="{FF2B5EF4-FFF2-40B4-BE49-F238E27FC236}">
                    <a16:creationId xmlns:a16="http://schemas.microsoft.com/office/drawing/2014/main" id="{2B3A4EF6-D522-43A1-BF7F-135B01B3AA47}"/>
                  </a:ext>
                </a:extLst>
              </p:cNvPr>
              <p:cNvSpPr>
                <a:spLocks noGrp="1" noRot="1" noChangeAspect="1" noMove="1" noResize="1" noEditPoints="1" noAdjustHandles="1" noChangeArrowheads="1" noChangeShapeType="1" noTextEdit="1"/>
              </p:cNvSpPr>
              <p:nvPr>
                <p:ph sz="quarter" idx="10"/>
              </p:nvPr>
            </p:nvSpPr>
            <p:spPr>
              <a:blipFill>
                <a:blip r:embed="rId2"/>
                <a:stretch>
                  <a:fillRect l="-863" r="-809"/>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5710F481-2EC3-4203-9280-A881CCEE0B0D}"/>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F746A-9D47-480C-ADE3-8DB213B8CB64}"/>
              </a:ext>
            </a:extLst>
          </p:cNvPr>
          <p:cNvSpPr>
            <a:spLocks noGrp="1"/>
          </p:cNvSpPr>
          <p:nvPr>
            <p:ph type="title"/>
          </p:nvPr>
        </p:nvSpPr>
        <p:spPr/>
        <p:txBody>
          <a:bodyPr>
            <a:normAutofit/>
          </a:bodyPr>
          <a:lstStyle/>
          <a:p>
            <a:r>
              <a:rPr lang="en-US" altLang="zh-CN" dirty="0"/>
              <a:t>2.6.3 </a:t>
            </a:r>
            <a:r>
              <a:rPr lang="zh-CN" altLang="en-US" dirty="0"/>
              <a:t>近似离散化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D37D7B-495A-4810-A522-2E75995DE9A3}"/>
                  </a:ext>
                </a:extLst>
              </p:cNvPr>
              <p:cNvSpPr>
                <a:spLocks noGrp="1"/>
              </p:cNvSpPr>
              <p:nvPr>
                <p:ph sz="quarter" idx="13"/>
              </p:nvPr>
            </p:nvSpPr>
            <p:spPr/>
            <p:txBody>
              <a:bodyPr/>
              <a:lstStyle/>
              <a:p>
                <a:pPr lvl="0" fontAlgn="base">
                  <a:lnSpc>
                    <a:spcPct val="110000"/>
                  </a:lnSpc>
                  <a:spcBef>
                    <a:spcPct val="0"/>
                  </a:spcBef>
                  <a:spcAft>
                    <a:spcPct val="0"/>
                  </a:spcAft>
                  <a:buClrTx/>
                  <a:buNone/>
                </a:pPr>
                <a:r>
                  <a:rPr lang="zh-CN" altLang="en-US" dirty="0"/>
                  <a:t> 对于线性连续时变系统，在采样周期</a:t>
                </a:r>
                <a:r>
                  <a:rPr lang="en-US" altLang="zh-CN" dirty="0"/>
                  <a:t>T</a:t>
                </a:r>
                <a:r>
                  <a:rPr lang="zh-CN" altLang="en-US" dirty="0"/>
                  <a:t>较小（一般为被控对象中的最小时间常数</a:t>
                </a:r>
                <a14:m>
                  <m:oMath xmlns:m="http://schemas.openxmlformats.org/officeDocument/2006/math">
                    <m:sSub>
                      <m:sSubPr>
                        <m:ctrlPr>
                          <a:rPr lang="zh-CN" altLang="en-US" sz="2000" i="1" cap="none">
                            <a:solidFill>
                              <a:srgbClr val="000000"/>
                            </a:solidFill>
                            <a:latin typeface="Cambria Math" panose="02040503050406030204" pitchFamily="18" charset="0"/>
                            <a:cs typeface="+mn-cs"/>
                          </a:rPr>
                        </m:ctrlPr>
                      </m:sSubPr>
                      <m:e>
                        <m:r>
                          <a:rPr lang="zh-CN" altLang="en-US" sz="2000" i="1" cap="none">
                            <a:solidFill>
                              <a:srgbClr val="000000"/>
                            </a:solidFill>
                            <a:latin typeface="Cambria Math" panose="02040503050406030204" pitchFamily="18" charset="0"/>
                            <a:cs typeface="+mn-cs"/>
                          </a:rPr>
                          <m:t>𝑇</m:t>
                        </m:r>
                      </m:e>
                      <m:sub>
                        <m:r>
                          <m:rPr>
                            <m:sty m:val="p"/>
                          </m:rPr>
                          <a:rPr lang="zh-CN" altLang="en-US" sz="2000" cap="none">
                            <a:solidFill>
                              <a:srgbClr val="000000"/>
                            </a:solidFill>
                            <a:latin typeface="Cambria Math" panose="02040503050406030204" pitchFamily="18" charset="0"/>
                            <a:cs typeface="+mn-cs"/>
                          </a:rPr>
                          <m:t>min</m:t>
                        </m:r>
                      </m:sub>
                    </m:sSub>
                  </m:oMath>
                </a14:m>
                <a:r>
                  <a:rPr lang="zh-CN" altLang="en-US" dirty="0"/>
                  <a:t>的</a:t>
                </a:r>
                <a:r>
                  <a:rPr lang="en-US" altLang="zh-CN" dirty="0"/>
                  <a:t>1/10</a:t>
                </a:r>
                <a:r>
                  <a:rPr lang="zh-CN" altLang="en-US" dirty="0"/>
                  <a:t>左右）时，即 </a:t>
                </a:r>
                <a:endParaRPr lang="en-US" altLang="zh-CN" dirty="0"/>
              </a:p>
              <a:p>
                <a:pPr fontAlgn="base">
                  <a:lnSpc>
                    <a:spcPct val="110000"/>
                  </a:lnSpc>
                  <a:spcBef>
                    <a:spcPct val="0"/>
                  </a:spcBef>
                  <a:spcAft>
                    <a:spcPct val="0"/>
                  </a:spcAft>
                  <a:buClrTx/>
                  <a:buNone/>
                </a:pPr>
                <a:r>
                  <a:rPr lang="en-US" altLang="zh-CN"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10</m:t>
                        </m:r>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m:rPr>
                            <m:sty m:val="p"/>
                          </m:rPr>
                          <a:rPr lang="zh-CN" altLang="en-US" cap="none" smtClean="0">
                            <a:solidFill>
                              <a:srgbClr val="000000"/>
                            </a:solidFill>
                            <a:latin typeface="Cambria Math" panose="02040503050406030204" pitchFamily="18" charset="0"/>
                          </a:rPr>
                          <m:t>min</m:t>
                        </m:r>
                      </m:sub>
                    </m:sSub>
                  </m:oMath>
                </a14:m>
                <a:r>
                  <a:rPr lang="en-US" altLang="zh-CN" dirty="0"/>
                  <a:t>					(2-101)</a:t>
                </a:r>
                <a:endParaRPr lang="zh-CN" altLang="en-US" dirty="0"/>
              </a:p>
              <a:p>
                <a:pPr fontAlgn="base">
                  <a:lnSpc>
                    <a:spcPct val="110000"/>
                  </a:lnSpc>
                  <a:spcBef>
                    <a:spcPct val="0"/>
                  </a:spcBef>
                  <a:spcAft>
                    <a:spcPct val="0"/>
                  </a:spcAft>
                  <a:buClrTx/>
                  <a:buNone/>
                </a:pPr>
                <a:r>
                  <a:rPr lang="zh-CN" altLang="en-US" dirty="0">
                    <a:latin typeface="宋体" panose="02010600030101010101" pitchFamily="2" charset="-122"/>
                  </a:rPr>
                  <a:t>可采用近似离散化方法。</a:t>
                </a:r>
                <a:r>
                  <a:rPr lang="zh-CN" altLang="en-US" sz="1050" dirty="0"/>
                  <a:t> </a:t>
                </a:r>
                <a:endParaRPr lang="zh-CN" altLang="en-US" dirty="0"/>
              </a:p>
              <a:p>
                <a:pPr fontAlgn="base">
                  <a:lnSpc>
                    <a:spcPct val="110000"/>
                  </a:lnSpc>
                  <a:spcBef>
                    <a:spcPct val="0"/>
                  </a:spcBef>
                  <a:spcAft>
                    <a:spcPct val="0"/>
                  </a:spcAft>
                  <a:buClrTx/>
                  <a:buNone/>
                </a:pPr>
                <a:r>
                  <a:rPr lang="zh-CN" altLang="en-US" dirty="0">
                    <a:latin typeface="宋体" panose="02010600030101010101" pitchFamily="2" charset="-122"/>
                  </a:rPr>
                  <a:t>设线性时变连续系统状态方程为</a:t>
                </a:r>
                <a:r>
                  <a:rPr lang="zh-CN" altLang="en-US" sz="1050" dirty="0">
                    <a:latin typeface="宋体" panose="02010600030101010101" pitchFamily="2" charset="-122"/>
                  </a:rPr>
                  <a:t> </a:t>
                </a:r>
                <a:endParaRPr lang="zh-CN" altLang="en-US" dirty="0">
                  <a:latin typeface="宋体" panose="02010600030101010101" pitchFamily="2" charset="-122"/>
                </a:endParaRPr>
              </a:p>
              <a:p>
                <a:pPr fontAlgn="base">
                  <a:lnSpc>
                    <a:spcPct val="110000"/>
                  </a:lnSpc>
                  <a:spcBef>
                    <a:spcPct val="0"/>
                  </a:spcBef>
                  <a:spcAft>
                    <a:spcPct val="0"/>
                  </a:spcAft>
                  <a:buClrTx/>
                  <a:buNone/>
                </a:pPr>
                <a:r>
                  <a:rPr lang="en-US" altLang="zh-CN" b="1" dirty="0">
                    <a:solidFill>
                      <a:srgbClr val="000000"/>
                    </a:solidFill>
                  </a:rPr>
                  <a:t>			</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(2-102)</a:t>
                </a:r>
                <a:endParaRPr lang="zh-CN" altLang="en-US" dirty="0"/>
              </a:p>
              <a:p>
                <a:pPr fontAlgn="base">
                  <a:lnSpc>
                    <a:spcPct val="110000"/>
                  </a:lnSpc>
                  <a:spcBef>
                    <a:spcPct val="0"/>
                  </a:spcBef>
                  <a:spcAft>
                    <a:spcPct val="0"/>
                  </a:spcAft>
                  <a:buClrTx/>
                  <a:buNone/>
                </a:pPr>
                <a:r>
                  <a:rPr lang="zh-CN" altLang="en-US" dirty="0">
                    <a:latin typeface="宋体" panose="02010600030101010101" pitchFamily="2" charset="-122"/>
                  </a:rPr>
                  <a:t>根据导数定义</a:t>
                </a:r>
                <a:r>
                  <a:rPr lang="zh-CN" altLang="en-US" dirty="0">
                    <a:latin typeface="黑体" panose="02010609060101010101" pitchFamily="49" charset="-122"/>
                    <a:ea typeface="黑体" panose="02010609060101010101" pitchFamily="49" charset="-122"/>
                  </a:rPr>
                  <a:t> </a:t>
                </a:r>
              </a:p>
              <a:p>
                <a:pPr fontAlgn="base">
                  <a:lnSpc>
                    <a:spcPct val="110000"/>
                  </a:lnSpc>
                  <a:spcBef>
                    <a:spcPct val="0"/>
                  </a:spcBef>
                  <a:spcAft>
                    <a:spcPct val="0"/>
                  </a:spcAft>
                  <a:buClrTx/>
                  <a:buNone/>
                </a:pPr>
                <a:r>
                  <a:rPr lang="en-US" altLang="zh-CN" b="1" dirty="0">
                    <a:solidFill>
                      <a:srgbClr val="000000"/>
                    </a:solidFill>
                  </a:rPr>
                  <a:t>		</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zh-CN" altLang="en-US" i="1" cap="none" smtClean="0">
                            <a:solidFill>
                              <a:srgbClr val="000000"/>
                            </a:solidFill>
                            <a:latin typeface="Cambria Math" panose="02040503050406030204" pitchFamily="18" charset="0"/>
                          </a:rPr>
                        </m:ctrlPr>
                      </m:funcPr>
                      <m:fName>
                        <m:limLow>
                          <m:limLowPr>
                            <m:ctrlPr>
                              <a:rPr lang="zh-CN" altLang="en-US" i="1" cap="none">
                                <a:solidFill>
                                  <a:srgbClr val="000000"/>
                                </a:solidFill>
                                <a:latin typeface="Cambria Math" panose="02040503050406030204" pitchFamily="18" charset="0"/>
                              </a:rPr>
                            </m:ctrlPr>
                          </m:limLowPr>
                          <m:e>
                            <m:r>
                              <m:rPr>
                                <m:sty m:val="p"/>
                              </m:rPr>
                              <a:rPr lang="zh-CN" altLang="en-US" cap="none">
                                <a:solidFill>
                                  <a:srgbClr val="000000"/>
                                </a:solidFill>
                                <a:latin typeface="Cambria Math" panose="02040503050406030204" pitchFamily="18" charset="0"/>
                              </a:rPr>
                              <m:t>lim</m:t>
                            </m:r>
                          </m:e>
                          <m:lim>
                            <m:r>
                              <m:rPr>
                                <m:sty m:val="p"/>
                              </m:rPr>
                              <a:rPr lang="zh-CN" altLang="en-US" i="1" cap="none" smtClean="0">
                                <a:solidFill>
                                  <a:srgbClr val="000000"/>
                                </a:solidFill>
                                <a:latin typeface="Cambria Math" panose="02040503050406030204" pitchFamily="18" charset="0"/>
                              </a:rPr>
                              <m:t>Δ</m:t>
                            </m:r>
                            <m:r>
                              <a:rPr lang="zh-CN" altLang="en-US" i="1" cap="none">
                                <a:solidFill>
                                  <a:srgbClr val="000000"/>
                                </a:solidFill>
                                <a:latin typeface="Cambria Math" panose="02040503050406030204" pitchFamily="18" charset="0"/>
                              </a:rPr>
                              <m:t>𝑡</m:t>
                            </m:r>
                            <m:r>
                              <a:rPr lang="zh-CN" altLang="en-US" i="1" cap="none">
                                <a:solidFill>
                                  <a:srgbClr val="000000"/>
                                </a:solidFill>
                                <a:latin typeface="Cambria Math" panose="02040503050406030204" pitchFamily="18" charset="0"/>
                              </a:rPr>
                              <m:t>→0</m:t>
                            </m:r>
                          </m:lim>
                        </m:limLow>
                      </m:fName>
                      <m:e>
                        <m:f>
                          <m:fPr>
                            <m:ctrlPr>
                              <a:rPr lang="zh-CN" altLang="en-US" i="1" cap="none">
                                <a:solidFill>
                                  <a:srgbClr val="000000"/>
                                </a:solidFill>
                                <a:latin typeface="Cambria Math" panose="02040503050406030204" pitchFamily="18" charset="0"/>
                              </a:rPr>
                            </m:ctrlPr>
                          </m:fPr>
                          <m:num>
                            <m:r>
                              <a:rPr lang="zh-CN" altLang="en-US" b="1" i="1" cap="none">
                                <a:solidFill>
                                  <a:srgbClr val="000000"/>
                                </a:solidFill>
                                <a:latin typeface="Cambria Math" panose="02040503050406030204" pitchFamily="18" charset="0"/>
                              </a:rPr>
                              <m:t>𝒙</m:t>
                            </m:r>
                            <m:r>
                              <a:rPr lang="zh-CN" altLang="en-US" i="1" cap="none">
                                <a:solidFill>
                                  <a:srgbClr val="000000"/>
                                </a:solidFill>
                                <a:latin typeface="Cambria Math" panose="02040503050406030204" pitchFamily="18" charset="0"/>
                              </a:rPr>
                              <m:t>(</m:t>
                            </m:r>
                            <m:r>
                              <a:rPr lang="zh-CN" altLang="en-US" i="1" cap="none">
                                <a:solidFill>
                                  <a:srgbClr val="000000"/>
                                </a:solidFill>
                                <a:latin typeface="Cambria Math" panose="02040503050406030204" pitchFamily="18" charset="0"/>
                              </a:rPr>
                              <m:t>𝑡</m:t>
                            </m:r>
                            <m:r>
                              <a:rPr lang="zh-CN" altLang="en-US" i="1" cap="none">
                                <a:solidFill>
                                  <a:srgbClr val="000000"/>
                                </a:solidFill>
                                <a:latin typeface="Cambria Math" panose="02040503050406030204" pitchFamily="18" charset="0"/>
                              </a:rPr>
                              <m:t>+</m:t>
                            </m:r>
                            <m:r>
                              <m:rPr>
                                <m:sty m:val="p"/>
                              </m:rPr>
                              <a:rPr lang="zh-CN" altLang="en-US" i="1" cap="none" smtClean="0">
                                <a:solidFill>
                                  <a:srgbClr val="000000"/>
                                </a:solidFill>
                                <a:latin typeface="Cambria Math" panose="02040503050406030204" pitchFamily="18" charset="0"/>
                              </a:rPr>
                              <m:t>Δ</m:t>
                            </m:r>
                            <m:r>
                              <a:rPr lang="zh-CN" altLang="en-US" i="1" cap="none">
                                <a:solidFill>
                                  <a:srgbClr val="000000"/>
                                </a:solidFill>
                                <a:latin typeface="Cambria Math" panose="02040503050406030204" pitchFamily="18" charset="0"/>
                              </a:rPr>
                              <m:t>𝑡</m:t>
                            </m:r>
                            <m:r>
                              <a:rPr lang="zh-CN" altLang="en-US" i="1" cap="none">
                                <a:solidFill>
                                  <a:srgbClr val="000000"/>
                                </a:solidFill>
                                <a:latin typeface="Cambria Math" panose="02040503050406030204" pitchFamily="18" charset="0"/>
                              </a:rPr>
                              <m:t>)−</m:t>
                            </m:r>
                            <m:r>
                              <a:rPr lang="zh-CN" altLang="en-US" b="1" i="1" cap="none">
                                <a:solidFill>
                                  <a:srgbClr val="000000"/>
                                </a:solidFill>
                                <a:latin typeface="Cambria Math" panose="02040503050406030204" pitchFamily="18" charset="0"/>
                              </a:rPr>
                              <m:t>𝒙</m:t>
                            </m:r>
                            <m:r>
                              <a:rPr lang="zh-CN" altLang="en-US" i="1" cap="none">
                                <a:solidFill>
                                  <a:srgbClr val="000000"/>
                                </a:solidFill>
                                <a:latin typeface="Cambria Math" panose="02040503050406030204" pitchFamily="18" charset="0"/>
                              </a:rPr>
                              <m:t>(</m:t>
                            </m:r>
                            <m:r>
                              <a:rPr lang="zh-CN" altLang="en-US" i="1" cap="none">
                                <a:solidFill>
                                  <a:srgbClr val="000000"/>
                                </a:solidFill>
                                <a:latin typeface="Cambria Math" panose="02040503050406030204" pitchFamily="18" charset="0"/>
                              </a:rPr>
                              <m:t>𝑡</m:t>
                            </m:r>
                            <m:r>
                              <a:rPr lang="zh-CN" altLang="en-US" i="1" cap="none">
                                <a:solidFill>
                                  <a:srgbClr val="000000"/>
                                </a:solidFill>
                                <a:latin typeface="Cambria Math" panose="02040503050406030204" pitchFamily="18" charset="0"/>
                              </a:rPr>
                              <m:t>)</m:t>
                            </m:r>
                          </m:num>
                          <m:den>
                            <m:r>
                              <m:rPr>
                                <m:sty m:val="p"/>
                              </m:rPr>
                              <a:rPr lang="zh-CN" altLang="en-US" i="1" cap="none" smtClean="0">
                                <a:solidFill>
                                  <a:srgbClr val="000000"/>
                                </a:solidFill>
                                <a:latin typeface="Cambria Math" panose="02040503050406030204" pitchFamily="18" charset="0"/>
                              </a:rPr>
                              <m:t>Δ</m:t>
                            </m:r>
                            <m:r>
                              <a:rPr lang="zh-CN" altLang="en-US" i="1" cap="none">
                                <a:solidFill>
                                  <a:srgbClr val="000000"/>
                                </a:solidFill>
                                <a:latin typeface="Cambria Math" panose="02040503050406030204" pitchFamily="18" charset="0"/>
                              </a:rPr>
                              <m:t>𝑡</m:t>
                            </m:r>
                          </m:den>
                        </m:f>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𝑡</m:t>
                        </m:r>
                      </m:den>
                    </m:f>
                  </m:oMath>
                </a14:m>
                <a:r>
                  <a:rPr lang="en-US" altLang="zh-CN" dirty="0"/>
                  <a:t>			(2-103)</a:t>
                </a:r>
              </a:p>
              <a:p>
                <a:pPr fontAlgn="base">
                  <a:lnSpc>
                    <a:spcPct val="110000"/>
                  </a:lnSpc>
                  <a:spcBef>
                    <a:spcPct val="0"/>
                  </a:spcBef>
                  <a:spcAft>
                    <a:spcPct val="0"/>
                  </a:spcAft>
                  <a:buClrTx/>
                  <a:buNone/>
                </a:pPr>
                <a:r>
                  <a:rPr lang="zh-CN" altLang="en-US" dirty="0">
                    <a:latin typeface="宋体" panose="02010600030101010101" pitchFamily="2" charset="-122"/>
                  </a:rPr>
                  <a:t>求取</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𝑇</m:t>
                        </m:r>
                      </m:e>
                    </m:d>
                  </m:oMath>
                </a14:m>
                <a:r>
                  <a:rPr lang="zh-CN" altLang="en-US" dirty="0">
                    <a:latin typeface="宋体" panose="02010600030101010101" pitchFamily="2" charset="-122"/>
                  </a:rPr>
                  <a:t>区间的导数，则有</a:t>
                </a:r>
                <a:r>
                  <a:rPr lang="zh-CN" altLang="en-US" dirty="0">
                    <a:latin typeface="黑体" panose="02010609060101010101" pitchFamily="49" charset="-122"/>
                    <a:ea typeface="黑体" panose="02010609060101010101" pitchFamily="49" charset="-122"/>
                  </a:rPr>
                  <a:t> </a:t>
                </a:r>
              </a:p>
              <a:p>
                <a:pPr fontAlgn="base">
                  <a:lnSpc>
                    <a:spcPct val="110000"/>
                  </a:lnSpc>
                  <a:spcBef>
                    <a:spcPct val="0"/>
                  </a:spcBef>
                  <a:spcAft>
                    <a:spcPct val="0"/>
                  </a:spcAft>
                  <a:buClrTx/>
                  <a:buNone/>
                </a:pPr>
                <a:r>
                  <a:rPr lang="en-US" altLang="zh-CN" b="1" dirty="0">
                    <a:solidFill>
                      <a:srgbClr val="000000"/>
                    </a:solidFill>
                  </a:rPr>
                  <a:t>		</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cap="none" smtClean="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→0</m:t>
                            </m:r>
                          </m:lim>
                        </m:limLow>
                      </m:fName>
                      <m:e>
                        <m:f>
                          <m:fPr>
                            <m:ctrlPr>
                              <a:rPr lang="zh-CN" altLang="en-US" i="1">
                                <a:solidFill>
                                  <a:srgbClr val="000000"/>
                                </a:solidFill>
                                <a:latin typeface="Cambria Math" panose="02040503050406030204" pitchFamily="18" charset="0"/>
                              </a:rPr>
                            </m:ctrlPr>
                          </m:fPr>
                          <m:num>
                            <m:r>
                              <a:rPr lang="zh-CN" altLang="en-US" b="1" i="1">
                                <a:solidFill>
                                  <a:srgbClr val="000000"/>
                                </a:solidFill>
                                <a:latin typeface="Cambria Math" panose="02040503050406030204" pitchFamily="18" charset="0"/>
                              </a:rPr>
                              <m:t>𝒙</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𝑇</m:t>
                            </m:r>
                          </m:den>
                        </m:f>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b="1" i="1">
                            <a:solidFill>
                              <a:srgbClr val="000000"/>
                            </a:solidFill>
                            <a:latin typeface="Cambria Math" panose="02040503050406030204" pitchFamily="18" charset="0"/>
                          </a:rPr>
                          <m:t>𝒙</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𝑇</m:t>
                        </m:r>
                      </m:den>
                    </m:f>
                  </m:oMath>
                </a14:m>
                <a:r>
                  <a:rPr lang="en-US" altLang="zh-CN" dirty="0"/>
                  <a:t>		(2-104)</a:t>
                </a:r>
                <a:endParaRPr lang="zh-CN" altLang="en-US" dirty="0"/>
              </a:p>
              <a:p>
                <a:pPr fontAlgn="base">
                  <a:lnSpc>
                    <a:spcPct val="110000"/>
                  </a:lnSpc>
                  <a:spcBef>
                    <a:spcPct val="0"/>
                  </a:spcBef>
                  <a:spcAft>
                    <a:spcPct val="0"/>
                  </a:spcAft>
                  <a:buClrTx/>
                  <a:buNone/>
                </a:pPr>
                <a:endParaRPr lang="zh-CN" altLang="en-US" dirty="0"/>
              </a:p>
              <a:p>
                <a:pPr lvl="0" fontAlgn="base">
                  <a:lnSpc>
                    <a:spcPct val="110000"/>
                  </a:lnSpc>
                  <a:spcBef>
                    <a:spcPct val="0"/>
                  </a:spcBef>
                  <a:spcAft>
                    <a:spcPct val="0"/>
                  </a:spcAft>
                  <a:buClrTx/>
                  <a:buNone/>
                </a:pPr>
                <a:endParaRPr lang="zh-CN" altLang="en-US" dirty="0"/>
              </a:p>
            </p:txBody>
          </p:sp>
        </mc:Choice>
        <mc:Fallback xmlns="">
          <p:sp>
            <p:nvSpPr>
              <p:cNvPr id="3" name="内容占位符 2">
                <a:extLst>
                  <a:ext uri="{FF2B5EF4-FFF2-40B4-BE49-F238E27FC236}">
                    <a16:creationId xmlns:a16="http://schemas.microsoft.com/office/drawing/2014/main" id="{93D37D7B-495A-4810-A522-2E75995DE9A3}"/>
                  </a:ext>
                </a:extLst>
              </p:cNvPr>
              <p:cNvSpPr>
                <a:spLocks noGrp="1" noRot="1" noChangeAspect="1" noMove="1" noResize="1" noEditPoints="1" noAdjustHandles="1" noChangeArrowheads="1" noChangeShapeType="1" noTextEdit="1"/>
              </p:cNvSpPr>
              <p:nvPr>
                <p:ph sz="quarter" idx="13"/>
              </p:nvPr>
            </p:nvSpPr>
            <p:spPr>
              <a:blipFill>
                <a:blip r:embed="rId8"/>
                <a:stretch>
                  <a:fillRect l="-941" t="-717"/>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78E76532-162D-40D8-A318-6B2A0BB51D29}"/>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102</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032BA3C-36D7-4460-B0C7-51084B8D4E11}"/>
                  </a:ext>
                </a:extLst>
              </p:cNvPr>
              <p:cNvSpPr>
                <a:spLocks noGrp="1"/>
              </p:cNvSpPr>
              <p:nvPr>
                <p:ph type="title" idx="4294967295"/>
              </p:nvPr>
            </p:nvSpPr>
            <p:spPr>
              <a:xfrm>
                <a:off x="623393" y="404665"/>
                <a:ext cx="11189822" cy="6192688"/>
              </a:xfrm>
            </p:spPr>
            <p:txBody>
              <a:bodyPr/>
              <a:lstStyle/>
              <a:p>
                <a:pPr>
                  <a:lnSpc>
                    <a:spcPct val="150000"/>
                  </a:lnSpc>
                </a:pPr>
                <a:r>
                  <a:rPr lang="zh-CN" altLang="en-US" sz="2400" dirty="0">
                    <a:latin typeface="Times New Roman" panose="02020603050405020304" pitchFamily="18" charset="0"/>
                  </a:rPr>
                  <a:t>当</a:t>
                </a:r>
                <a:r>
                  <a:rPr lang="en-US" altLang="zh-CN" sz="2400" i="1" cap="none" dirty="0">
                    <a:latin typeface="Times New Roman" panose="02020603050405020304" pitchFamily="18" charset="0"/>
                  </a:rPr>
                  <a:t>t</a:t>
                </a:r>
                <a:r>
                  <a:rPr lang="en-US" altLang="zh-CN" sz="2400" dirty="0">
                    <a:latin typeface="Times New Roman" panose="02020603050405020304" pitchFamily="18" charset="0"/>
                  </a:rPr>
                  <a:t>=</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zh-CN" altLang="en-US" sz="2400" dirty="0">
                    <a:latin typeface="Times New Roman" panose="02020603050405020304" pitchFamily="18" charset="0"/>
                  </a:rPr>
                  <a:t>时，线性时变连续系统状态方程（</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102</a:t>
                </a:r>
                <a:r>
                  <a:rPr lang="zh-CN" altLang="en-US" sz="2400" dirty="0">
                    <a:latin typeface="Times New Roman" panose="02020603050405020304" pitchFamily="18" charset="0"/>
                  </a:rPr>
                  <a:t>）可表示为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rPr>
                  <a:t>			(2-105)</a:t>
                </a:r>
                <a:r>
                  <a:rPr lang="zh-CN" altLang="en-US" sz="2400" dirty="0">
                    <a:latin typeface="Times New Roman" panose="02020603050405020304" pitchFamily="18" charset="0"/>
                  </a:rPr>
                  <a:t> </a:t>
                </a:r>
                <a:br>
                  <a:rPr lang="zh-CN" altLang="en-US" sz="2400" dirty="0">
                    <a:latin typeface="Times New Roman" panose="02020603050405020304" pitchFamily="18" charset="0"/>
                  </a:rPr>
                </a:br>
                <a:r>
                  <a:rPr lang="zh-CN" altLang="en-US" sz="2400" dirty="0">
                    <a:latin typeface="Times New Roman" panose="02020603050405020304" pitchFamily="18" charset="0"/>
                  </a:rPr>
                  <a:t>将式（</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105</a:t>
                </a:r>
                <a:r>
                  <a:rPr lang="zh-CN" altLang="en-US" sz="2400" dirty="0">
                    <a:latin typeface="Times New Roman" panose="02020603050405020304" pitchFamily="18" charset="0"/>
                  </a:rPr>
                  <a:t>）代入式（</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104</a:t>
                </a:r>
                <a:r>
                  <a:rPr lang="zh-CN" altLang="en-US" sz="2400" dirty="0">
                    <a:latin typeface="Times New Roman" panose="02020603050405020304" pitchFamily="18" charset="0"/>
                  </a:rPr>
                  <a:t>）中得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rPr>
                  <a:t>		(2-106)</a:t>
                </a:r>
                <a:br>
                  <a:rPr lang="zh-CN" altLang="en-US" sz="2400" dirty="0">
                    <a:latin typeface="Times New Roman" panose="02020603050405020304" pitchFamily="18" charset="0"/>
                  </a:rPr>
                </a:br>
                <a:r>
                  <a:rPr lang="zh-CN" altLang="en-US" sz="2400" dirty="0">
                    <a:latin typeface="Times New Roman" panose="02020603050405020304" pitchFamily="18" charset="0"/>
                  </a:rPr>
                  <a:t>令</a:t>
                </a:r>
                <a:r>
                  <a:rPr lang="en-US" altLang="zh-CN" sz="2400" dirty="0">
                    <a:latin typeface="Times New Roman" panose="02020603050405020304" pitchFamily="18" charset="0"/>
                  </a:rPr>
                  <a:t>	</a:t>
                </a:r>
                <a:r>
                  <a:rPr lang="zh-CN" altLang="en-US" sz="2400" dirty="0">
                    <a:solidFill>
                      <a:schemeClr val="accent1"/>
                    </a:solidFill>
                    <a:latin typeface="Times New Roman" panose="02020603050405020304" pitchFamily="18" charset="0"/>
                  </a:rPr>
                  <a:t> </a:t>
                </a:r>
                <a14:m>
                  <m:oMath xmlns:m="http://schemas.openxmlformats.org/officeDocument/2006/math">
                    <m:d>
                      <m:dPr>
                        <m:begChr m:val="{"/>
                        <m:endChr m:val=""/>
                        <m:ctrlPr>
                          <a:rPr lang="zh-CN" altLang="en-US" sz="2400" i="1">
                            <a:solidFill>
                              <a:schemeClr val="accent1"/>
                            </a:solidFill>
                            <a:latin typeface="Cambria Math" panose="02040503050406030204" pitchFamily="18" charset="0"/>
                          </a:rPr>
                        </m:ctrlPr>
                      </m:dPr>
                      <m:e>
                        <m:eqArr>
                          <m:eqArrPr>
                            <m:ctrlPr>
                              <a:rPr lang="zh-CN" altLang="en-US" sz="2400" i="1">
                                <a:solidFill>
                                  <a:schemeClr val="accent1"/>
                                </a:solidFill>
                                <a:latin typeface="Cambria Math" panose="02040503050406030204" pitchFamily="18" charset="0"/>
                              </a:rPr>
                            </m:ctrlPr>
                          </m:eqArrPr>
                          <m:e>
                            <m:r>
                              <a:rPr lang="zh-CN" altLang="en-US" sz="2400" i="1">
                                <a:solidFill>
                                  <a:schemeClr val="accent1"/>
                                </a:solidFill>
                                <a:latin typeface="Cambria Math" panose="02040503050406030204" pitchFamily="18" charset="0"/>
                              </a:rPr>
                              <m:t>&amp;</m:t>
                            </m:r>
                            <m:r>
                              <a:rPr lang="zh-CN" altLang="en-US" sz="2400" b="1" i="1">
                                <a:solidFill>
                                  <a:schemeClr val="accent1"/>
                                </a:solidFill>
                                <a:latin typeface="Cambria Math" panose="02040503050406030204" pitchFamily="18" charset="0"/>
                              </a:rPr>
                              <m:t>𝑮</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𝑇</m:t>
                            </m:r>
                            <m:r>
                              <a:rPr lang="zh-CN" altLang="en-US" sz="2400" i="1">
                                <a:solidFill>
                                  <a:schemeClr val="accent1"/>
                                </a:solidFill>
                                <a:latin typeface="Cambria Math" panose="02040503050406030204" pitchFamily="18" charset="0"/>
                              </a:rPr>
                              <m:t>𝐀</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𝑰</m:t>
                            </m:r>
                          </m:e>
                          <m:e>
                            <m:r>
                              <a:rPr lang="zh-CN" altLang="en-US" sz="2400" i="1">
                                <a:solidFill>
                                  <a:schemeClr val="accent1"/>
                                </a:solidFill>
                                <a:latin typeface="Cambria Math" panose="02040503050406030204" pitchFamily="18" charset="0"/>
                              </a:rPr>
                              <m:t>&amp;</m:t>
                            </m:r>
                            <m:r>
                              <a:rPr lang="zh-CN" altLang="en-US" sz="2400" b="1" i="1">
                                <a:solidFill>
                                  <a:schemeClr val="accent1"/>
                                </a:solidFill>
                                <a:latin typeface="Cambria Math" panose="02040503050406030204" pitchFamily="18" charset="0"/>
                              </a:rPr>
                              <m:t>𝑯</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𝑇</m:t>
                            </m:r>
                            <m:r>
                              <a:rPr lang="zh-CN" altLang="en-US" sz="2400" b="1" i="1">
                                <a:solidFill>
                                  <a:schemeClr val="accent1"/>
                                </a:solidFill>
                                <a:latin typeface="Cambria Math" panose="02040503050406030204" pitchFamily="18" charset="0"/>
                              </a:rPr>
                              <m:t>𝑩</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e>
                        </m:eqArr>
                      </m:e>
                    </m:d>
                  </m:oMath>
                </a14:m>
                <a:r>
                  <a:rPr lang="en-US" altLang="zh-CN" sz="2400" dirty="0">
                    <a:latin typeface="Times New Roman" panose="02020603050405020304" pitchFamily="18" charset="0"/>
                  </a:rPr>
                  <a:t>							(2-107)</a:t>
                </a:r>
                <a:r>
                  <a:rPr lang="zh-CN" altLang="en-US" sz="2400" dirty="0">
                    <a:latin typeface="Times New Roman" panose="02020603050405020304" pitchFamily="18" charset="0"/>
                  </a:rPr>
                  <a:t> </a:t>
                </a:r>
                <a:br>
                  <a:rPr lang="zh-CN" altLang="en-US" sz="2400" dirty="0">
                    <a:latin typeface="Times New Roman" panose="02020603050405020304" pitchFamily="18" charset="0"/>
                  </a:rPr>
                </a:br>
                <a:r>
                  <a:rPr lang="zh-CN" altLang="en-US" sz="2400" dirty="0">
                    <a:latin typeface="Times New Roman" panose="02020603050405020304" pitchFamily="18" charset="0"/>
                  </a:rPr>
                  <a:t>则可得到近似离散化的系统状态方程为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b="1" i="1" smtClean="0">
                        <a:solidFill>
                          <a:schemeClr val="accent1"/>
                        </a:solidFill>
                        <a:latin typeface="Cambria Math" panose="02040503050406030204" pitchFamily="18" charset="0"/>
                      </a:rPr>
                      <m:t>𝒙</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m:t>
                    </m:r>
                    <m:r>
                      <a:rPr lang="zh-CN" altLang="en-US" sz="2400" i="1">
                        <a:solidFill>
                          <a:schemeClr val="accent1"/>
                        </a:solidFill>
                        <a:latin typeface="Cambria Math" panose="02040503050406030204" pitchFamily="18" charset="0"/>
                      </a:rPr>
                      <m:t>+1)</m:t>
                    </m:r>
                    <m:r>
                      <a:rPr lang="zh-CN" altLang="en-US" sz="2400" i="1">
                        <a:solidFill>
                          <a:schemeClr val="accent1"/>
                        </a:solidFill>
                        <a:latin typeface="Cambria Math" panose="02040503050406030204" pitchFamily="18" charset="0"/>
                      </a:rPr>
                      <m:t>𝑇</m:t>
                    </m:r>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𝑮</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𝒙</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r>
                      <a:rPr lang="zh-CN" altLang="en-US" sz="2400" b="1" i="1" smtClean="0">
                        <a:solidFill>
                          <a:schemeClr val="accent1"/>
                        </a:solidFill>
                        <a:latin typeface="Cambria Math" panose="02040503050406030204" pitchFamily="18" charset="0"/>
                      </a:rPr>
                      <m:t>𝑯</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𝒖</m:t>
                    </m:r>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𝑘𝑇</m:t>
                    </m:r>
                    <m:r>
                      <a:rPr lang="zh-CN" altLang="en-US" sz="2400" i="1">
                        <a:solidFill>
                          <a:schemeClr val="accent1"/>
                        </a:solidFill>
                        <a:latin typeface="Cambria Math" panose="02040503050406030204" pitchFamily="18" charset="0"/>
                      </a:rPr>
                      <m:t>)</m:t>
                    </m:r>
                  </m:oMath>
                </a14:m>
                <a:r>
                  <a:rPr lang="en-US" altLang="zh-CN" sz="2400" dirty="0">
                    <a:latin typeface="Times New Roman" panose="02020603050405020304" pitchFamily="18" charset="0"/>
                  </a:rPr>
                  <a:t>			(2-108)</a:t>
                </a:r>
                <a:r>
                  <a:rPr lang="zh-CN" altLang="en-US" sz="2400" dirty="0">
                    <a:latin typeface="Times New Roman" panose="02020603050405020304" pitchFamily="18" charset="0"/>
                  </a:rPr>
                  <a:t> </a:t>
                </a:r>
                <a:br>
                  <a:rPr lang="zh-CN" altLang="en-US" sz="2400" dirty="0">
                    <a:latin typeface="Times New Roman" panose="02020603050405020304" pitchFamily="18" charset="0"/>
                  </a:rPr>
                </a:b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rPr>
                  <a:t>该方程仅能描述系统在虚拟采样时刻</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zh-CN" altLang="en-US" sz="2400" dirty="0">
                    <a:latin typeface="Times New Roman" panose="02020603050405020304" pitchFamily="18" charset="0"/>
                  </a:rPr>
                  <a:t>，</a:t>
                </a:r>
                <a:r>
                  <a:rPr lang="en-US" altLang="zh-CN" sz="2400" i="1" cap="none" dirty="0">
                    <a:latin typeface="Times New Roman" panose="02020603050405020304" pitchFamily="18" charset="0"/>
                  </a:rPr>
                  <a:t>k</a:t>
                </a:r>
                <a:r>
                  <a:rPr lang="en-US" altLang="zh-CN" sz="2400" dirty="0">
                    <a:latin typeface="Times New Roman" panose="02020603050405020304" pitchFamily="18" charset="0"/>
                  </a:rPr>
                  <a:t>=0</a:t>
                </a: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a:t>
                </a:r>
                <a:r>
                  <a:rPr lang="zh-CN" altLang="en-US" sz="2400" dirty="0">
                    <a:latin typeface="Times New Roman" panose="02020603050405020304" pitchFamily="18" charset="0"/>
                  </a:rPr>
                  <a:t>；状态方程的近似特性。采样周期</a:t>
                </a:r>
                <a:r>
                  <a:rPr lang="en-US" altLang="zh-CN" sz="2400" i="1" dirty="0">
                    <a:latin typeface="Times New Roman" panose="02020603050405020304" pitchFamily="18" charset="0"/>
                  </a:rPr>
                  <a:t>T </a:t>
                </a:r>
                <a:r>
                  <a:rPr lang="zh-CN" altLang="en-US" sz="2400" dirty="0">
                    <a:latin typeface="Times New Roman" panose="02020603050405020304" pitchFamily="18" charset="0"/>
                  </a:rPr>
                  <a:t>越小，近似的离散化状态方程越精确。 </a:t>
                </a:r>
              </a:p>
            </p:txBody>
          </p:sp>
        </mc:Choice>
        <mc:Fallback xmlns="">
          <p:sp>
            <p:nvSpPr>
              <p:cNvPr id="2" name="标题 1">
                <a:extLst>
                  <a:ext uri="{FF2B5EF4-FFF2-40B4-BE49-F238E27FC236}">
                    <a16:creationId xmlns:a16="http://schemas.microsoft.com/office/drawing/2014/main" id="{C032BA3C-36D7-4460-B0C7-51084B8D4E11}"/>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164867" name="Rectangle 3">
            <a:extLst>
              <a:ext uri="{FF2B5EF4-FFF2-40B4-BE49-F238E27FC236}">
                <a16:creationId xmlns:a16="http://schemas.microsoft.com/office/drawing/2014/main" id="{9457C9E4-EB9F-493A-9C73-7E544E5C82C7}"/>
              </a:ext>
            </a:extLst>
          </p:cNvPr>
          <p:cNvSpPr>
            <a:spLocks noChangeArrowheads="1"/>
          </p:cNvSpPr>
          <p:nvPr/>
        </p:nvSpPr>
        <p:spPr bwMode="auto">
          <a:xfrm>
            <a:off x="4972050" y="33289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164871" name="Rectangle 7">
            <a:extLst>
              <a:ext uri="{FF2B5EF4-FFF2-40B4-BE49-F238E27FC236}">
                <a16:creationId xmlns:a16="http://schemas.microsoft.com/office/drawing/2014/main" id="{A51A1724-4C27-49FF-92DC-38FCAEB08661}"/>
              </a:ext>
            </a:extLst>
          </p:cNvPr>
          <p:cNvSpPr>
            <a:spLocks noChangeArrowheads="1"/>
          </p:cNvSpPr>
          <p:nvPr/>
        </p:nvSpPr>
        <p:spPr bwMode="auto">
          <a:xfrm>
            <a:off x="4605338" y="33289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164875" name="Rectangle 11">
            <a:extLst>
              <a:ext uri="{FF2B5EF4-FFF2-40B4-BE49-F238E27FC236}">
                <a16:creationId xmlns:a16="http://schemas.microsoft.com/office/drawing/2014/main" id="{8D9755FB-A457-4C0A-B303-AB83ADF0DCB7}"/>
              </a:ext>
            </a:extLst>
          </p:cNvPr>
          <p:cNvSpPr>
            <a:spLocks noChangeArrowheads="1"/>
          </p:cNvSpPr>
          <p:nvPr/>
        </p:nvSpPr>
        <p:spPr bwMode="auto">
          <a:xfrm>
            <a:off x="5414963" y="320040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164879" name="Rectangle 15">
            <a:extLst>
              <a:ext uri="{FF2B5EF4-FFF2-40B4-BE49-F238E27FC236}">
                <a16:creationId xmlns:a16="http://schemas.microsoft.com/office/drawing/2014/main" id="{039157BF-4860-4800-A0BC-ED4FD701FB2B}"/>
              </a:ext>
            </a:extLst>
          </p:cNvPr>
          <p:cNvSpPr>
            <a:spLocks noChangeArrowheads="1"/>
          </p:cNvSpPr>
          <p:nvPr/>
        </p:nvSpPr>
        <p:spPr bwMode="auto">
          <a:xfrm>
            <a:off x="4814888" y="33289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9" name="灯片编号占位符 1">
            <a:extLst>
              <a:ext uri="{FF2B5EF4-FFF2-40B4-BE49-F238E27FC236}">
                <a16:creationId xmlns:a16="http://schemas.microsoft.com/office/drawing/2014/main" id="{D8305B02-8E04-4FE9-8981-A3CF397721A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4D1EABC-AFC8-4270-AC6B-38A4B608D69B}"/>
                  </a:ext>
                </a:extLst>
              </p:cNvPr>
              <p:cNvSpPr>
                <a:spLocks noGrp="1"/>
              </p:cNvSpPr>
              <p:nvPr>
                <p:ph sz="quarter" idx="10"/>
              </p:nvPr>
            </p:nvSpPr>
            <p:spPr/>
            <p:txBody>
              <a:bodyPr/>
              <a:lstStyle/>
              <a:p>
                <a:pPr marL="0" indent="0">
                  <a:lnSpc>
                    <a:spcPct val="100000"/>
                  </a:lnSpc>
                  <a:buNone/>
                </a:pPr>
                <a:r>
                  <a:rPr lang="zh-CN" altLang="en-US" dirty="0"/>
                  <a:t>例</a:t>
                </a:r>
                <a:r>
                  <a:rPr lang="en-US" altLang="zh-CN" dirty="0"/>
                  <a:t>2-13 </a:t>
                </a:r>
                <a:r>
                  <a:rPr lang="zh-CN" altLang="en-US" dirty="0"/>
                  <a:t>设线性时变系统的状态方程为 </a:t>
                </a:r>
                <a:br>
                  <a:rPr lang="zh-CN" altLang="en-US" dirty="0"/>
                </a:b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br>
                  <a:rPr lang="en-US" altLang="zh-CN" dirty="0"/>
                </a:br>
                <a:r>
                  <a:rPr lang="en-US" altLang="zh-CN" dirty="0"/>
                  <a:t>			</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
                      </m:e>
                    </m:d>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br>
                  <a:rPr lang="en-US" altLang="zh-CN" dirty="0"/>
                </a:br>
                <a:r>
                  <a:rPr lang="zh-CN" altLang="en-US" dirty="0"/>
                  <a:t>试求其离散化状态方程及状态向量</a:t>
                </a:r>
                <a:r>
                  <a:rPr lang="en-US" altLang="zh-CN" i="1" dirty="0"/>
                  <a:t>x</a:t>
                </a:r>
                <a:r>
                  <a:rPr lang="en-US" altLang="zh-CN" dirty="0"/>
                  <a:t>(</a:t>
                </a:r>
                <a:r>
                  <a:rPr lang="en-US" altLang="zh-CN" i="1" dirty="0" err="1"/>
                  <a:t>kT</a:t>
                </a:r>
                <a:r>
                  <a:rPr lang="en-US" altLang="zh-CN" dirty="0"/>
                  <a:t>)</a:t>
                </a:r>
                <a:r>
                  <a:rPr lang="zh-CN" altLang="en-US" dirty="0"/>
                  <a:t>在采样时刻</a:t>
                </a:r>
                <a:r>
                  <a:rPr lang="en-US" altLang="zh-CN" i="1" dirty="0" err="1"/>
                  <a:t>kT</a:t>
                </a:r>
                <a:r>
                  <a:rPr lang="zh-CN" altLang="en-US" dirty="0"/>
                  <a:t>，</a:t>
                </a:r>
                <a:r>
                  <a:rPr lang="en-US" altLang="zh-CN" i="1" dirty="0"/>
                  <a:t>k</a:t>
                </a:r>
                <a:r>
                  <a:rPr lang="en-US" altLang="zh-CN" dirty="0"/>
                  <a:t>=0,1,2,…</a:t>
                </a:r>
                <a:r>
                  <a:rPr lang="zh-CN" altLang="en-US" dirty="0"/>
                  <a:t>；的近似值。</a:t>
                </a:r>
                <a:endParaRPr lang="en-US" altLang="zh-CN" dirty="0"/>
              </a:p>
              <a:p>
                <a:pPr marL="0" indent="0">
                  <a:lnSpc>
                    <a:spcPct val="100000"/>
                  </a:lnSpc>
                  <a:buNone/>
                </a:pPr>
                <a:r>
                  <a:rPr lang="zh-CN" altLang="en-US" dirty="0">
                    <a:ea typeface="黑体" panose="02010609060101010101" pitchFamily="49" charset="-122"/>
                  </a:rPr>
                  <a:t>解 </a:t>
                </a:r>
                <a:r>
                  <a:rPr lang="zh-CN" altLang="en-US" dirty="0"/>
                  <a:t>根据式（</a:t>
                </a:r>
                <a:r>
                  <a:rPr lang="en-US" altLang="zh-CN" dirty="0"/>
                  <a:t>2-107</a:t>
                </a:r>
                <a:r>
                  <a:rPr lang="zh-CN" altLang="en-US" dirty="0"/>
                  <a:t>），可求得</a:t>
                </a:r>
                <a:br>
                  <a:rPr lang="en-US" altLang="zh-CN" sz="20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r>
                                <a:rPr lang="zh-CN" altLang="en-US" sz="2000" b="1" i="1">
                                  <a:solidFill>
                                    <a:srgbClr val="000000"/>
                                  </a:solidFill>
                                  <a:latin typeface="Cambria Math" panose="02040503050406030204" pitchFamily="18" charset="0"/>
                                </a:rPr>
                                <m:t>𝑮</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𝐼</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𝑇</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+1</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den>
                                        </m:f>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
                                </m:e>
                              </m:d>
                            </m:e>
                            <m:e>
                              <m:r>
                                <a:rPr lang="zh-CN" altLang="en-US" sz="2000" i="1">
                                  <a:solidFill>
                                    <a:srgbClr val="000000"/>
                                  </a:solidFill>
                                  <a:latin typeface="Cambria Math" panose="02040503050406030204" pitchFamily="18" charset="0"/>
                                </a:rPr>
                                <m:t>&amp;</m:t>
                              </m:r>
                              <m:r>
                                <a:rPr lang="zh-CN" altLang="en-US" sz="2000" b="1" i="1">
                                  <a:solidFill>
                                    <a:srgbClr val="000000"/>
                                  </a:solidFill>
                                  <a:latin typeface="Cambria Math" panose="02040503050406030204" pitchFamily="18" charset="0"/>
                                </a:rPr>
                                <m:t>𝑯</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b="1" i="1">
                                  <a:solidFill>
                                    <a:srgbClr val="000000"/>
                                  </a:solidFill>
                                  <a:latin typeface="Cambria Math" panose="02040503050406030204" pitchFamily="18" charset="0"/>
                                </a:rPr>
                                <m:t>𝑩</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𝑇</m:t>
                                        </m:r>
                                      </m:e>
                                    </m:mr>
                                    <m:mr>
                                      <m:e>
                                        <m:r>
                                          <a:rPr lang="zh-CN" altLang="en-US" sz="2000" i="1">
                                            <a:solidFill>
                                              <a:srgbClr val="000000"/>
                                            </a:solidFill>
                                            <a:latin typeface="Cambria Math" panose="02040503050406030204" pitchFamily="18" charset="0"/>
                                          </a:rPr>
                                          <m:t>𝑇</m:t>
                                        </m:r>
                                      </m:e>
                                    </m:mr>
                                  </m:m>
                                </m:e>
                              </m:d>
                            </m:e>
                          </m:eqArr>
                        </m:e>
                      </m:d>
                    </m:oMath>
                  </m:oMathPara>
                </a14:m>
                <a:br>
                  <a:rPr lang="en-US" altLang="zh-CN" dirty="0"/>
                </a:br>
                <a:r>
                  <a:rPr lang="zh-CN" altLang="en-US" dirty="0"/>
                  <a:t>代入式（</a:t>
                </a:r>
                <a:r>
                  <a:rPr lang="en-US" altLang="zh-CN" dirty="0"/>
                  <a:t>2-108</a:t>
                </a:r>
                <a:r>
                  <a:rPr lang="zh-CN" altLang="en-US" dirty="0"/>
                  <a:t>），可得近似离散化系统状态方程为</a:t>
                </a:r>
                <a:r>
                  <a:rPr lang="zh-CN" altLang="en-US" sz="1050" dirty="0"/>
                  <a:t> </a:t>
                </a:r>
                <a:br>
                  <a:rPr lang="en-US" altLang="zh-CN" sz="2200" i="1" dirty="0">
                    <a:solidFill>
                      <a:srgbClr val="000000"/>
                    </a:solidFill>
                  </a:rPr>
                </a:br>
                <a14:m>
                  <m:oMathPara xmlns:m="http://schemas.openxmlformats.org/officeDocument/2006/math">
                    <m:oMathParaPr>
                      <m:jc m:val="centerGroup"/>
                    </m:oMathParaPr>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r>
                                  <a:rPr lang="zh-CN" altLang="en-US" sz="2200" i="1">
                                    <a:solidFill>
                                      <a:srgbClr val="000000"/>
                                    </a:solidFill>
                                    <a:latin typeface="Cambria Math" panose="02040503050406030204" pitchFamily="18" charset="0"/>
                                  </a:rPr>
                                  <m:t>𝑇</m:t>
                                </m:r>
                                <m:r>
                                  <a:rPr lang="zh-CN" altLang="en-US" sz="2200" i="1">
                                    <a:solidFill>
                                      <a:srgbClr val="000000"/>
                                    </a:solidFill>
                                    <a:latin typeface="Cambria Math" panose="02040503050406030204" pitchFamily="18" charset="0"/>
                                  </a:rPr>
                                  <m:t>]</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r>
                                  <a:rPr lang="zh-CN" altLang="en-US" sz="2200" i="1">
                                    <a:solidFill>
                                      <a:srgbClr val="000000"/>
                                    </a:solidFill>
                                    <a:latin typeface="Cambria Math" panose="02040503050406030204" pitchFamily="18" charset="0"/>
                                  </a:rPr>
                                  <m:t>𝑇</m:t>
                                </m:r>
                                <m:r>
                                  <a:rPr lang="zh-CN" altLang="en-US" sz="2200" i="1">
                                    <a:solidFill>
                                      <a:srgbClr val="000000"/>
                                    </a:solidFill>
                                    <a:latin typeface="Cambria Math" panose="02040503050406030204" pitchFamily="18" charset="0"/>
                                  </a:rPr>
                                  <m:t>]</m:t>
                                </m:r>
                              </m:e>
                            </m:mr>
                          </m:m>
                        </m:e>
                      </m:d>
                      <m:r>
                        <a:rPr lang="zh-CN" altLang="en-US" sz="2200" i="1">
                          <a:solidFill>
                            <a:srgbClr val="000000"/>
                          </a:solidFill>
                          <a:latin typeface="Cambria Math" panose="02040503050406030204" pitchFamily="18" charset="0"/>
                        </a:rPr>
                        <m:t>=</m:t>
                      </m:r>
                      <m:d>
                        <m:dPr>
                          <m:begChr m:val="["/>
                          <m:endChr m:val="]"/>
                          <m:ctrlPr>
                            <a:rPr lang="zh-CN" altLang="en-US" sz="2200" i="1">
                              <a:solidFill>
                                <a:srgbClr val="000000"/>
                              </a:solidFill>
                              <a:latin typeface="Cambria Math" panose="02040503050406030204" pitchFamily="18" charset="0"/>
                            </a:rPr>
                          </m:ctrlPr>
                        </m:dPr>
                        <m:e>
                          <m:m>
                            <m:mPr>
                              <m:plcHide m:val="on"/>
                              <m:mcs>
                                <m:mc>
                                  <m:mcPr>
                                    <m:count m:val="2"/>
                                    <m:mcJc m:val="center"/>
                                  </m:mcPr>
                                </m:mc>
                              </m:mcs>
                              <m:ctrlPr>
                                <a:rPr lang="zh-CN" altLang="en-US" sz="2200" i="1">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1</m:t>
                                </m:r>
                              </m:e>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𝑇</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𝑘𝑇</m:t>
                                    </m:r>
                                    <m:r>
                                      <a:rPr lang="zh-CN" altLang="en-US" sz="2200" i="1">
                                        <a:solidFill>
                                          <a:srgbClr val="000000"/>
                                        </a:solidFill>
                                        <a:latin typeface="Cambria Math" panose="02040503050406030204" pitchFamily="18" charset="0"/>
                                      </a:rPr>
                                      <m:t>+1</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m:t>
                                        </m:r>
                                      </m:e>
                                      <m:sup>
                                        <m:r>
                                          <a:rPr lang="zh-CN" altLang="en-US" sz="2200" i="1">
                                            <a:solidFill>
                                              <a:srgbClr val="000000"/>
                                            </a:solidFill>
                                            <a:latin typeface="Cambria Math" panose="02040503050406030204" pitchFamily="18" charset="0"/>
                                          </a:rPr>
                                          <m:t>2</m:t>
                                        </m:r>
                                      </m:sup>
                                    </m:sSup>
                                  </m:den>
                                </m:f>
                              </m:e>
                            </m:mr>
                            <m:mr>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1</m:t>
                                </m:r>
                              </m:e>
                            </m:mr>
                          </m:m>
                        </m:e>
                      </m:d>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𝑘𝑇</m:t>
                                </m:r>
                                <m:r>
                                  <a:rPr lang="zh-CN" altLang="en-US" sz="2200" i="1">
                                    <a:solidFill>
                                      <a:srgbClr val="000000"/>
                                    </a:solidFill>
                                    <a:latin typeface="Cambria Math" panose="02040503050406030204" pitchFamily="18" charset="0"/>
                                  </a:rPr>
                                  <m:t>)</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𝑘𝑇</m:t>
                                </m:r>
                                <m:r>
                                  <a:rPr lang="zh-CN" altLang="en-US" sz="2200" i="1">
                                    <a:solidFill>
                                      <a:srgbClr val="000000"/>
                                    </a:solidFill>
                                    <a:latin typeface="Cambria Math" panose="02040503050406030204" pitchFamily="18" charset="0"/>
                                  </a:rPr>
                                  <m:t>)</m:t>
                                </m:r>
                              </m:e>
                            </m:mr>
                          </m:m>
                        </m:e>
                      </m:d>
                      <m:r>
                        <a:rPr lang="zh-CN" altLang="en-US" sz="2200" i="1">
                          <a:solidFill>
                            <a:srgbClr val="000000"/>
                          </a:solidFill>
                          <a:latin typeface="Cambria Math" panose="02040503050406030204" pitchFamily="18" charset="0"/>
                        </a:rPr>
                        <m:t>+</m:t>
                      </m:r>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𝑇</m:t>
                                </m:r>
                              </m:e>
                            </m:mr>
                            <m:mr>
                              <m:e>
                                <m:r>
                                  <a:rPr lang="zh-CN" altLang="en-US" sz="2200" i="1">
                                    <a:solidFill>
                                      <a:srgbClr val="000000"/>
                                    </a:solidFill>
                                    <a:latin typeface="Cambria Math" panose="02040503050406030204" pitchFamily="18" charset="0"/>
                                  </a:rPr>
                                  <m:t>𝑇</m:t>
                                </m:r>
                              </m:e>
                            </m:mr>
                          </m:m>
                        </m:e>
                      </m:d>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𝑘𝑇</m:t>
                      </m:r>
                      <m:r>
                        <a:rPr lang="zh-CN" altLang="en-US" sz="2200" i="1">
                          <a:solidFill>
                            <a:srgbClr val="000000"/>
                          </a:solidFill>
                          <a:latin typeface="Cambria Math" panose="02040503050406030204" pitchFamily="18" charset="0"/>
                        </a:rPr>
                        <m:t>)</m:t>
                      </m:r>
                    </m:oMath>
                  </m:oMathPara>
                </a14:m>
                <a:endParaRPr lang="zh-CN" altLang="en-US" dirty="0"/>
              </a:p>
            </p:txBody>
          </p:sp>
        </mc:Choice>
        <mc:Fallback xmlns="">
          <p:sp>
            <p:nvSpPr>
              <p:cNvPr id="3" name="内容占位符 2">
                <a:extLst>
                  <a:ext uri="{FF2B5EF4-FFF2-40B4-BE49-F238E27FC236}">
                    <a16:creationId xmlns:a16="http://schemas.microsoft.com/office/drawing/2014/main" id="{B4D1EABC-AFC8-4270-AC6B-38A4B608D69B}"/>
                  </a:ext>
                </a:extLst>
              </p:cNvPr>
              <p:cNvSpPr>
                <a:spLocks noGrp="1" noRot="1" noChangeAspect="1" noMove="1" noResize="1" noEditPoints="1" noAdjustHandles="1" noChangeArrowheads="1" noChangeShapeType="1" noTextEdit="1"/>
              </p:cNvSpPr>
              <p:nvPr>
                <p:ph sz="quarter" idx="10"/>
              </p:nvPr>
            </p:nvSpPr>
            <p:spPr>
              <a:blipFill>
                <a:blip r:embed="rId2"/>
                <a:stretch>
                  <a:fillRect l="-863" t="-826" b="-2167"/>
                </a:stretch>
              </a:blipFill>
            </p:spPr>
            <p:txBody>
              <a:bodyPr/>
              <a:lstStyle/>
              <a:p>
                <a:r>
                  <a:rPr lang="zh-CN" altLang="en-US">
                    <a:noFill/>
                  </a:rPr>
                  <a:t> </a:t>
                </a:r>
              </a:p>
            </p:txBody>
          </p:sp>
        </mc:Fallback>
      </mc:AlternateContent>
      <p:sp>
        <p:nvSpPr>
          <p:cNvPr id="8" name="灯片编号占位符 1">
            <a:extLst>
              <a:ext uri="{FF2B5EF4-FFF2-40B4-BE49-F238E27FC236}">
                <a16:creationId xmlns:a16="http://schemas.microsoft.com/office/drawing/2014/main" id="{8D7DCD8D-9DF8-401F-BC7D-8F84F567F066}"/>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latin typeface="Times New Roman" panose="02020603050405020304" pitchFamily="18" charset="0"/>
                <a:cs typeface="Times New Roman" panose="02020603050405020304" pitchFamily="18" charset="0"/>
              </a:rPr>
              <a:pPr/>
              <a:t>104</a:t>
            </a:fld>
            <a:endParaRPr lang="en-US" altLang="zh-CN" sz="1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A00F88-B0AE-4302-B979-F6145582ADA4}"/>
              </a:ext>
            </a:extLst>
          </p:cNvPr>
          <p:cNvSpPr>
            <a:spLocks noGrp="1"/>
          </p:cNvSpPr>
          <p:nvPr>
            <p:ph sz="quarter" idx="10"/>
          </p:nvPr>
        </p:nvSpPr>
        <p:spPr/>
        <p:txBody>
          <a:bodyPr/>
          <a:lstStyle/>
          <a:p>
            <a:pPr marL="0" indent="0">
              <a:buNone/>
            </a:pPr>
            <a:r>
              <a:rPr lang="zh-CN" altLang="en-US" sz="2800" dirty="0">
                <a:latin typeface="宋体" panose="02010600030101010101" pitchFamily="2" charset="-122"/>
              </a:rPr>
              <a:t>选取</a:t>
            </a:r>
            <a:r>
              <a:rPr lang="zh-CN" altLang="en-US" sz="2800" dirty="0"/>
              <a:t>采样周期</a:t>
            </a:r>
            <a:r>
              <a:rPr lang="en-US" altLang="zh-CN" sz="2800" i="1" dirty="0"/>
              <a:t>T</a:t>
            </a:r>
            <a:r>
              <a:rPr lang="en-US" altLang="zh-CN" sz="2800" dirty="0"/>
              <a:t>=1</a:t>
            </a:r>
            <a:r>
              <a:rPr lang="zh-CN" altLang="en-US" sz="2800" dirty="0"/>
              <a:t>秒，递推求解状态方程 </a:t>
            </a:r>
            <a:br>
              <a:rPr lang="zh-CN" altLang="en-US" dirty="0"/>
            </a:br>
            <a:endParaRPr lang="zh-CN" altLang="en-US" dirty="0"/>
          </a:p>
        </p:txBody>
      </p:sp>
      <mc:AlternateContent xmlns:mc="http://schemas.openxmlformats.org/markup-compatibility/2006" xmlns:a14="http://schemas.microsoft.com/office/drawing/2010/main">
        <mc:Choice Requires="a14">
          <p:sp>
            <p:nvSpPr>
              <p:cNvPr id="167938" name="Object 2">
                <a:extLst>
                  <a:ext uri="{FF2B5EF4-FFF2-40B4-BE49-F238E27FC236}">
                    <a16:creationId xmlns:a16="http://schemas.microsoft.com/office/drawing/2014/main" id="{59A6725A-0066-430A-A143-0E60A20273C4}"/>
                  </a:ext>
                </a:extLst>
              </p:cNvPr>
              <p:cNvSpPr txBox="1"/>
              <p:nvPr/>
            </p:nvSpPr>
            <p:spPr bwMode="auto">
              <a:xfrm>
                <a:off x="2198995" y="1071449"/>
                <a:ext cx="7162800" cy="14620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den>
                                </m:f>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𝑢</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167938" name="Object 2">
                <a:extLst>
                  <a:ext uri="{FF2B5EF4-FFF2-40B4-BE49-F238E27FC236}">
                    <a16:creationId xmlns:a16="http://schemas.microsoft.com/office/drawing/2014/main" id="{59A6725A-0066-430A-A143-0E60A20273C4}"/>
                  </a:ext>
                </a:extLst>
              </p:cNvPr>
              <p:cNvSpPr txBox="1">
                <a:spLocks noRot="1" noChangeAspect="1" noMove="1" noResize="1" noEditPoints="1" noAdjustHandles="1" noChangeArrowheads="1" noChangeShapeType="1" noTextEdit="1"/>
              </p:cNvSpPr>
              <p:nvPr/>
            </p:nvSpPr>
            <p:spPr bwMode="auto">
              <a:xfrm>
                <a:off x="2198995" y="1071449"/>
                <a:ext cx="7162800" cy="14620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40" name="Object 4">
                <a:extLst>
                  <a:ext uri="{FF2B5EF4-FFF2-40B4-BE49-F238E27FC236}">
                    <a16:creationId xmlns:a16="http://schemas.microsoft.com/office/drawing/2014/main" id="{F831D66D-D5F8-4B7E-8C09-9C31217BB22C}"/>
                  </a:ext>
                </a:extLst>
              </p:cNvPr>
              <p:cNvSpPr txBox="1"/>
              <p:nvPr/>
            </p:nvSpPr>
            <p:spPr bwMode="auto">
              <a:xfrm>
                <a:off x="2219795" y="2331199"/>
                <a:ext cx="7980661" cy="10223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=0,</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(0)</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(0)</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𝑢</m:t>
                      </m:r>
                      <m:r>
                        <a:rPr lang="zh-CN" altLang="en-US" sz="2000" i="1">
                          <a:solidFill>
                            <a:srgbClr val="000000"/>
                          </a:solidFill>
                          <a:latin typeface="Cambria Math" panose="02040503050406030204" pitchFamily="18" charset="0"/>
                        </a:rPr>
                        <m:t>(0)=</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oMath>
                  </m:oMathPara>
                </a14:m>
                <a:endParaRPr lang="zh-CN" altLang="en-US" sz="2000" dirty="0"/>
              </a:p>
            </p:txBody>
          </p:sp>
        </mc:Choice>
        <mc:Fallback xmlns="">
          <p:sp>
            <p:nvSpPr>
              <p:cNvPr id="167940" name="Object 4">
                <a:extLst>
                  <a:ext uri="{FF2B5EF4-FFF2-40B4-BE49-F238E27FC236}">
                    <a16:creationId xmlns:a16="http://schemas.microsoft.com/office/drawing/2014/main" id="{F831D66D-D5F8-4B7E-8C09-9C31217BB22C}"/>
                  </a:ext>
                </a:extLst>
              </p:cNvPr>
              <p:cNvSpPr txBox="1">
                <a:spLocks noRot="1" noChangeAspect="1" noMove="1" noResize="1" noEditPoints="1" noAdjustHandles="1" noChangeArrowheads="1" noChangeShapeType="1" noTextEdit="1"/>
              </p:cNvSpPr>
              <p:nvPr/>
            </p:nvSpPr>
            <p:spPr bwMode="auto">
              <a:xfrm>
                <a:off x="2219795" y="2331199"/>
                <a:ext cx="7980661" cy="10223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42" name="Object 6">
                <a:extLst>
                  <a:ext uri="{FF2B5EF4-FFF2-40B4-BE49-F238E27FC236}">
                    <a16:creationId xmlns:a16="http://schemas.microsoft.com/office/drawing/2014/main" id="{A9804341-BC72-482A-A4D5-9789DDB606E0}"/>
                  </a:ext>
                </a:extLst>
              </p:cNvPr>
              <p:cNvSpPr txBox="1"/>
              <p:nvPr/>
            </p:nvSpPr>
            <p:spPr bwMode="auto">
              <a:xfrm>
                <a:off x="2219795" y="3336088"/>
                <a:ext cx="8321352" cy="1089025"/>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4</m:t>
                                    </m:r>
                                  </m:den>
                                </m:f>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𝑢</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9</m:t>
                                    </m:r>
                                  </m:num>
                                  <m:den>
                                    <m:r>
                                      <a:rPr lang="zh-CN" altLang="en-US" sz="2000" i="1">
                                        <a:solidFill>
                                          <a:srgbClr val="000000"/>
                                        </a:solidFill>
                                        <a:latin typeface="Cambria Math" panose="02040503050406030204" pitchFamily="18" charset="0"/>
                                      </a:rPr>
                                      <m:t>4</m:t>
                                    </m:r>
                                  </m:den>
                                </m:f>
                              </m:e>
                            </m:mr>
                            <m:mr>
                              <m:e>
                                <m:r>
                                  <a:rPr lang="zh-CN" altLang="en-US" sz="2000" i="1">
                                    <a:solidFill>
                                      <a:srgbClr val="000000"/>
                                    </a:solidFill>
                                    <a:latin typeface="Cambria Math" panose="02040503050406030204" pitchFamily="18" charset="0"/>
                                  </a:rPr>
                                  <m:t>2</m:t>
                                </m:r>
                              </m:e>
                            </m:mr>
                          </m:m>
                        </m:e>
                      </m:d>
                    </m:oMath>
                  </m:oMathPara>
                </a14:m>
                <a:endParaRPr lang="zh-CN" altLang="en-US" sz="2000" dirty="0"/>
              </a:p>
            </p:txBody>
          </p:sp>
        </mc:Choice>
        <mc:Fallback xmlns="">
          <p:sp>
            <p:nvSpPr>
              <p:cNvPr id="167942" name="Object 6">
                <a:extLst>
                  <a:ext uri="{FF2B5EF4-FFF2-40B4-BE49-F238E27FC236}">
                    <a16:creationId xmlns:a16="http://schemas.microsoft.com/office/drawing/2014/main" id="{A9804341-BC72-482A-A4D5-9789DDB606E0}"/>
                  </a:ext>
                </a:extLst>
              </p:cNvPr>
              <p:cNvSpPr txBox="1">
                <a:spLocks noRot="1" noChangeAspect="1" noMove="1" noResize="1" noEditPoints="1" noAdjustHandles="1" noChangeArrowheads="1" noChangeShapeType="1" noTextEdit="1"/>
              </p:cNvSpPr>
              <p:nvPr/>
            </p:nvSpPr>
            <p:spPr bwMode="auto">
              <a:xfrm>
                <a:off x="2219795" y="3336088"/>
                <a:ext cx="8321352" cy="10890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44" name="Object 8">
                <a:extLst>
                  <a:ext uri="{FF2B5EF4-FFF2-40B4-BE49-F238E27FC236}">
                    <a16:creationId xmlns:a16="http://schemas.microsoft.com/office/drawing/2014/main" id="{7662791F-1F9F-4C8A-89F8-E1E28200DABD}"/>
                  </a:ext>
                </a:extLst>
              </p:cNvPr>
              <p:cNvSpPr txBox="1"/>
              <p:nvPr/>
            </p:nvSpPr>
            <p:spPr bwMode="auto">
              <a:xfrm>
                <a:off x="2219795" y="4719662"/>
                <a:ext cx="7764637" cy="15176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=2,</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(3</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(3</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9</m:t>
                                    </m:r>
                                  </m:den>
                                </m:f>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𝑢</m:t>
                      </m:r>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125</m:t>
                                    </m:r>
                                  </m:num>
                                  <m:den>
                                    <m:r>
                                      <a:rPr lang="zh-CN" altLang="en-US" sz="2000" i="1">
                                        <a:solidFill>
                                          <a:srgbClr val="000000"/>
                                        </a:solidFill>
                                        <a:latin typeface="Cambria Math" panose="02040503050406030204" pitchFamily="18" charset="0"/>
                                      </a:rPr>
                                      <m:t>36</m:t>
                                    </m:r>
                                  </m:den>
                                </m:f>
                              </m:e>
                            </m:mr>
                            <m:mr>
                              <m:e>
                                <m:r>
                                  <a:rPr lang="zh-CN" altLang="en-US" sz="2000" i="1">
                                    <a:solidFill>
                                      <a:srgbClr val="000000"/>
                                    </a:solidFill>
                                    <a:latin typeface="Cambria Math" panose="02040503050406030204" pitchFamily="18" charset="0"/>
                                  </a:rPr>
                                  <m:t>3</m:t>
                                </m:r>
                              </m:e>
                            </m:mr>
                          </m:m>
                        </m:e>
                      </m:d>
                    </m:oMath>
                    <m:oMath xmlns:m="http://schemas.openxmlformats.org/officeDocument/2006/math">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m:t>
                            </m:r>
                          </m:e>
                        </m:mr>
                      </m:m>
                    </m:oMath>
                  </m:oMathPara>
                </a14:m>
                <a:endParaRPr lang="zh-CN" altLang="en-US" sz="2000" dirty="0"/>
              </a:p>
            </p:txBody>
          </p:sp>
        </mc:Choice>
        <mc:Fallback xmlns="">
          <p:sp>
            <p:nvSpPr>
              <p:cNvPr id="167944" name="Object 8">
                <a:extLst>
                  <a:ext uri="{FF2B5EF4-FFF2-40B4-BE49-F238E27FC236}">
                    <a16:creationId xmlns:a16="http://schemas.microsoft.com/office/drawing/2014/main" id="{7662791F-1F9F-4C8A-89F8-E1E28200DABD}"/>
                  </a:ext>
                </a:extLst>
              </p:cNvPr>
              <p:cNvSpPr txBox="1">
                <a:spLocks noRot="1" noChangeAspect="1" noMove="1" noResize="1" noEditPoints="1" noAdjustHandles="1" noChangeArrowheads="1" noChangeShapeType="1" noTextEdit="1"/>
              </p:cNvSpPr>
              <p:nvPr/>
            </p:nvSpPr>
            <p:spPr bwMode="auto">
              <a:xfrm>
                <a:off x="2219795" y="4719662"/>
                <a:ext cx="7764637" cy="1517650"/>
              </a:xfrm>
              <a:prstGeom prst="rect">
                <a:avLst/>
              </a:prstGeom>
              <a:blipFill>
                <a:blip r:embed="rId5"/>
                <a:stretch>
                  <a:fillRect/>
                </a:stretch>
              </a:blipFill>
            </p:spPr>
            <p:txBody>
              <a:bodyPr/>
              <a:lstStyle/>
              <a:p>
                <a:r>
                  <a:rPr lang="zh-CN" altLang="en-US">
                    <a:noFill/>
                  </a:rPr>
                  <a:t> </a:t>
                </a:r>
              </a:p>
            </p:txBody>
          </p:sp>
        </mc:Fallback>
      </mc:AlternateContent>
      <p:sp>
        <p:nvSpPr>
          <p:cNvPr id="9" name="灯片编号占位符 1">
            <a:extLst>
              <a:ext uri="{FF2B5EF4-FFF2-40B4-BE49-F238E27FC236}">
                <a16:creationId xmlns:a16="http://schemas.microsoft.com/office/drawing/2014/main" id="{6784A52E-6373-4124-BEBB-A09E2345DCF9}"/>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1D64C0-14EA-4AC8-91EA-FEBC837A3AFA}"/>
              </a:ext>
            </a:extLst>
          </p:cNvPr>
          <p:cNvSpPr>
            <a:spLocks noGrp="1"/>
          </p:cNvSpPr>
          <p:nvPr>
            <p:ph sz="quarter" idx="10"/>
          </p:nvPr>
        </p:nvSpPr>
        <p:spPr/>
        <p:txBody>
          <a:bodyPr/>
          <a:lstStyle/>
          <a:p>
            <a:pPr marL="0" indent="0">
              <a:buNone/>
            </a:pPr>
            <a:r>
              <a:rPr lang="zh-CN" altLang="en-US" sz="2800" dirty="0"/>
              <a:t>选取采样周期</a:t>
            </a:r>
            <a:r>
              <a:rPr lang="en-US" altLang="zh-CN" sz="2800" i="1" dirty="0"/>
              <a:t>T</a:t>
            </a:r>
            <a:r>
              <a:rPr lang="en-US" altLang="zh-CN" sz="2800" dirty="0"/>
              <a:t>=0.1</a:t>
            </a:r>
            <a:r>
              <a:rPr lang="zh-CN" altLang="en-US" sz="2800" dirty="0"/>
              <a:t>秒，递推求解状态方程 </a:t>
            </a:r>
            <a:br>
              <a:rPr lang="zh-CN" altLang="en-US" sz="2800" dirty="0"/>
            </a:br>
            <a:endParaRPr lang="zh-CN" altLang="en-US" sz="2800" dirty="0"/>
          </a:p>
        </p:txBody>
      </p:sp>
      <p:sp>
        <p:nvSpPr>
          <p:cNvPr id="168964" name="Rectangle 4">
            <a:extLst>
              <a:ext uri="{FF2B5EF4-FFF2-40B4-BE49-F238E27FC236}">
                <a16:creationId xmlns:a16="http://schemas.microsoft.com/office/drawing/2014/main" id="{ED2DB74F-FC7E-4E82-8518-03C02D8E1D7C}"/>
              </a:ext>
            </a:extLst>
          </p:cNvPr>
          <p:cNvSpPr>
            <a:spLocks noChangeArrowheads="1"/>
          </p:cNvSpPr>
          <p:nvPr/>
        </p:nvSpPr>
        <p:spPr bwMode="auto">
          <a:xfrm>
            <a:off x="4381500" y="31099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168963" name="Object 3">
                <a:extLst>
                  <a:ext uri="{FF2B5EF4-FFF2-40B4-BE49-F238E27FC236}">
                    <a16:creationId xmlns:a16="http://schemas.microsoft.com/office/drawing/2014/main" id="{CD846644-4209-4345-9955-C216611B9275}"/>
                  </a:ext>
                </a:extLst>
              </p:cNvPr>
              <p:cNvSpPr txBox="1"/>
              <p:nvPr/>
            </p:nvSpPr>
            <p:spPr bwMode="auto">
              <a:xfrm>
                <a:off x="2655888" y="1219200"/>
                <a:ext cx="6896100" cy="1282700"/>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0.1</m:t>
                                    </m:r>
                                  </m:num>
                                  <m:den>
                                    <m:r>
                                      <a:rPr lang="zh-CN" altLang="en-US" i="1">
                                        <a:solidFill>
                                          <a:srgbClr val="000000"/>
                                        </a:solidFill>
                                        <a:latin typeface="Cambria Math" panose="02040503050406030204" pitchFamily="18" charset="0"/>
                                      </a:rPr>
                                      <m:t>(0.1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68963" name="Object 3">
                <a:extLst>
                  <a:ext uri="{FF2B5EF4-FFF2-40B4-BE49-F238E27FC236}">
                    <a16:creationId xmlns:a16="http://schemas.microsoft.com/office/drawing/2014/main" id="{CD846644-4209-4345-9955-C216611B9275}"/>
                  </a:ext>
                </a:extLst>
              </p:cNvPr>
              <p:cNvSpPr txBox="1">
                <a:spLocks noRot="1" noChangeAspect="1" noMove="1" noResize="1" noEditPoints="1" noAdjustHandles="1" noChangeArrowheads="1" noChangeShapeType="1" noTextEdit="1"/>
              </p:cNvSpPr>
              <p:nvPr/>
            </p:nvSpPr>
            <p:spPr bwMode="auto">
              <a:xfrm>
                <a:off x="2655888" y="1219200"/>
                <a:ext cx="6896100" cy="1282700"/>
              </a:xfrm>
              <a:prstGeom prst="rect">
                <a:avLst/>
              </a:prstGeom>
              <a:blipFill>
                <a:blip r:embed="rId2"/>
                <a:stretch>
                  <a:fillRect/>
                </a:stretch>
              </a:blipFill>
            </p:spPr>
            <p:txBody>
              <a:bodyPr/>
              <a:lstStyle/>
              <a:p>
                <a:r>
                  <a:rPr lang="zh-CN" altLang="en-US">
                    <a:noFill/>
                  </a:rPr>
                  <a:t> </a:t>
                </a:r>
              </a:p>
            </p:txBody>
          </p:sp>
        </mc:Fallback>
      </mc:AlternateContent>
      <p:sp>
        <p:nvSpPr>
          <p:cNvPr id="168966" name="Rectangle 6">
            <a:extLst>
              <a:ext uri="{FF2B5EF4-FFF2-40B4-BE49-F238E27FC236}">
                <a16:creationId xmlns:a16="http://schemas.microsoft.com/office/drawing/2014/main" id="{D37829D7-D6AF-40B7-B022-A4D39F2520DE}"/>
              </a:ext>
            </a:extLst>
          </p:cNvPr>
          <p:cNvSpPr>
            <a:spLocks noChangeArrowheads="1"/>
          </p:cNvSpPr>
          <p:nvPr/>
        </p:nvSpPr>
        <p:spPr bwMode="auto">
          <a:xfrm>
            <a:off x="4481513" y="31861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168965" name="Object 5">
                <a:extLst>
                  <a:ext uri="{FF2B5EF4-FFF2-40B4-BE49-F238E27FC236}">
                    <a16:creationId xmlns:a16="http://schemas.microsoft.com/office/drawing/2014/main" id="{ED45A03E-B8D3-4310-9827-CF55715D5A88}"/>
                  </a:ext>
                </a:extLst>
              </p:cNvPr>
              <p:cNvSpPr txBox="1"/>
              <p:nvPr/>
            </p:nvSpPr>
            <p:spPr bwMode="auto">
              <a:xfrm>
                <a:off x="2362200" y="2590801"/>
                <a:ext cx="6858000" cy="1031875"/>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(0)=</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0.1</m:t>
                                </m:r>
                              </m:e>
                            </m:mr>
                          </m:m>
                        </m:e>
                      </m:d>
                    </m:oMath>
                  </m:oMathPara>
                </a14:m>
                <a:endParaRPr lang="zh-CN" altLang="en-US"/>
              </a:p>
            </p:txBody>
          </p:sp>
        </mc:Choice>
        <mc:Fallback xmlns="">
          <p:sp>
            <p:nvSpPr>
              <p:cNvPr id="168965" name="Object 5">
                <a:extLst>
                  <a:ext uri="{FF2B5EF4-FFF2-40B4-BE49-F238E27FC236}">
                    <a16:creationId xmlns:a16="http://schemas.microsoft.com/office/drawing/2014/main" id="{ED45A03E-B8D3-4310-9827-CF55715D5A88}"/>
                  </a:ext>
                </a:extLst>
              </p:cNvPr>
              <p:cNvSpPr txBox="1">
                <a:spLocks noRot="1" noChangeAspect="1" noMove="1" noResize="1" noEditPoints="1" noAdjustHandles="1" noChangeArrowheads="1" noChangeShapeType="1" noTextEdit="1"/>
              </p:cNvSpPr>
              <p:nvPr/>
            </p:nvSpPr>
            <p:spPr bwMode="auto">
              <a:xfrm>
                <a:off x="2362200" y="2590801"/>
                <a:ext cx="6858000" cy="1031875"/>
              </a:xfrm>
              <a:prstGeom prst="rect">
                <a:avLst/>
              </a:prstGeom>
              <a:blipFill>
                <a:blip r:embed="rId3"/>
                <a:stretch>
                  <a:fillRect/>
                </a:stretch>
              </a:blipFill>
            </p:spPr>
            <p:txBody>
              <a:bodyPr/>
              <a:lstStyle/>
              <a:p>
                <a:r>
                  <a:rPr lang="zh-CN" altLang="en-US">
                    <a:noFill/>
                  </a:rPr>
                  <a:t> </a:t>
                </a:r>
              </a:p>
            </p:txBody>
          </p:sp>
        </mc:Fallback>
      </mc:AlternateContent>
      <p:sp>
        <p:nvSpPr>
          <p:cNvPr id="168968" name="Rectangle 8">
            <a:extLst>
              <a:ext uri="{FF2B5EF4-FFF2-40B4-BE49-F238E27FC236}">
                <a16:creationId xmlns:a16="http://schemas.microsoft.com/office/drawing/2014/main" id="{DB30A8E1-E8FD-4B75-85AA-EF0F57F029C1}"/>
              </a:ext>
            </a:extLst>
          </p:cNvPr>
          <p:cNvSpPr>
            <a:spLocks noChangeArrowheads="1"/>
          </p:cNvSpPr>
          <p:nvPr/>
        </p:nvSpPr>
        <p:spPr bwMode="auto">
          <a:xfrm>
            <a:off x="4310063" y="31861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168967" name="Object 7">
                <a:extLst>
                  <a:ext uri="{FF2B5EF4-FFF2-40B4-BE49-F238E27FC236}">
                    <a16:creationId xmlns:a16="http://schemas.microsoft.com/office/drawing/2014/main" id="{8CCA6405-AB1F-495F-ADC6-C3620A8F1C8B}"/>
                  </a:ext>
                </a:extLst>
              </p:cNvPr>
              <p:cNvSpPr txBox="1"/>
              <p:nvPr/>
            </p:nvSpPr>
            <p:spPr bwMode="auto">
              <a:xfrm>
                <a:off x="2312988" y="3789364"/>
                <a:ext cx="7239000" cy="985837"/>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0.08</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0.208</m:t>
                                </m:r>
                              </m:e>
                            </m:mr>
                            <m:mr>
                              <m:e>
                                <m:r>
                                  <a:rPr lang="zh-CN" altLang="en-US" i="1">
                                    <a:solidFill>
                                      <a:srgbClr val="000000"/>
                                    </a:solidFill>
                                    <a:latin typeface="Cambria Math" panose="02040503050406030204" pitchFamily="18" charset="0"/>
                                  </a:rPr>
                                  <m:t>1.1</m:t>
                                </m:r>
                              </m:e>
                            </m:mr>
                          </m:m>
                        </m:e>
                      </m:d>
                    </m:oMath>
                  </m:oMathPara>
                </a14:m>
                <a:endParaRPr lang="zh-CN" altLang="en-US" dirty="0"/>
              </a:p>
            </p:txBody>
          </p:sp>
        </mc:Choice>
        <mc:Fallback xmlns="">
          <p:sp>
            <p:nvSpPr>
              <p:cNvPr id="168967" name="Object 7">
                <a:extLst>
                  <a:ext uri="{FF2B5EF4-FFF2-40B4-BE49-F238E27FC236}">
                    <a16:creationId xmlns:a16="http://schemas.microsoft.com/office/drawing/2014/main" id="{8CCA6405-AB1F-495F-ADC6-C3620A8F1C8B}"/>
                  </a:ext>
                </a:extLst>
              </p:cNvPr>
              <p:cNvSpPr txBox="1">
                <a:spLocks noRot="1" noChangeAspect="1" noMove="1" noResize="1" noEditPoints="1" noAdjustHandles="1" noChangeArrowheads="1" noChangeShapeType="1" noTextEdit="1"/>
              </p:cNvSpPr>
              <p:nvPr/>
            </p:nvSpPr>
            <p:spPr bwMode="auto">
              <a:xfrm>
                <a:off x="2312988" y="3789364"/>
                <a:ext cx="7239000" cy="985837"/>
              </a:xfrm>
              <a:prstGeom prst="rect">
                <a:avLst/>
              </a:prstGeom>
              <a:blipFill>
                <a:blip r:embed="rId4"/>
                <a:stretch>
                  <a:fillRect/>
                </a:stretch>
              </a:blipFill>
            </p:spPr>
            <p:txBody>
              <a:bodyPr/>
              <a:lstStyle/>
              <a:p>
                <a:r>
                  <a:rPr lang="zh-CN" altLang="en-US">
                    <a:noFill/>
                  </a:rPr>
                  <a:t> </a:t>
                </a:r>
              </a:p>
            </p:txBody>
          </p:sp>
        </mc:Fallback>
      </mc:AlternateContent>
      <p:sp>
        <p:nvSpPr>
          <p:cNvPr id="168970" name="Rectangle 10">
            <a:extLst>
              <a:ext uri="{FF2B5EF4-FFF2-40B4-BE49-F238E27FC236}">
                <a16:creationId xmlns:a16="http://schemas.microsoft.com/office/drawing/2014/main" id="{443C7BD7-AA72-4EF2-9D9E-069C1F136757}"/>
              </a:ext>
            </a:extLst>
          </p:cNvPr>
          <p:cNvSpPr>
            <a:spLocks noChangeArrowheads="1"/>
          </p:cNvSpPr>
          <p:nvPr/>
        </p:nvSpPr>
        <p:spPr bwMode="auto">
          <a:xfrm>
            <a:off x="4214813" y="30718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168969" name="Object 9">
                <a:extLst>
                  <a:ext uri="{FF2B5EF4-FFF2-40B4-BE49-F238E27FC236}">
                    <a16:creationId xmlns:a16="http://schemas.microsoft.com/office/drawing/2014/main" id="{6A0231DC-9B69-4BEC-909A-74712740264B}"/>
                  </a:ext>
                </a:extLst>
              </p:cNvPr>
              <p:cNvSpPr txBox="1"/>
              <p:nvPr/>
            </p:nvSpPr>
            <p:spPr bwMode="auto">
              <a:xfrm>
                <a:off x="2362200" y="4935538"/>
                <a:ext cx="7620000" cy="1446212"/>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0.07</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0.385</m:t>
                                </m:r>
                              </m:e>
                            </m:mr>
                            <m:mr>
                              <m:e>
                                <m:r>
                                  <a:rPr lang="zh-CN" altLang="en-US" i="1">
                                    <a:solidFill>
                                      <a:srgbClr val="000000"/>
                                    </a:solidFill>
                                    <a:latin typeface="Cambria Math" panose="02040503050406030204" pitchFamily="18" charset="0"/>
                                  </a:rPr>
                                  <m:t>1.2</m:t>
                                </m:r>
                              </m:e>
                            </m:mr>
                          </m:m>
                        </m:e>
                      </m:d>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e>
                        </m:mr>
                      </m:m>
                    </m:oMath>
                  </m:oMathPara>
                </a14:m>
                <a:endParaRPr lang="zh-CN" altLang="en-US"/>
              </a:p>
            </p:txBody>
          </p:sp>
        </mc:Choice>
        <mc:Fallback xmlns="">
          <p:sp>
            <p:nvSpPr>
              <p:cNvPr id="168969" name="Object 9">
                <a:extLst>
                  <a:ext uri="{FF2B5EF4-FFF2-40B4-BE49-F238E27FC236}">
                    <a16:creationId xmlns:a16="http://schemas.microsoft.com/office/drawing/2014/main" id="{6A0231DC-9B69-4BEC-909A-74712740264B}"/>
                  </a:ext>
                </a:extLst>
              </p:cNvPr>
              <p:cNvSpPr txBox="1">
                <a:spLocks noRot="1" noChangeAspect="1" noMove="1" noResize="1" noEditPoints="1" noAdjustHandles="1" noChangeArrowheads="1" noChangeShapeType="1" noTextEdit="1"/>
              </p:cNvSpPr>
              <p:nvPr/>
            </p:nvSpPr>
            <p:spPr bwMode="auto">
              <a:xfrm>
                <a:off x="2362200" y="4935538"/>
                <a:ext cx="7620000" cy="1446212"/>
              </a:xfrm>
              <a:prstGeom prst="rect">
                <a:avLst/>
              </a:prstGeom>
              <a:blipFill>
                <a:blip r:embed="rId5"/>
                <a:stretch>
                  <a:fillRect/>
                </a:stretch>
              </a:blipFill>
            </p:spPr>
            <p:txBody>
              <a:bodyPr/>
              <a:lstStyle/>
              <a:p>
                <a:r>
                  <a:rPr lang="zh-CN" altLang="en-US">
                    <a:noFill/>
                  </a:rPr>
                  <a:t> </a:t>
                </a:r>
              </a:p>
            </p:txBody>
          </p:sp>
        </mc:Fallback>
      </mc:AlternateContent>
      <p:sp>
        <p:nvSpPr>
          <p:cNvPr id="13" name="灯片编号占位符 1">
            <a:extLst>
              <a:ext uri="{FF2B5EF4-FFF2-40B4-BE49-F238E27FC236}">
                <a16:creationId xmlns:a16="http://schemas.microsoft.com/office/drawing/2014/main" id="{6FE3EDD4-3625-4477-BC06-9CB17DC911B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106</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96780EF-C686-407D-9CA6-1A4ACC595A98}"/>
                  </a:ext>
                </a:extLst>
              </p:cNvPr>
              <p:cNvSpPr>
                <a:spLocks noGrp="1"/>
              </p:cNvSpPr>
              <p:nvPr>
                <p:ph sz="quarter" idx="10"/>
              </p:nvPr>
            </p:nvSpPr>
            <p:spPr/>
            <p:txBody>
              <a:bodyPr/>
              <a:lstStyle/>
              <a:p>
                <a:pPr marL="0" indent="0">
                  <a:buNone/>
                </a:pPr>
                <a:r>
                  <a:rPr lang="zh-CN" altLang="en-US" dirty="0"/>
                  <a:t>例</a:t>
                </a:r>
                <a:r>
                  <a:rPr lang="en-US" altLang="zh-CN" dirty="0"/>
                  <a:t>2-14 </a:t>
                </a:r>
                <a:r>
                  <a:rPr lang="zh-CN" altLang="en-US" dirty="0"/>
                  <a:t>已知系统如图</a:t>
                </a:r>
                <a:r>
                  <a:rPr lang="en-US" altLang="zh-CN" dirty="0"/>
                  <a:t>2-2</a:t>
                </a:r>
                <a:r>
                  <a:rPr lang="zh-CN" altLang="en-US" dirty="0"/>
                  <a:t>所示，试求系统离散化状态空间表达式。</a:t>
                </a:r>
                <a:br>
                  <a:rPr lang="en-US" altLang="zh-CN" dirty="0"/>
                </a:br>
                <a:br>
                  <a:rPr lang="en-US" altLang="zh-CN" dirty="0"/>
                </a:br>
                <a:br>
                  <a:rPr lang="en-US" altLang="zh-CN" dirty="0"/>
                </a:br>
                <a:br>
                  <a:rPr lang="en-US" altLang="zh-CN" dirty="0"/>
                </a:br>
                <a:endParaRPr lang="en-US" altLang="zh-CN" dirty="0"/>
              </a:p>
              <a:p>
                <a:pPr marL="0" indent="0">
                  <a:buNone/>
                </a:pPr>
                <a:br>
                  <a:rPr lang="en-US" altLang="zh-CN" dirty="0"/>
                </a:br>
                <a:r>
                  <a:rPr lang="zh-CN" altLang="en-US" dirty="0">
                    <a:ea typeface="黑体" panose="02010609060101010101" pitchFamily="49" charset="-122"/>
                  </a:rPr>
                  <a:t>解 </a:t>
                </a:r>
                <a:r>
                  <a:rPr lang="zh-CN" altLang="en-US" dirty="0"/>
                  <a:t>系统中连续时间被控对象的传递函数为</a:t>
                </a: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den>
                    </m:f>
                  </m:oMath>
                </a14:m>
                <a:br>
                  <a:rPr lang="en-US" altLang="zh-CN" dirty="0"/>
                </a:br>
                <a:r>
                  <a:rPr lang="zh-CN" altLang="en-US" dirty="0"/>
                  <a:t>连续时间被控对象的状态空间表达式为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e>
                        </m:eqArr>
                      </m:e>
                    </m:d>
                  </m:oMath>
                </a14:m>
                <a:br>
                  <a:rPr lang="en-US" altLang="zh-CN" dirty="0"/>
                </a:br>
                <a:r>
                  <a:rPr lang="zh-CN" altLang="en-US" dirty="0"/>
                  <a:t>写成向量矩阵形式   </a:t>
                </a:r>
                <a14:m>
                  <m:oMath xmlns:m="http://schemas.openxmlformats.org/officeDocument/2006/math">
                    <m:r>
                      <a:rPr lang="en-US" altLang="zh-CN">
                        <a:solidFill>
                          <a:srgbClr val="000000"/>
                        </a:solidFill>
                        <a:latin typeface="Cambria Math" panose="02040503050406030204" pitchFamily="18" charset="0"/>
                      </a:rPr>
                      <m:t>    </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br>
                  <a:rPr lang="en-US" altLang="zh-CN" dirty="0"/>
                </a:br>
                <a:r>
                  <a:rPr lang="zh-CN" altLang="en-US" dirty="0"/>
                  <a:t>输出方程为 </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a14:m>
                <a:endParaRPr lang="zh-CN" altLang="en-US" dirty="0"/>
              </a:p>
            </p:txBody>
          </p:sp>
        </mc:Choice>
        <mc:Fallback xmlns="">
          <p:sp>
            <p:nvSpPr>
              <p:cNvPr id="4" name="内容占位符 3">
                <a:extLst>
                  <a:ext uri="{FF2B5EF4-FFF2-40B4-BE49-F238E27FC236}">
                    <a16:creationId xmlns:a16="http://schemas.microsoft.com/office/drawing/2014/main" id="{696780EF-C686-407D-9CA6-1A4ACC595A98}"/>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b="-4025"/>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6B50B2C-69BC-4081-BDE2-8456BB702535}"/>
              </a:ext>
            </a:extLst>
          </p:cNvPr>
          <p:cNvGrpSpPr/>
          <p:nvPr/>
        </p:nvGrpSpPr>
        <p:grpSpPr>
          <a:xfrm>
            <a:off x="2715174" y="1259282"/>
            <a:ext cx="6481762" cy="1664626"/>
            <a:chOff x="2715174" y="1259282"/>
            <a:chExt cx="6481762" cy="1664626"/>
          </a:xfrm>
        </p:grpSpPr>
        <p:sp>
          <p:nvSpPr>
            <p:cNvPr id="169990" name="Rectangle 6">
              <a:extLst>
                <a:ext uri="{FF2B5EF4-FFF2-40B4-BE49-F238E27FC236}">
                  <a16:creationId xmlns:a16="http://schemas.microsoft.com/office/drawing/2014/main" id="{D4F0F5D3-5A94-4E0B-BDBE-3E6280C8662C}"/>
                </a:ext>
              </a:extLst>
            </p:cNvPr>
            <p:cNvSpPr>
              <a:spLocks noChangeArrowheads="1"/>
            </p:cNvSpPr>
            <p:nvPr/>
          </p:nvSpPr>
          <p:spPr bwMode="auto">
            <a:xfrm>
              <a:off x="4161268" y="2523798"/>
              <a:ext cx="35254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0" dirty="0">
                  <a:latin typeface="黑体" panose="02010609060101010101" pitchFamily="49" charset="-122"/>
                </a:rPr>
                <a:t>图 </a:t>
              </a:r>
              <a:r>
                <a:rPr lang="en-US" altLang="zh-CN" sz="2000" b="0" dirty="0">
                  <a:latin typeface="黑体" panose="02010609060101010101" pitchFamily="49" charset="-122"/>
                </a:rPr>
                <a:t>2-2  </a:t>
              </a:r>
              <a:r>
                <a:rPr lang="zh-CN" altLang="en-US" sz="2000" b="0" dirty="0">
                  <a:latin typeface="黑体" panose="02010609060101010101" pitchFamily="49" charset="-122"/>
                </a:rPr>
                <a:t>系统方框图</a:t>
              </a:r>
              <a:r>
                <a:rPr lang="zh-CN" altLang="en-US" sz="2000" b="0" dirty="0"/>
                <a:t> </a:t>
              </a:r>
            </a:p>
          </p:txBody>
        </p:sp>
        <p:pic>
          <p:nvPicPr>
            <p:cNvPr id="169994" name="Picture 10" descr="2t2">
              <a:extLst>
                <a:ext uri="{FF2B5EF4-FFF2-40B4-BE49-F238E27FC236}">
                  <a16:creationId xmlns:a16="http://schemas.microsoft.com/office/drawing/2014/main" id="{D29EE1C6-B7E1-43BB-816C-8776BC3D3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174" y="1259282"/>
              <a:ext cx="6481762" cy="111918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灯片编号占位符 1">
            <a:extLst>
              <a:ext uri="{FF2B5EF4-FFF2-40B4-BE49-F238E27FC236}">
                <a16:creationId xmlns:a16="http://schemas.microsoft.com/office/drawing/2014/main" id="{EE805ABF-1931-4D24-AB6C-F245280B409C}"/>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107</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9DCB16-7197-4CB4-A2A2-7A9B492F32F4}"/>
              </a:ext>
            </a:extLst>
          </p:cNvPr>
          <p:cNvSpPr>
            <a:spLocks noGrp="1"/>
          </p:cNvSpPr>
          <p:nvPr>
            <p:ph type="title"/>
          </p:nvPr>
        </p:nvSpPr>
        <p:spPr/>
        <p:txBody>
          <a:bodyPr/>
          <a:lstStyle/>
          <a:p>
            <a:r>
              <a:rPr lang="zh-CN" altLang="en-US" dirty="0"/>
              <a:t>方法一：线性定常系统状态方程式的离散化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43EA5F-19FF-4802-BE67-A361DE1A86E8}"/>
                  </a:ext>
                </a:extLst>
              </p:cNvPr>
              <p:cNvSpPr>
                <a:spLocks noGrp="1"/>
              </p:cNvSpPr>
              <p:nvPr>
                <p:ph sz="quarter" idx="13"/>
              </p:nvPr>
            </p:nvSpPr>
            <p:spPr/>
            <p:txBody>
              <a:bodyPr/>
              <a:lstStyle/>
              <a:p>
                <a:pPr>
                  <a:buNone/>
                </a:pPr>
                <a:r>
                  <a:rPr lang="zh-CN" altLang="en-US" dirty="0"/>
                  <a:t>根据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𝐿</m:t>
                        </m:r>
                      </m:e>
                      <m:sup>
                        <m:r>
                          <a:rPr lang="zh-CN" altLang="en-US" i="1">
                            <a:solidFill>
                              <a:srgbClr val="000000"/>
                            </a:solidFill>
                            <a:latin typeface="Cambria Math" panose="02040503050406030204" pitchFamily="18" charset="0"/>
                          </a:rPr>
                          <m:t>−</m:t>
                        </m:r>
                        <m:r>
                          <a:rPr lang="zh-CN" altLang="en-US">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𝐿</m:t>
                        </m:r>
                      </m:e>
                      <m:sup>
                        <m:r>
                          <a:rPr lang="zh-CN" altLang="en-US" i="1">
                            <a:solidFill>
                              <a:srgbClr val="000000"/>
                            </a:solidFill>
                            <a:latin typeface="Cambria Math" panose="02040503050406030204" pitchFamily="18" charset="0"/>
                          </a:rPr>
                          <m:t>−</m:t>
                        </m:r>
                        <m:r>
                          <a:rPr lang="zh-CN" altLang="en-US">
                            <a:solidFill>
                              <a:srgbClr val="000000"/>
                            </a:solidFill>
                            <a:latin typeface="Cambria Math" panose="02040503050406030204" pitchFamily="18" charset="0"/>
                          </a:rPr>
                          <m:t>1</m:t>
                        </m:r>
                      </m:sup>
                    </m:sSup>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𝑠</m:t>
                                      </m:r>
                                    </m:e>
                                    <m:e>
                                      <m:r>
                                        <a:rPr lang="en-US" altLang="zh-CN" i="1">
                                          <a:latin typeface="Cambria Math" panose="02040503050406030204" pitchFamily="18" charset="0"/>
                                        </a:rPr>
                                        <m:t>−1</m:t>
                                      </m:r>
                                    </m:e>
                                  </m:mr>
                                  <m:mr>
                                    <m:e>
                                      <m:r>
                                        <a:rPr lang="en-US" altLang="zh-CN" i="1">
                                          <a:latin typeface="Cambria Math" panose="02040503050406030204" pitchFamily="18" charset="0"/>
                                        </a:rPr>
                                        <m:t>0</m:t>
                                      </m:r>
                                    </m:e>
                                    <m:e>
                                      <m:r>
                                        <a:rPr lang="en-US" altLang="zh-CN" i="1">
                                          <a:latin typeface="Cambria Math" panose="02040503050406030204" pitchFamily="18" charset="0"/>
                                        </a:rPr>
                                        <m:t>𝑠</m:t>
                                      </m:r>
                                      <m:r>
                                        <a:rPr lang="en-US" altLang="zh-CN" b="0" i="1" smtClean="0">
                                          <a:latin typeface="Cambria Math" panose="02040503050406030204" pitchFamily="18" charset="0"/>
                                        </a:rPr>
                                        <m:t>+</m:t>
                                      </m:r>
                                      <m:r>
                                        <a:rPr lang="en-US" altLang="zh-CN" i="1">
                                          <a:latin typeface="Cambria Math" panose="02040503050406030204" pitchFamily="18" charset="0"/>
                                        </a:rPr>
                                        <m:t>1</m:t>
                                      </m:r>
                                    </m:e>
                                  </m:mr>
                                </m:m>
                              </m:e>
                            </m:d>
                          </m:e>
                          <m:sup>
                            <m:r>
                              <a:rPr lang="zh-CN" altLang="en-US" i="1">
                                <a:solidFill>
                                  <a:srgbClr val="000000"/>
                                </a:solidFill>
                                <a:latin typeface="Cambria Math" panose="02040503050406030204" pitchFamily="18" charset="0"/>
                              </a:rPr>
                              <m:t>−1</m:t>
                            </m:r>
                          </m:sup>
                        </m:sSup>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cap="none">
                                <a:solidFill>
                                  <a:prstClr val="black"/>
                                </a:solidFill>
                                <a:latin typeface="Cambria Math" panose="02040503050406030204" pitchFamily="18" charset="0"/>
                                <a:cs typeface="+mn-cs"/>
                              </a:rPr>
                            </m:ctrlPr>
                          </m:mPr>
                          <m:mr>
                            <m:e>
                              <m:r>
                                <m:rPr>
                                  <m:brk m:alnAt="7"/>
                                </m:rPr>
                                <a:rPr lang="en-US" altLang="zh-CN" i="1" cap="none">
                                  <a:solidFill>
                                    <a:prstClr val="black"/>
                                  </a:solidFill>
                                  <a:latin typeface="Cambria Math" panose="02040503050406030204" pitchFamily="18" charset="0"/>
                                  <a:cs typeface="+mn-cs"/>
                                </a:rPr>
                                <m:t>1</m:t>
                              </m:r>
                            </m:e>
                            <m:e>
                              <m:r>
                                <a:rPr lang="en-US" altLang="zh-CN" b="0" i="1" cap="none" smtClean="0">
                                  <a:solidFill>
                                    <a:prstClr val="black"/>
                                  </a:solidFill>
                                  <a:latin typeface="Cambria Math" panose="02040503050406030204" pitchFamily="18" charset="0"/>
                                  <a:cs typeface="+mn-cs"/>
                                </a:rPr>
                                <m:t>1−</m:t>
                              </m:r>
                              <m:sSup>
                                <m:sSupPr>
                                  <m:ctrlPr>
                                    <a:rPr lang="zh-CN" altLang="en-US" i="1" cap="none">
                                      <a:solidFill>
                                        <a:prstClr val="black"/>
                                      </a:solidFill>
                                      <a:latin typeface="Cambria Math" panose="02040503050406030204" pitchFamily="18" charset="0"/>
                                      <a:cs typeface="+mn-cs"/>
                                    </a:rPr>
                                  </m:ctrlPr>
                                </m:sSupPr>
                                <m:e>
                                  <m:r>
                                    <m:rPr>
                                      <m:sty m:val="p"/>
                                    </m:rPr>
                                    <a:rPr lang="zh-CN" altLang="en-US" cap="none">
                                      <a:solidFill>
                                        <a:prstClr val="black"/>
                                      </a:solidFill>
                                      <a:latin typeface="Cambria Math" panose="02040503050406030204" pitchFamily="18" charset="0"/>
                                      <a:cs typeface="+mn-cs"/>
                                    </a:rPr>
                                    <m:t>e</m:t>
                                  </m:r>
                                </m:e>
                                <m:sup>
                                  <m:r>
                                    <a:rPr lang="en-US" altLang="zh-CN" b="0" i="1" cap="none" smtClean="0">
                                      <a:solidFill>
                                        <a:prstClr val="black"/>
                                      </a:solidFill>
                                      <a:latin typeface="Cambria Math" panose="02040503050406030204" pitchFamily="18" charset="0"/>
                                      <a:cs typeface="+mn-cs"/>
                                    </a:rPr>
                                    <m:t>−</m:t>
                                  </m:r>
                                  <m:r>
                                    <a:rPr lang="zh-CN" altLang="en-US" i="1" cap="none">
                                      <a:solidFill>
                                        <a:prstClr val="black"/>
                                      </a:solidFill>
                                      <a:latin typeface="Cambria Math" panose="02040503050406030204" pitchFamily="18" charset="0"/>
                                      <a:cs typeface="+mn-cs"/>
                                    </a:rPr>
                                    <m:t>𝑡</m:t>
                                  </m:r>
                                </m:sup>
                              </m:sSup>
                            </m:e>
                          </m:mr>
                          <m:mr>
                            <m:e>
                              <m:r>
                                <a:rPr lang="en-US" altLang="zh-CN" i="1" cap="none">
                                  <a:solidFill>
                                    <a:prstClr val="black"/>
                                  </a:solidFill>
                                  <a:latin typeface="Cambria Math" panose="02040503050406030204" pitchFamily="18" charset="0"/>
                                  <a:cs typeface="+mn-cs"/>
                                </a:rPr>
                                <m:t>0</m:t>
                              </m:r>
                            </m:e>
                            <m:e>
                              <m:sSup>
                                <m:sSupPr>
                                  <m:ctrlPr>
                                    <a:rPr lang="zh-CN" altLang="en-US" i="1" cap="none">
                                      <a:solidFill>
                                        <a:prstClr val="black"/>
                                      </a:solidFill>
                                      <a:latin typeface="Cambria Math" panose="02040503050406030204" pitchFamily="18" charset="0"/>
                                      <a:cs typeface="+mn-cs"/>
                                    </a:rPr>
                                  </m:ctrlPr>
                                </m:sSupPr>
                                <m:e>
                                  <m:r>
                                    <m:rPr>
                                      <m:sty m:val="p"/>
                                    </m:rPr>
                                    <a:rPr lang="zh-CN" altLang="en-US" cap="none">
                                      <a:solidFill>
                                        <a:prstClr val="black"/>
                                      </a:solidFill>
                                      <a:latin typeface="Cambria Math" panose="02040503050406030204" pitchFamily="18" charset="0"/>
                                      <a:cs typeface="+mn-cs"/>
                                    </a:rPr>
                                    <m:t>e</m:t>
                                  </m:r>
                                </m:e>
                                <m:sup>
                                  <m:r>
                                    <a:rPr lang="en-US" altLang="zh-CN" b="0" i="1" cap="none" smtClean="0">
                                      <a:solidFill>
                                        <a:prstClr val="black"/>
                                      </a:solidFill>
                                      <a:latin typeface="Cambria Math" panose="02040503050406030204" pitchFamily="18" charset="0"/>
                                      <a:cs typeface="+mn-cs"/>
                                    </a:rPr>
                                    <m:t>−</m:t>
                                  </m:r>
                                  <m:r>
                                    <a:rPr lang="zh-CN" altLang="en-US" i="1" cap="none">
                                      <a:solidFill>
                                        <a:prstClr val="black"/>
                                      </a:solidFill>
                                      <a:latin typeface="Cambria Math" panose="02040503050406030204" pitchFamily="18" charset="0"/>
                                      <a:cs typeface="+mn-cs"/>
                                    </a:rPr>
                                    <m:t>𝑡</m:t>
                                  </m:r>
                                </m:sup>
                              </m:sSup>
                            </m:e>
                          </m:mr>
                        </m:m>
                      </m:e>
                    </m:d>
                  </m:oMath>
                </a14:m>
                <a:endParaRPr lang="zh-CN" altLang="en-US" dirty="0"/>
              </a:p>
              <a:p>
                <a:pPr>
                  <a:buNone/>
                </a:pPr>
                <a:r>
                  <a:rPr lang="zh-CN" altLang="en-US" dirty="0">
                    <a:latin typeface="宋体" panose="02010600030101010101" pitchFamily="2" charset="-122"/>
                  </a:rPr>
                  <a:t>可得</a:t>
                </a:r>
                <a:endParaRPr lang="en-US" altLang="zh-CN" dirty="0">
                  <a:latin typeface="宋体" panose="02010600030101010101" pitchFamily="2" charset="-122"/>
                </a:endParaRPr>
              </a:p>
              <a:p>
                <a:pPr>
                  <a:buNone/>
                </a:pPr>
                <a:r>
                  <a:rPr lang="zh-CN" altLang="en-US" b="1" dirty="0">
                    <a:solidFill>
                      <a:srgbClr val="000000"/>
                    </a:solidFill>
                  </a:rPr>
                  <a:t> </a:t>
                </a:r>
                <a:r>
                  <a:rPr lang="en-US" altLang="zh-CN" b="1" dirty="0">
                    <a:solidFill>
                      <a:srgbClr val="000000"/>
                    </a:solidFill>
                  </a:rPr>
                  <a:t>		</a:t>
                </a:r>
                <a14:m>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𝑇</m:t>
                                </m:r>
                              </m:sup>
                            </m:sSup>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cap="none">
                                        <a:solidFill>
                                          <a:prstClr val="black"/>
                                        </a:solidFill>
                                        <a:latin typeface="Cambria Math" panose="02040503050406030204" pitchFamily="18" charset="0"/>
                                      </a:rPr>
                                    </m:ctrlPr>
                                  </m:mPr>
                                  <m:mr>
                                    <m:e>
                                      <m:r>
                                        <m:rPr>
                                          <m:brk m:alnAt="7"/>
                                        </m:rPr>
                                        <a:rPr lang="en-US" altLang="zh-CN" i="1" cap="none">
                                          <a:solidFill>
                                            <a:prstClr val="black"/>
                                          </a:solidFill>
                                          <a:latin typeface="Cambria Math" panose="02040503050406030204" pitchFamily="18" charset="0"/>
                                        </a:rPr>
                                        <m:t>1</m:t>
                                      </m:r>
                                    </m:e>
                                    <m:e>
                                      <m:r>
                                        <a:rPr lang="en-US" altLang="zh-CN" i="1" cap="none">
                                          <a:solidFill>
                                            <a:prstClr val="black"/>
                                          </a:solidFill>
                                          <a:latin typeface="Cambria Math" panose="02040503050406030204" pitchFamily="18" charset="0"/>
                                        </a:rPr>
                                        <m:t>1−</m:t>
                                      </m:r>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zh-CN" altLang="en-US" i="1" cap="none">
                                              <a:solidFill>
                                                <a:prstClr val="black"/>
                                              </a:solidFill>
                                              <a:latin typeface="Cambria Math" panose="02040503050406030204" pitchFamily="18" charset="0"/>
                                            </a:rPr>
                                            <m:t>𝑡</m:t>
                                          </m:r>
                                        </m:sup>
                                      </m:sSup>
                                    </m:e>
                                  </m:mr>
                                  <m:mr>
                                    <m:e>
                                      <m:r>
                                        <a:rPr lang="en-US" altLang="zh-CN" i="1" cap="none">
                                          <a:solidFill>
                                            <a:prstClr val="black"/>
                                          </a:solidFill>
                                          <a:latin typeface="Cambria Math" panose="02040503050406030204" pitchFamily="18" charset="0"/>
                                        </a:rPr>
                                        <m:t>0</m:t>
                                      </m:r>
                                    </m:e>
                                    <m:e>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zh-CN" altLang="en-US" i="1" cap="none">
                                              <a:solidFill>
                                                <a:prstClr val="black"/>
                                              </a:solidFill>
                                              <a:latin typeface="Cambria Math" panose="02040503050406030204" pitchFamily="18" charset="0"/>
                                            </a:rPr>
                                            <m:t>𝑡</m:t>
                                          </m:r>
                                        </m:sup>
                                      </m:sSup>
                                    </m:e>
                                  </m:mr>
                                </m:m>
                              </m:e>
                            </m:d>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cap="none">
                                <a:solidFill>
                                  <a:prstClr val="black"/>
                                </a:solidFill>
                                <a:latin typeface="Cambria Math" panose="02040503050406030204" pitchFamily="18" charset="0"/>
                              </a:rPr>
                            </m:ctrlPr>
                          </m:mPr>
                          <m:mr>
                            <m:e>
                              <m:r>
                                <m:rPr>
                                  <m:brk m:alnAt="7"/>
                                </m:rPr>
                                <a:rPr lang="en-US" altLang="zh-CN" i="1" cap="none">
                                  <a:solidFill>
                                    <a:prstClr val="black"/>
                                  </a:solidFill>
                                  <a:latin typeface="Cambria Math" panose="02040503050406030204" pitchFamily="18" charset="0"/>
                                </a:rPr>
                                <m:t>1</m:t>
                              </m:r>
                            </m:e>
                            <m:e>
                              <m:r>
                                <a:rPr lang="en-US" altLang="zh-CN" i="1" cap="none">
                                  <a:solidFill>
                                    <a:prstClr val="black"/>
                                  </a:solidFill>
                                  <a:latin typeface="Cambria Math" panose="02040503050406030204" pitchFamily="18" charset="0"/>
                                </a:rPr>
                                <m:t>1−</m:t>
                              </m:r>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en-US" altLang="zh-CN" b="0" i="1" cap="none" smtClean="0">
                                      <a:solidFill>
                                        <a:prstClr val="black"/>
                                      </a:solidFill>
                                      <a:latin typeface="Cambria Math" panose="02040503050406030204" pitchFamily="18" charset="0"/>
                                    </a:rPr>
                                    <m:t>𝑇</m:t>
                                  </m:r>
                                </m:sup>
                              </m:sSup>
                            </m:e>
                          </m:mr>
                          <m:mr>
                            <m:e>
                              <m:r>
                                <a:rPr lang="en-US" altLang="zh-CN" i="1" cap="none">
                                  <a:solidFill>
                                    <a:prstClr val="black"/>
                                  </a:solidFill>
                                  <a:latin typeface="Cambria Math" panose="02040503050406030204" pitchFamily="18" charset="0"/>
                                </a:rPr>
                                <m:t>0</m:t>
                              </m:r>
                            </m:e>
                            <m:e>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en-US" altLang="zh-CN" b="0" i="1" cap="none" smtClean="0">
                                      <a:solidFill>
                                        <a:prstClr val="black"/>
                                      </a:solidFill>
                                      <a:latin typeface="Cambria Math" panose="02040503050406030204" pitchFamily="18" charset="0"/>
                                    </a:rPr>
                                    <m:t>𝑇</m:t>
                                  </m:r>
                                </m:sup>
                              </m:sSup>
                            </m:e>
                          </m:mr>
                        </m:m>
                      </m:e>
                    </m:d>
                  </m:oMath>
                </a14:m>
                <a:endParaRPr lang="en-US" altLang="zh-CN" dirty="0"/>
              </a:p>
              <a:p>
                <a:pPr>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b="1" i="1">
                              <a:solidFill>
                                <a:srgbClr val="000000"/>
                              </a:solidFill>
                              <a:latin typeface="Cambria Math" panose="02040503050406030204" pitchFamily="18" charset="0"/>
                            </a:rPr>
                            <m:t>𝒃</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𝑡</m:t>
                              </m:r>
                            </m:e>
                          </m:func>
                        </m:e>
                      </m:nary>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cap="none">
                                      <a:solidFill>
                                        <a:prstClr val="black"/>
                                      </a:solidFill>
                                      <a:latin typeface="Cambria Math" panose="02040503050406030204" pitchFamily="18" charset="0"/>
                                    </a:rPr>
                                  </m:ctrlPr>
                                </m:mPr>
                                <m:mr>
                                  <m:e>
                                    <m:r>
                                      <m:rPr>
                                        <m:brk m:alnAt="7"/>
                                      </m:rPr>
                                      <a:rPr lang="en-US" altLang="zh-CN" i="1" cap="none">
                                        <a:solidFill>
                                          <a:prstClr val="black"/>
                                        </a:solidFill>
                                        <a:latin typeface="Cambria Math" panose="02040503050406030204" pitchFamily="18" charset="0"/>
                                      </a:rPr>
                                      <m:t>1</m:t>
                                    </m:r>
                                  </m:e>
                                  <m:e>
                                    <m:r>
                                      <a:rPr lang="en-US" altLang="zh-CN" i="1" cap="none">
                                        <a:solidFill>
                                          <a:prstClr val="black"/>
                                        </a:solidFill>
                                        <a:latin typeface="Cambria Math" panose="02040503050406030204" pitchFamily="18" charset="0"/>
                                      </a:rPr>
                                      <m:t>1−</m:t>
                                    </m:r>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zh-CN" altLang="en-US" i="1" cap="none">
                                            <a:solidFill>
                                              <a:prstClr val="black"/>
                                            </a:solidFill>
                                            <a:latin typeface="Cambria Math" panose="02040503050406030204" pitchFamily="18" charset="0"/>
                                          </a:rPr>
                                          <m:t>𝑡</m:t>
                                        </m:r>
                                      </m:sup>
                                    </m:sSup>
                                  </m:e>
                                </m:mr>
                                <m:mr>
                                  <m:e>
                                    <m:r>
                                      <a:rPr lang="en-US" altLang="zh-CN" i="1" cap="none">
                                        <a:solidFill>
                                          <a:prstClr val="black"/>
                                        </a:solidFill>
                                        <a:latin typeface="Cambria Math" panose="02040503050406030204" pitchFamily="18" charset="0"/>
                                      </a:rPr>
                                      <m:t>0</m:t>
                                    </m:r>
                                  </m:e>
                                  <m:e>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zh-CN" altLang="en-US" i="1" cap="none">
                                            <a:solidFill>
                                              <a:prstClr val="black"/>
                                            </a:solidFill>
                                            <a:latin typeface="Cambria Math" panose="02040503050406030204" pitchFamily="18" charset="0"/>
                                          </a:rPr>
                                          <m:t>𝑡</m:t>
                                        </m:r>
                                      </m:sup>
                                    </m:sSup>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𝑡</m:t>
                              </m:r>
                            </m:e>
                          </m:func>
                        </m:e>
                      </m:nary>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smtClean="0">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p>
                                </m:sSup>
                              </m:e>
                            </m:mr>
                          </m:m>
                        </m:e>
                      </m:d>
                    </m:oMath>
                  </m:oMathPara>
                </a14:m>
                <a:endParaRPr lang="en-US" altLang="zh-CN" dirty="0"/>
              </a:p>
              <a:p>
                <a:pPr>
                  <a:buNone/>
                </a:pPr>
                <a:r>
                  <a:rPr lang="zh-CN" altLang="en-US" dirty="0">
                    <a:latin typeface="宋体" panose="02010600030101010101" pitchFamily="2" charset="-122"/>
                  </a:rPr>
                  <a:t>则被控对象的离散化状态方程为</a:t>
                </a:r>
                <a:r>
                  <a:rPr lang="zh-CN" altLang="en-US" sz="1100" dirty="0">
                    <a:latin typeface="宋体" panose="02010600030101010101" pitchFamily="2" charset="-122"/>
                  </a:rPr>
                  <a:t> </a:t>
                </a:r>
                <a:br>
                  <a:rPr lang="zh-CN" altLang="en-US" dirty="0">
                    <a:latin typeface="宋体" panose="02010600030101010101" pitchFamily="2" charset="-122"/>
                  </a:rPr>
                </a:b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cap="none">
                                  <a:solidFill>
                                    <a:prstClr val="black"/>
                                  </a:solidFill>
                                  <a:latin typeface="Cambria Math" panose="02040503050406030204" pitchFamily="18" charset="0"/>
                                </a:rPr>
                              </m:ctrlPr>
                            </m:mPr>
                            <m:mr>
                              <m:e>
                                <m:r>
                                  <m:rPr>
                                    <m:brk m:alnAt="7"/>
                                  </m:rPr>
                                  <a:rPr lang="en-US" altLang="zh-CN" i="1" cap="none">
                                    <a:solidFill>
                                      <a:prstClr val="black"/>
                                    </a:solidFill>
                                    <a:latin typeface="Cambria Math" panose="02040503050406030204" pitchFamily="18" charset="0"/>
                                  </a:rPr>
                                  <m:t>1</m:t>
                                </m:r>
                              </m:e>
                              <m:e>
                                <m:r>
                                  <a:rPr lang="en-US" altLang="zh-CN" i="1" cap="none">
                                    <a:solidFill>
                                      <a:prstClr val="black"/>
                                    </a:solidFill>
                                    <a:latin typeface="Cambria Math" panose="02040503050406030204" pitchFamily="18" charset="0"/>
                                  </a:rPr>
                                  <m:t>1−</m:t>
                                </m:r>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en-US" altLang="zh-CN" i="1" cap="none">
                                        <a:solidFill>
                                          <a:prstClr val="black"/>
                                        </a:solidFill>
                                        <a:latin typeface="Cambria Math" panose="02040503050406030204" pitchFamily="18" charset="0"/>
                                      </a:rPr>
                                      <m:t>𝑇</m:t>
                                    </m:r>
                                  </m:sup>
                                </m:sSup>
                              </m:e>
                            </m:mr>
                            <m:mr>
                              <m:e>
                                <m:r>
                                  <a:rPr lang="en-US" altLang="zh-CN" i="1" cap="none">
                                    <a:solidFill>
                                      <a:prstClr val="black"/>
                                    </a:solidFill>
                                    <a:latin typeface="Cambria Math" panose="02040503050406030204" pitchFamily="18" charset="0"/>
                                  </a:rPr>
                                  <m:t>0</m:t>
                                </m:r>
                              </m:e>
                              <m:e>
                                <m:sSup>
                                  <m:sSupPr>
                                    <m:ctrlPr>
                                      <a:rPr lang="zh-CN" altLang="en-US" i="1" cap="none">
                                        <a:solidFill>
                                          <a:prstClr val="black"/>
                                        </a:solidFill>
                                        <a:latin typeface="Cambria Math" panose="02040503050406030204" pitchFamily="18" charset="0"/>
                                      </a:rPr>
                                    </m:ctrlPr>
                                  </m:sSupPr>
                                  <m:e>
                                    <m:r>
                                      <m:rPr>
                                        <m:sty m:val="p"/>
                                      </m:rPr>
                                      <a:rPr lang="zh-CN" altLang="en-US" cap="none">
                                        <a:solidFill>
                                          <a:prstClr val="black"/>
                                        </a:solidFill>
                                        <a:latin typeface="Cambria Math" panose="02040503050406030204" pitchFamily="18" charset="0"/>
                                      </a:rPr>
                                      <m:t>e</m:t>
                                    </m:r>
                                  </m:e>
                                  <m:sup>
                                    <m:r>
                                      <a:rPr lang="en-US" altLang="zh-CN" i="1" cap="none">
                                        <a:solidFill>
                                          <a:prstClr val="black"/>
                                        </a:solidFill>
                                        <a:latin typeface="Cambria Math" panose="02040503050406030204" pitchFamily="18" charset="0"/>
                                      </a:rPr>
                                      <m:t>−</m:t>
                                    </m:r>
                                    <m:r>
                                      <a:rPr lang="en-US" altLang="zh-CN" i="1" cap="none">
                                        <a:solidFill>
                                          <a:prstClr val="black"/>
                                        </a:solidFill>
                                        <a:latin typeface="Cambria Math" panose="02040503050406030204" pitchFamily="18" charset="0"/>
                                      </a:rPr>
                                      <m:t>𝑇</m:t>
                                    </m:r>
                                  </m:sup>
                                </m:sSup>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p>
                                </m:sSup>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m:oMathPara>
                </a14:m>
                <a:br>
                  <a:rPr lang="en-US" altLang="zh-CN" dirty="0"/>
                </a:br>
                <a:endParaRPr lang="zh-CN" altLang="en-US" dirty="0"/>
              </a:p>
            </p:txBody>
          </p:sp>
        </mc:Choice>
        <mc:Fallback xmlns="">
          <p:sp>
            <p:nvSpPr>
              <p:cNvPr id="3" name="内容占位符 2">
                <a:extLst>
                  <a:ext uri="{FF2B5EF4-FFF2-40B4-BE49-F238E27FC236}">
                    <a16:creationId xmlns:a16="http://schemas.microsoft.com/office/drawing/2014/main" id="{FB43EA5F-19FF-4802-BE67-A361DE1A86E8}"/>
                  </a:ext>
                </a:extLst>
              </p:cNvPr>
              <p:cNvSpPr>
                <a:spLocks noGrp="1" noRot="1" noChangeAspect="1" noMove="1" noResize="1" noEditPoints="1" noAdjustHandles="1" noChangeArrowheads="1" noChangeShapeType="1" noTextEdit="1"/>
              </p:cNvSpPr>
              <p:nvPr>
                <p:ph sz="quarter" idx="13"/>
              </p:nvPr>
            </p:nvSpPr>
            <p:spPr>
              <a:blipFill>
                <a:blip r:embed="rId2"/>
                <a:stretch>
                  <a:fillRect l="-941"/>
                </a:stretch>
              </a:blipFill>
            </p:spPr>
            <p:txBody>
              <a:bodyPr/>
              <a:lstStyle/>
              <a:p>
                <a:r>
                  <a:rPr lang="zh-CN" altLang="en-US">
                    <a:noFill/>
                  </a:rPr>
                  <a:t> </a:t>
                </a:r>
              </a:p>
            </p:txBody>
          </p:sp>
        </mc:Fallback>
      </mc:AlternateContent>
      <p:sp>
        <p:nvSpPr>
          <p:cNvPr id="172037" name="Rectangle 5">
            <a:extLst>
              <a:ext uri="{FF2B5EF4-FFF2-40B4-BE49-F238E27FC236}">
                <a16:creationId xmlns:a16="http://schemas.microsoft.com/office/drawing/2014/main" id="{17E91633-5E92-49E5-BEC4-B0B9A2F6B519}"/>
              </a:ext>
            </a:extLst>
          </p:cNvPr>
          <p:cNvSpPr>
            <a:spLocks noChangeArrowheads="1"/>
          </p:cNvSpPr>
          <p:nvPr/>
        </p:nvSpPr>
        <p:spPr bwMode="auto">
          <a:xfrm>
            <a:off x="4167188" y="31480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2040" name="Rectangle 8">
            <a:extLst>
              <a:ext uri="{FF2B5EF4-FFF2-40B4-BE49-F238E27FC236}">
                <a16:creationId xmlns:a16="http://schemas.microsoft.com/office/drawing/2014/main" id="{1C5CD6E8-9DAC-4A60-864D-56BF068A9CB9}"/>
              </a:ext>
            </a:extLst>
          </p:cNvPr>
          <p:cNvSpPr>
            <a:spLocks noChangeArrowheads="1"/>
          </p:cNvSpPr>
          <p:nvPr/>
        </p:nvSpPr>
        <p:spPr bwMode="auto">
          <a:xfrm>
            <a:off x="4448175" y="31623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2042" name="Rectangle 10">
            <a:extLst>
              <a:ext uri="{FF2B5EF4-FFF2-40B4-BE49-F238E27FC236}">
                <a16:creationId xmlns:a16="http://schemas.microsoft.com/office/drawing/2014/main" id="{6438EAF8-083A-4708-ABA1-C29E2DEAAE51}"/>
              </a:ext>
            </a:extLst>
          </p:cNvPr>
          <p:cNvSpPr>
            <a:spLocks noChangeArrowheads="1"/>
          </p:cNvSpPr>
          <p:nvPr/>
        </p:nvSpPr>
        <p:spPr bwMode="auto">
          <a:xfrm>
            <a:off x="4252913" y="31765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灯片编号占位符 1">
            <a:extLst>
              <a:ext uri="{FF2B5EF4-FFF2-40B4-BE49-F238E27FC236}">
                <a16:creationId xmlns:a16="http://schemas.microsoft.com/office/drawing/2014/main" id="{CD1F1AC9-694A-473F-A232-AF383DECE0F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108</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F1E1E2F-8BFC-42AC-9EC5-A6662A4721C7}"/>
                  </a:ext>
                </a:extLst>
              </p:cNvPr>
              <p:cNvSpPr>
                <a:spLocks noGrp="1"/>
              </p:cNvSpPr>
              <p:nvPr>
                <p:ph type="title" idx="4294967295"/>
              </p:nvPr>
            </p:nvSpPr>
            <p:spPr>
              <a:xfrm>
                <a:off x="623393" y="404665"/>
                <a:ext cx="11189822" cy="6192688"/>
              </a:xfrm>
            </p:spPr>
            <p:txBody>
              <a:bodyPr/>
              <a:lstStyle/>
              <a:p>
                <a:pPr>
                  <a:lnSpc>
                    <a:spcPct val="110000"/>
                  </a:lnSpc>
                </a:pPr>
                <a:r>
                  <a:rPr lang="zh-CN" altLang="en-US" sz="2400" dirty="0">
                    <a:latin typeface="Times New Roman" panose="02020603050405020304" pitchFamily="18" charset="0"/>
                  </a:rPr>
                  <a:t>采用零阶保持器时，被控对象的离散化输入</a:t>
                </a:r>
                <a:br>
                  <a:rPr lang="zh-CN" altLang="en-US" sz="2400" dirty="0">
                    <a:latin typeface="Times New Roman" panose="02020603050405020304" pitchFamily="18" charset="0"/>
                  </a:rPr>
                </a:br>
                <a:r>
                  <a:rPr lang="zh-CN" altLang="en-US" sz="2400" i="1" dirty="0">
                    <a:latin typeface="Times New Roman" panose="02020603050405020304" pitchFamily="18" charset="0"/>
                  </a:rPr>
                  <a:t>      </a:t>
                </a:r>
                <a:r>
                  <a:rPr lang="en-US" altLang="zh-CN" sz="2400" i="1" cap="none" dirty="0">
                    <a:latin typeface="Times New Roman" panose="02020603050405020304" pitchFamily="18" charset="0"/>
                  </a:rPr>
                  <a:t>u</a:t>
                </a:r>
                <a:r>
                  <a:rPr lang="en-US" altLang="zh-CN" sz="2400" cap="none" dirty="0">
                    <a:latin typeface="Times New Roman" panose="02020603050405020304" pitchFamily="18" charset="0"/>
                  </a:rPr>
                  <a:t>(</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r>
                  <a:rPr lang="en-US" altLang="zh-CN" sz="2400" i="1" cap="none" dirty="0">
                    <a:latin typeface="Times New Roman" panose="02020603050405020304" pitchFamily="18" charset="0"/>
                  </a:rPr>
                  <a:t>r</a:t>
                </a:r>
                <a:r>
                  <a:rPr lang="en-US" altLang="zh-CN" sz="2400" cap="none" dirty="0">
                    <a:latin typeface="Times New Roman" panose="02020603050405020304" pitchFamily="18" charset="0"/>
                  </a:rPr>
                  <a:t>(</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r>
                  <a:rPr lang="en-US" altLang="zh-CN" sz="2400" i="1" cap="none" dirty="0">
                    <a:latin typeface="Times New Roman" panose="02020603050405020304" pitchFamily="18" charset="0"/>
                  </a:rPr>
                  <a:t>y</a:t>
                </a:r>
                <a:r>
                  <a:rPr lang="en-US" altLang="zh-CN" sz="2400" cap="none" dirty="0">
                    <a:latin typeface="Times New Roman" panose="02020603050405020304" pitchFamily="18" charset="0"/>
                  </a:rPr>
                  <a:t>(</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en-US" altLang="zh-CN" sz="2400" dirty="0">
                    <a:latin typeface="Times New Roman" panose="02020603050405020304" pitchFamily="18" charset="0"/>
                  </a:rPr>
                  <a:t>)= </a:t>
                </a:r>
                <a:r>
                  <a:rPr lang="en-US" altLang="zh-CN" sz="2400" i="1" cap="none" dirty="0">
                    <a:latin typeface="Times New Roman" panose="02020603050405020304" pitchFamily="18" charset="0"/>
                  </a:rPr>
                  <a:t>r</a:t>
                </a:r>
                <a:r>
                  <a:rPr lang="en-US" altLang="zh-CN" sz="2400" cap="none" dirty="0">
                    <a:latin typeface="Times New Roman" panose="02020603050405020304" pitchFamily="18" charset="0"/>
                  </a:rPr>
                  <a:t>(</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r>
                  <a:rPr lang="en-US" altLang="zh-CN" sz="2400" i="1" cap="none" dirty="0">
                    <a:latin typeface="Times New Roman" panose="02020603050405020304" pitchFamily="18" charset="0"/>
                  </a:rPr>
                  <a:t>x</a:t>
                </a:r>
                <a:r>
                  <a:rPr lang="en-US" altLang="zh-CN" sz="2400" baseline="-30000" dirty="0">
                    <a:latin typeface="Times New Roman" panose="02020603050405020304" pitchFamily="18" charset="0"/>
                  </a:rPr>
                  <a:t>1</a:t>
                </a:r>
                <a:r>
                  <a:rPr lang="en-US" altLang="zh-CN" sz="2400" dirty="0">
                    <a:latin typeface="Times New Roman" panose="02020603050405020304" pitchFamily="18" charset="0"/>
                  </a:rPr>
                  <a:t>(</a:t>
                </a:r>
                <a:r>
                  <a:rPr lang="en-US" altLang="zh-CN" sz="2400" i="1" cap="none" dirty="0" err="1">
                    <a:latin typeface="Times New Roman" panose="02020603050405020304" pitchFamily="18" charset="0"/>
                  </a:rPr>
                  <a:t>k</a:t>
                </a:r>
                <a:r>
                  <a:rPr lang="en-US" altLang="zh-CN" sz="2400" i="1" dirty="0" err="1">
                    <a:latin typeface="Times New Roman" panose="02020603050405020304" pitchFamily="18" charset="0"/>
                  </a:rPr>
                  <a:t>T</a:t>
                </a:r>
                <a:r>
                  <a:rPr lang="en-US" altLang="zh-CN" sz="2400" dirty="0">
                    <a:latin typeface="Times New Roman" panose="02020603050405020304" pitchFamily="18" charset="0"/>
                  </a:rPr>
                  <a:t>)</a:t>
                </a:r>
                <a:r>
                  <a:rPr lang="zh-CN" altLang="en-US" sz="2400" dirty="0">
                    <a:latin typeface="Times New Roman" panose="02020603050405020304" pitchFamily="18" charset="0"/>
                  </a:rPr>
                  <a:t>，</a:t>
                </a:r>
                <a:br>
                  <a:rPr lang="zh-CN" altLang="en-US" sz="2400" dirty="0">
                    <a:latin typeface="Times New Roman" panose="02020603050405020304" pitchFamily="18" charset="0"/>
                  </a:rPr>
                </a:br>
                <a:r>
                  <a:rPr lang="zh-CN" altLang="en-US" sz="2400" dirty="0">
                    <a:latin typeface="Times New Roman" panose="02020603050405020304" pitchFamily="18" charset="0"/>
                  </a:rPr>
                  <a:t>所以可得系统的离散化状态方程为 </a:t>
                </a:r>
                <a:br>
                  <a:rPr lang="zh-CN" altLang="en-US" sz="2400" dirty="0">
                    <a:latin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cap="none">
                                  <a:solidFill>
                                    <a:prstClr val="black"/>
                                  </a:solidFill>
                                  <a:latin typeface="Cambria Math" panose="02040503050406030204" pitchFamily="18" charset="0"/>
                                </a:rPr>
                              </m:ctrlPr>
                            </m:mPr>
                            <m:mr>
                              <m:e>
                                <m:r>
                                  <m:rPr>
                                    <m:brk m:alnAt="7"/>
                                  </m:rPr>
                                  <a:rPr lang="en-US" altLang="zh-CN" sz="2400" i="1" cap="none">
                                    <a:solidFill>
                                      <a:prstClr val="black"/>
                                    </a:solidFill>
                                    <a:latin typeface="Cambria Math" panose="02040503050406030204" pitchFamily="18" charset="0"/>
                                  </a:rPr>
                                  <m:t>1</m:t>
                                </m:r>
                              </m:e>
                              <m:e>
                                <m:r>
                                  <a:rPr lang="en-US" altLang="zh-CN" sz="2400" i="1" cap="none">
                                    <a:solidFill>
                                      <a:prstClr val="black"/>
                                    </a:solidFill>
                                    <a:latin typeface="Cambria Math" panose="02040503050406030204" pitchFamily="18" charset="0"/>
                                  </a:rPr>
                                  <m:t>1−</m:t>
                                </m:r>
                                <m:sSup>
                                  <m:sSupPr>
                                    <m:ctrlPr>
                                      <a:rPr lang="zh-CN" altLang="en-US" sz="2400" i="1" cap="none">
                                        <a:solidFill>
                                          <a:prstClr val="black"/>
                                        </a:solidFill>
                                        <a:latin typeface="Cambria Math" panose="02040503050406030204" pitchFamily="18" charset="0"/>
                                      </a:rPr>
                                    </m:ctrlPr>
                                  </m:sSupPr>
                                  <m:e>
                                    <m:r>
                                      <m:rPr>
                                        <m:sty m:val="p"/>
                                      </m:rPr>
                                      <a:rPr lang="zh-CN" altLang="en-US" sz="2400" cap="none">
                                        <a:solidFill>
                                          <a:prstClr val="black"/>
                                        </a:solidFill>
                                        <a:latin typeface="Cambria Math" panose="02040503050406030204" pitchFamily="18" charset="0"/>
                                      </a:rPr>
                                      <m:t>e</m:t>
                                    </m:r>
                                  </m:e>
                                  <m:sup>
                                    <m:r>
                                      <a:rPr lang="en-US" altLang="zh-CN" sz="2400" i="1" cap="none">
                                        <a:solidFill>
                                          <a:prstClr val="black"/>
                                        </a:solidFill>
                                        <a:latin typeface="Cambria Math" panose="02040503050406030204" pitchFamily="18" charset="0"/>
                                      </a:rPr>
                                      <m:t>−</m:t>
                                    </m:r>
                                    <m:r>
                                      <a:rPr lang="en-US" altLang="zh-CN" sz="2400" i="1" cap="none">
                                        <a:solidFill>
                                          <a:prstClr val="black"/>
                                        </a:solidFill>
                                        <a:latin typeface="Cambria Math" panose="02040503050406030204" pitchFamily="18" charset="0"/>
                                      </a:rPr>
                                      <m:t>𝑇</m:t>
                                    </m:r>
                                  </m:sup>
                                </m:sSup>
                              </m:e>
                            </m:mr>
                            <m:mr>
                              <m:e>
                                <m:r>
                                  <a:rPr lang="en-US" altLang="zh-CN" sz="2400" i="1" cap="none">
                                    <a:solidFill>
                                      <a:prstClr val="black"/>
                                    </a:solidFill>
                                    <a:latin typeface="Cambria Math" panose="02040503050406030204" pitchFamily="18" charset="0"/>
                                  </a:rPr>
                                  <m:t>0</m:t>
                                </m:r>
                              </m:e>
                              <m:e>
                                <m:sSup>
                                  <m:sSupPr>
                                    <m:ctrlPr>
                                      <a:rPr lang="zh-CN" altLang="en-US" sz="2400" i="1" cap="none">
                                        <a:solidFill>
                                          <a:prstClr val="black"/>
                                        </a:solidFill>
                                        <a:latin typeface="Cambria Math" panose="02040503050406030204" pitchFamily="18" charset="0"/>
                                      </a:rPr>
                                    </m:ctrlPr>
                                  </m:sSupPr>
                                  <m:e>
                                    <m:r>
                                      <m:rPr>
                                        <m:sty m:val="p"/>
                                      </m:rPr>
                                      <a:rPr lang="zh-CN" altLang="en-US" sz="2400" cap="none">
                                        <a:solidFill>
                                          <a:prstClr val="black"/>
                                        </a:solidFill>
                                        <a:latin typeface="Cambria Math" panose="02040503050406030204" pitchFamily="18" charset="0"/>
                                      </a:rPr>
                                      <m:t>e</m:t>
                                    </m:r>
                                  </m:e>
                                  <m:sup>
                                    <m:r>
                                      <a:rPr lang="en-US" altLang="zh-CN" sz="2400" i="1" cap="none">
                                        <a:solidFill>
                                          <a:prstClr val="black"/>
                                        </a:solidFill>
                                        <a:latin typeface="Cambria Math" panose="02040503050406030204" pitchFamily="18" charset="0"/>
                                      </a:rPr>
                                      <m:t>−</m:t>
                                    </m:r>
                                    <m:r>
                                      <a:rPr lang="en-US" altLang="zh-CN" sz="2400" i="1" cap="none">
                                        <a:solidFill>
                                          <a:prstClr val="black"/>
                                        </a:solidFill>
                                        <a:latin typeface="Cambria Math" panose="02040503050406030204" pitchFamily="18" charset="0"/>
                                      </a:rPr>
                                      <m:t>𝑇</m:t>
                                    </m:r>
                                  </m:sup>
                                </m:sSup>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e>
                            </m:mr>
                          </m:m>
                        </m:e>
                      </m: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oMath>
                    <m:oMath xmlns:m="http://schemas.openxmlformats.org/officeDocument/2006/math">
                      <m:m>
                        <m:mPr>
                          <m:plcHide m:val="on"/>
                          <m:mcs>
                            <m:mc>
                              <m:mcPr>
                                <m:count m:val="4"/>
                                <m:mcJc m:val="center"/>
                              </m:mcPr>
                            </m:mc>
                          </m:mcs>
                          <m:ctrlPr>
                            <a:rPr lang="zh-CN" altLang="en-US" sz="2400" i="1">
                              <a:solidFill>
                                <a:srgbClr val="000000"/>
                              </a:solidFill>
                              <a:latin typeface="Cambria Math" panose="02040503050406030204" pitchFamily="18" charset="0"/>
                            </a:rPr>
                          </m:ctrlPr>
                        </m:mPr>
                        <m:mr>
                          <m:e/>
                          <m:e/>
                          <m:e/>
                          <m:e>
                            <m:m>
                              <m:mPr>
                                <m:plcHide m:val="on"/>
                                <m:mcs>
                                  <m:mc>
                                    <m:mcPr>
                                      <m:count m:val="2"/>
                                      <m:mcJc m:val="center"/>
                                    </m:mcPr>
                                  </m:mc>
                                </m:mcs>
                                <m:ctrlPr>
                                  <a:rPr lang="zh-CN" altLang="en-US" sz="2400" i="1">
                                    <a:solidFill>
                                      <a:srgbClr val="000000"/>
                                    </a:solidFill>
                                    <a:latin typeface="Cambria Math" panose="02040503050406030204" pitchFamily="18" charset="0"/>
                                  </a:rPr>
                                </m:ctrlPr>
                              </m:mPr>
                              <m:mr>
                                <m:e/>
                                <m:e>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e>
                                          <m:e>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e>
                                        </m:mr>
                                        <m:m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r>
                                              <a:rPr lang="zh-CN" altLang="en-US" sz="2400" i="1">
                                                <a:solidFill>
                                                  <a:srgbClr val="000000"/>
                                                </a:solidFill>
                                                <a:latin typeface="Cambria Math" panose="02040503050406030204" pitchFamily="18" charset="0"/>
                                              </a:rPr>
                                              <m:t>−1</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sup>
                                            </m:sSup>
                                          </m:e>
                                        </m:mr>
                                      </m:m>
                                    </m:e>
                                  </m:d>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
                          </m:e>
                        </m:mr>
                      </m:m>
                    </m:oMath>
                  </m:oMathPara>
                </a14:m>
                <a:br>
                  <a:rPr lang="en-US" altLang="zh-CN" sz="2400" dirty="0">
                    <a:latin typeface="Times New Roman" panose="02020603050405020304" pitchFamily="18" charset="0"/>
                  </a:rPr>
                </a:br>
                <a:r>
                  <a:rPr lang="zh-CN" altLang="en-US" sz="2400" dirty="0">
                    <a:latin typeface="Times New Roman" panose="02020603050405020304" pitchFamily="18" charset="0"/>
                  </a:rPr>
                  <a:t>系统的离散化输出方程为 </a:t>
                </a:r>
                <a:br>
                  <a:rPr lang="zh-CN" altLang="en-US" sz="2400" dirty="0">
                    <a:latin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
                        </m:e>
                      </m:d>
                    </m:oMath>
                  </m:oMathPara>
                </a14:m>
                <a:br>
                  <a:rPr lang="en-US" altLang="zh-CN" sz="2400" dirty="0">
                    <a:latin typeface="Times New Roman" panose="02020603050405020304" pitchFamily="18" charset="0"/>
                  </a:rPr>
                </a:br>
                <a:r>
                  <a:rPr lang="zh-CN" altLang="en-US" sz="2400" dirty="0">
                    <a:latin typeface="Times New Roman" panose="02020603050405020304" pitchFamily="18" charset="0"/>
                  </a:rPr>
                  <a:t>令</a:t>
                </a:r>
                <a:r>
                  <a:rPr lang="en-US" altLang="zh-CN" sz="2400" i="1" dirty="0">
                    <a:latin typeface="Times New Roman" panose="02020603050405020304" pitchFamily="18" charset="0"/>
                  </a:rPr>
                  <a:t>T</a:t>
                </a:r>
                <a:r>
                  <a:rPr lang="en-US" altLang="zh-CN" sz="2400" dirty="0">
                    <a:latin typeface="Times New Roman" panose="02020603050405020304" pitchFamily="18" charset="0"/>
                  </a:rPr>
                  <a:t>=0.1</a:t>
                </a:r>
                <a:r>
                  <a:rPr lang="zh-CN" altLang="en-US" sz="2400" dirty="0">
                    <a:latin typeface="Times New Roman" panose="02020603050405020304" pitchFamily="18" charset="0"/>
                  </a:rPr>
                  <a:t>秒，可得离散化状态方程为 </a:t>
                </a:r>
                <a:br>
                  <a:rPr lang="zh-CN" altLang="en-US" sz="2400" dirty="0">
                    <a:latin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0.995</m:t>
                                </m:r>
                              </m:e>
                              <m:e>
                                <m:r>
                                  <a:rPr lang="zh-CN" altLang="en-US" sz="2400" i="1">
                                    <a:solidFill>
                                      <a:srgbClr val="000000"/>
                                    </a:solidFill>
                                    <a:latin typeface="Cambria Math" panose="02040503050406030204" pitchFamily="18" charset="0"/>
                                  </a:rPr>
                                  <m:t>0.095</m:t>
                                </m:r>
                              </m:e>
                            </m:mr>
                            <m:mr>
                              <m:e>
                                <m:r>
                                  <a:rPr lang="zh-CN" altLang="en-US" sz="2400" i="1">
                                    <a:solidFill>
                                      <a:srgbClr val="000000"/>
                                    </a:solidFill>
                                    <a:latin typeface="Cambria Math" panose="02040503050406030204" pitchFamily="18" charset="0"/>
                                  </a:rPr>
                                  <m:t>−0.095</m:t>
                                </m:r>
                              </m:e>
                              <m:e>
                                <m:r>
                                  <a:rPr lang="zh-CN" altLang="en-US" sz="2400" i="1">
                                    <a:solidFill>
                                      <a:srgbClr val="000000"/>
                                    </a:solidFill>
                                    <a:latin typeface="Cambria Math" panose="02040503050406030204" pitchFamily="18" charset="0"/>
                                  </a:rPr>
                                  <m:t>0.905</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0.005</m:t>
                                </m:r>
                              </m:e>
                            </m:mr>
                            <m:mr>
                              <m:e>
                                <m:r>
                                  <a:rPr lang="zh-CN" altLang="en-US" sz="2400" i="1">
                                    <a:solidFill>
                                      <a:srgbClr val="000000"/>
                                    </a:solidFill>
                                    <a:latin typeface="Cambria Math" panose="02040503050406030204" pitchFamily="18" charset="0"/>
                                  </a:rPr>
                                  <m:t>0.095</m:t>
                                </m:r>
                              </m:e>
                            </m:mr>
                          </m:m>
                        </m:e>
                      </m:d>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mr>
                          </m:m>
                          <m:r>
                            <a:rPr lang="zh-CN" altLang="en-US" sz="2400" i="1">
                              <a:solidFill>
                                <a:srgbClr val="000000"/>
                              </a:solidFill>
                              <a:latin typeface="Cambria Math" panose="02040503050406030204" pitchFamily="18" charset="0"/>
                            </a:rPr>
                            <m:t>0</m:t>
                          </m:r>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mr>
                          </m:m>
                        </m:e>
                      </m:d>
                    </m:oMath>
                  </m:oMathPara>
                </a14:m>
                <a:endParaRPr lang="zh-CN" altLang="en-US" sz="2400" dirty="0">
                  <a:latin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7F1E1E2F-8BFC-42AC-9EC5-A6662A4721C7}"/>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173060" name="Rectangle 4">
            <a:extLst>
              <a:ext uri="{FF2B5EF4-FFF2-40B4-BE49-F238E27FC236}">
                <a16:creationId xmlns:a16="http://schemas.microsoft.com/office/drawing/2014/main" id="{B1206A48-B988-4BF5-AEDE-22FA5F6FEEBB}"/>
              </a:ext>
            </a:extLst>
          </p:cNvPr>
          <p:cNvSpPr>
            <a:spLocks noChangeArrowheads="1"/>
          </p:cNvSpPr>
          <p:nvPr/>
        </p:nvSpPr>
        <p:spPr bwMode="auto">
          <a:xfrm>
            <a:off x="4286250" y="3190876"/>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3063" name="Rectangle 7">
            <a:extLst>
              <a:ext uri="{FF2B5EF4-FFF2-40B4-BE49-F238E27FC236}">
                <a16:creationId xmlns:a16="http://schemas.microsoft.com/office/drawing/2014/main" id="{DF6169B0-C253-408C-93A5-2C041699CC18}"/>
              </a:ext>
            </a:extLst>
          </p:cNvPr>
          <p:cNvSpPr>
            <a:spLocks noChangeArrowheads="1"/>
          </p:cNvSpPr>
          <p:nvPr/>
        </p:nvSpPr>
        <p:spPr bwMode="auto">
          <a:xfrm>
            <a:off x="4079875" y="2924176"/>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灯片编号占位符 1">
            <a:extLst>
              <a:ext uri="{FF2B5EF4-FFF2-40B4-BE49-F238E27FC236}">
                <a16:creationId xmlns:a16="http://schemas.microsoft.com/office/drawing/2014/main" id="{ED404EE3-A72E-433A-9A14-88BCDDD6141C}"/>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109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DD94FA-83FA-4F53-965E-DCD4FF1E5DB1}"/>
              </a:ext>
            </a:extLst>
          </p:cNvPr>
          <p:cNvSpPr>
            <a:spLocks noGrp="1"/>
          </p:cNvSpPr>
          <p:nvPr>
            <p:ph type="title"/>
          </p:nvPr>
        </p:nvSpPr>
        <p:spPr/>
        <p:txBody>
          <a:bodyPr>
            <a:normAutofit/>
          </a:bodyPr>
          <a:lstStyle/>
          <a:p>
            <a:r>
              <a:rPr lang="en-US" altLang="zh-CN" dirty="0"/>
              <a:t>2.2.1</a:t>
            </a:r>
            <a:r>
              <a:rPr lang="zh-CN" altLang="en-US" dirty="0"/>
              <a:t>状态转移矩阵及其性质</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2AC33F0-8307-4632-A9FF-4AA27E92ECF8}"/>
                  </a:ext>
                </a:extLst>
              </p:cNvPr>
              <p:cNvSpPr>
                <a:spLocks noGrp="1"/>
              </p:cNvSpPr>
              <p:nvPr>
                <p:ph sz="quarter" idx="13"/>
              </p:nvPr>
            </p:nvSpPr>
            <p:spPr/>
            <p:txBody>
              <a:bodyPr>
                <a:noAutofit/>
              </a:bodyPr>
              <a:lstStyle/>
              <a:p>
                <a:pPr>
                  <a:buNone/>
                </a:pPr>
                <a:r>
                  <a:rPr lang="en-US" altLang="zh-CN" sz="2800" dirty="0">
                    <a:latin typeface="Times New Roman" panose="02020603050405020304" pitchFamily="18" charset="0"/>
                    <a:cs typeface="Times New Roman" panose="02020603050405020304" pitchFamily="18" charset="0"/>
                  </a:rPr>
                  <a:t>1. </a:t>
                </a:r>
                <a:r>
                  <a:rPr lang="zh-CN" altLang="en-US" sz="2800" dirty="0">
                    <a:latin typeface="Times New Roman" panose="02020603050405020304" pitchFamily="18" charset="0"/>
                    <a:cs typeface="Times New Roman" panose="02020603050405020304" pitchFamily="18" charset="0"/>
                  </a:rPr>
                  <a:t>状态转移矩阵的定义</a:t>
                </a:r>
              </a:p>
              <a:p>
                <a:pPr>
                  <a:buNone/>
                </a:pPr>
                <a:r>
                  <a:rPr lang="zh-CN" altLang="en-US" dirty="0">
                    <a:latin typeface="Times New Roman" panose="02020603050405020304" pitchFamily="18" charset="0"/>
                    <a:cs typeface="Times New Roman" panose="02020603050405020304" pitchFamily="18" charset="0"/>
                  </a:rPr>
                  <a:t>由式</a:t>
                </a:r>
                <a:r>
                  <a:rPr lang="en-US" altLang="zh-CN" dirty="0">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(2-8</a:t>
                </a:r>
                <a:r>
                  <a:rPr lang="en-US" altLang="zh-CN" u="sng"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可看出，线性定常系统在状态空间中任意时刻</a:t>
                </a:r>
                <a:r>
                  <a:rPr lang="en-US" altLang="zh-CN" i="1" cap="none"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的状态</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是通过矩阵指数函数</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cap="none" smtClean="0">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由初始状态</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在</a:t>
                </a:r>
                <a:r>
                  <a:rPr lang="en-US" altLang="zh-CN" i="1" cap="none"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时间内的转移，如图 </a:t>
                </a:r>
                <a:r>
                  <a:rPr lang="en-US" altLang="zh-CN" dirty="0">
                    <a:latin typeface="Times New Roman" panose="02020603050405020304" pitchFamily="18" charset="0"/>
                    <a:cs typeface="Times New Roman" panose="02020603050405020304" pitchFamily="18" charset="0"/>
                  </a:rPr>
                  <a:t>2-1</a:t>
                </a:r>
                <a:r>
                  <a:rPr lang="zh-CN" altLang="en-US" dirty="0">
                    <a:latin typeface="Times New Roman" panose="02020603050405020304" pitchFamily="18" charset="0"/>
                    <a:cs typeface="Times New Roman" panose="02020603050405020304" pitchFamily="18" charset="0"/>
                  </a:rPr>
                  <a:t>所示。</a:t>
                </a:r>
                <a:endParaRPr lang="en-US" altLang="zh-CN" dirty="0">
                  <a:latin typeface="Times New Roman" panose="02020603050405020304" pitchFamily="18" charset="0"/>
                  <a:cs typeface="Times New Roman" panose="02020603050405020304" pitchFamily="18" charset="0"/>
                </a:endParaRPr>
              </a:p>
              <a:p>
                <a:pPr>
                  <a:buNone/>
                </a:pPr>
                <a:r>
                  <a:rPr lang="zh-CN" altLang="en-US" dirty="0">
                    <a:latin typeface="Times New Roman" panose="02020603050405020304" pitchFamily="18" charset="0"/>
                    <a:cs typeface="Times New Roman" panose="02020603050405020304" pitchFamily="18" charset="0"/>
                  </a:rPr>
                  <a:t>因此，将矩阵指数函数</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或</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oMath>
                </a14:m>
                <a:endParaRPr lang="en-US" altLang="zh-CN" dirty="0">
                  <a:latin typeface="Times New Roman" panose="02020603050405020304" pitchFamily="18" charset="0"/>
                  <a:cs typeface="Times New Roman" panose="02020603050405020304" pitchFamily="18" charset="0"/>
                </a:endParaRPr>
              </a:p>
              <a:p>
                <a:pPr>
                  <a:buNone/>
                </a:pPr>
                <a:r>
                  <a:rPr lang="zh-CN" altLang="en-US" dirty="0">
                    <a:latin typeface="Times New Roman" panose="02020603050405020304" pitchFamily="18" charset="0"/>
                    <a:cs typeface="Times New Roman" panose="02020603050405020304" pitchFamily="18" charset="0"/>
                  </a:rPr>
                  <a:t>称为系统的状态转移矩阵，记为</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，即</a:t>
                </a:r>
                <a:br>
                  <a:rPr lang="zh-CN" alt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up>
                    </m:sSup>
                  </m:oMath>
                </a14:m>
                <a:r>
                  <a:rPr lang="en-US" altLang="zh-CN" dirty="0">
                    <a:latin typeface="Times New Roman" panose="02020603050405020304" pitchFamily="18" charset="0"/>
                    <a:cs typeface="Times New Roman" panose="02020603050405020304" pitchFamily="18" charset="0"/>
                  </a:rPr>
                  <a:t>		(2-9)</a:t>
                </a:r>
              </a:p>
              <a:p>
                <a:pPr>
                  <a:buNone/>
                </a:pPr>
                <a:r>
                  <a:rPr lang="zh-CN" altLang="en-US" dirty="0">
                    <a:latin typeface="Times New Roman" panose="02020603050405020304" pitchFamily="18" charset="0"/>
                    <a:cs typeface="Times New Roman" panose="02020603050405020304" pitchFamily="18" charset="0"/>
                  </a:rPr>
                  <a:t>或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oMath>
                </a14:m>
                <a:r>
                  <a:rPr lang="en-US" altLang="zh-CN" dirty="0">
                    <a:latin typeface="Times New Roman" panose="02020603050405020304" pitchFamily="18" charset="0"/>
                    <a:cs typeface="Times New Roman" panose="02020603050405020304" pitchFamily="18" charset="0"/>
                  </a:rPr>
                  <a:t>			(2-10)</a:t>
                </a:r>
                <a:endParaRPr lang="zh-CN" altLang="en-US" dirty="0">
                  <a:latin typeface="Times New Roman" panose="02020603050405020304" pitchFamily="18" charset="0"/>
                  <a:cs typeface="Times New Roman" panose="02020603050405020304" pitchFamily="18" charset="0"/>
                </a:endParaRPr>
              </a:p>
              <a:p>
                <a:pPr>
                  <a:buNone/>
                </a:pPr>
                <a:endParaRPr lang="zh-CN" altLang="en-US" dirty="0">
                  <a:latin typeface="Times New Roman" panose="02020603050405020304" pitchFamily="18" charset="0"/>
                  <a:cs typeface="Times New Roman" panose="02020603050405020304" pitchFamily="18" charset="0"/>
                </a:endParaRPr>
              </a:p>
              <a:p>
                <a:pPr>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12AC33F0-8307-4632-A9FF-4AA27E92ECF8}"/>
                  </a:ext>
                </a:extLst>
              </p:cNvPr>
              <p:cNvSpPr>
                <a:spLocks noGrp="1" noRot="1" noChangeAspect="1" noMove="1" noResize="1" noEditPoints="1" noAdjustHandles="1" noChangeArrowheads="1" noChangeShapeType="1" noTextEdit="1"/>
              </p:cNvSpPr>
              <p:nvPr>
                <p:ph sz="quarter" idx="13"/>
              </p:nvPr>
            </p:nvSpPr>
            <p:spPr>
              <a:blipFill>
                <a:blip r:embed="rId3"/>
                <a:stretch>
                  <a:fillRect t="-47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D8911E9B-A344-41F8-9C5C-B74C4E0E86D2}"/>
              </a:ext>
            </a:extLst>
          </p:cNvPr>
          <p:cNvSpPr>
            <a:spLocks noGrp="1"/>
          </p:cNvSpPr>
          <p:nvPr>
            <p:ph type="sldNum" sz="quarter" idx="12"/>
          </p:nvPr>
        </p:nvSpPr>
        <p:spPr/>
        <p:txBody>
          <a:bodyPr/>
          <a:lstStyle/>
          <a:p>
            <a:fld id="{86AEE06C-0CD7-41E2-81E6-FA1C1A12492D}" type="slidenum">
              <a:rPr lang="en-US" altLang="zh-CN" smtClean="0"/>
              <a:pPr/>
              <a:t>11</a:t>
            </a:fld>
            <a:endParaRPr lang="en-US" altLang="zh-CN"/>
          </a:p>
        </p:txBody>
      </p:sp>
      <p:grpSp>
        <p:nvGrpSpPr>
          <p:cNvPr id="2" name="组合 1">
            <a:extLst>
              <a:ext uri="{FF2B5EF4-FFF2-40B4-BE49-F238E27FC236}">
                <a16:creationId xmlns:a16="http://schemas.microsoft.com/office/drawing/2014/main" id="{81A7CFF2-722B-4D78-8575-85C80038E945}"/>
              </a:ext>
            </a:extLst>
          </p:cNvPr>
          <p:cNvGrpSpPr/>
          <p:nvPr/>
        </p:nvGrpSpPr>
        <p:grpSpPr>
          <a:xfrm>
            <a:off x="7924800" y="3465240"/>
            <a:ext cx="4267200" cy="3240360"/>
            <a:chOff x="6672064" y="3271664"/>
            <a:chExt cx="4267200" cy="3240360"/>
          </a:xfrm>
        </p:grpSpPr>
        <p:sp>
          <p:nvSpPr>
            <p:cNvPr id="18" name="Text Box 3">
              <a:extLst>
                <a:ext uri="{FF2B5EF4-FFF2-40B4-BE49-F238E27FC236}">
                  <a16:creationId xmlns:a16="http://schemas.microsoft.com/office/drawing/2014/main" id="{8A51EB7B-70D8-484C-BF16-87E48DFCB396}"/>
                </a:ext>
              </a:extLst>
            </p:cNvPr>
            <p:cNvSpPr txBox="1">
              <a:spLocks noChangeArrowheads="1"/>
            </p:cNvSpPr>
            <p:nvPr/>
          </p:nvSpPr>
          <p:spPr bwMode="auto">
            <a:xfrm>
              <a:off x="6672064" y="6019800"/>
              <a:ext cx="4267200" cy="492224"/>
            </a:xfrm>
            <a:prstGeom prst="rect">
              <a:avLst/>
            </a:prstGeom>
            <a:noFill/>
            <a:ln w="9525">
              <a:noFill/>
              <a:miter lim="800000"/>
              <a:headEnd/>
              <a:tailEnd/>
            </a:ln>
          </p:spPr>
          <p:txBody>
            <a:bodyPr/>
            <a:lstStyle/>
            <a:p>
              <a:pPr algn="ctr"/>
              <a:r>
                <a:rPr lang="zh-CN" altLang="en-US" sz="2000" b="0" dirty="0">
                  <a:latin typeface="黑体" panose="02010609060101010101" pitchFamily="49" charset="-122"/>
                  <a:ea typeface="黑体" panose="02010609060101010101" pitchFamily="49" charset="-122"/>
                </a:rPr>
                <a:t>图 </a:t>
              </a:r>
              <a:r>
                <a:rPr lang="en-US" altLang="zh-CN" sz="2000" b="0" dirty="0">
                  <a:latin typeface="黑体" panose="02010609060101010101" pitchFamily="49" charset="-122"/>
                  <a:ea typeface="黑体" panose="02010609060101010101" pitchFamily="49" charset="-122"/>
                </a:rPr>
                <a:t>2-l  </a:t>
              </a:r>
              <a:r>
                <a:rPr lang="zh-CN" altLang="en-US" sz="2000" b="0" dirty="0">
                  <a:latin typeface="黑体" panose="02010609060101010101" pitchFamily="49" charset="-122"/>
                  <a:ea typeface="黑体" panose="02010609060101010101" pitchFamily="49" charset="-122"/>
                </a:rPr>
                <a:t>状态转移轨线</a:t>
              </a:r>
              <a:endParaRPr lang="en-US" altLang="zh-CN" sz="2000" b="0" dirty="0"/>
            </a:p>
          </p:txBody>
        </p:sp>
        <p:pic>
          <p:nvPicPr>
            <p:cNvPr id="19" name="Picture 7" descr="2t1">
              <a:extLst>
                <a:ext uri="{FF2B5EF4-FFF2-40B4-BE49-F238E27FC236}">
                  <a16:creationId xmlns:a16="http://schemas.microsoft.com/office/drawing/2014/main" id="{585B07F4-A56A-4471-9E9D-1FCBDF6EB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848" y="3271664"/>
              <a:ext cx="3689297" cy="22198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60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CDC56-3E8E-49F1-B3C6-9B847986ED61}"/>
              </a:ext>
            </a:extLst>
          </p:cNvPr>
          <p:cNvSpPr>
            <a:spLocks noGrp="1"/>
          </p:cNvSpPr>
          <p:nvPr>
            <p:ph type="title"/>
          </p:nvPr>
        </p:nvSpPr>
        <p:spPr/>
        <p:txBody>
          <a:bodyPr>
            <a:normAutofit/>
          </a:bodyPr>
          <a:lstStyle/>
          <a:p>
            <a:r>
              <a:rPr lang="zh-CN" altLang="en-US" dirty="0"/>
              <a:t>方法二：近似离散化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73D900-36E1-42B1-BEBD-2D9026AE0258}"/>
                  </a:ext>
                </a:extLst>
              </p:cNvPr>
              <p:cNvSpPr>
                <a:spLocks noGrp="1"/>
              </p:cNvSpPr>
              <p:nvPr>
                <p:ph sz="quarter" idx="13"/>
              </p:nvPr>
            </p:nvSpPr>
            <p:spPr/>
            <p:txBody>
              <a:bodyPr/>
              <a:lstStyle/>
              <a:p>
                <a:pPr>
                  <a:lnSpc>
                    <a:spcPct val="100000"/>
                  </a:lnSpc>
                  <a:buNone/>
                </a:pPr>
                <a:r>
                  <a:rPr lang="zh-CN" altLang="en-US" dirty="0">
                    <a:latin typeface="Times New Roman" panose="02020603050405020304" pitchFamily="18" charset="0"/>
                    <a:cs typeface="Times New Roman" panose="02020603050405020304" pitchFamily="18" charset="0"/>
                  </a:rPr>
                  <a:t>根据式（</a:t>
                </a:r>
                <a:r>
                  <a:rPr lang="en-US" altLang="zh-CN" dirty="0">
                    <a:latin typeface="Times New Roman" panose="02020603050405020304" pitchFamily="18" charset="0"/>
                    <a:cs typeface="Times New Roman" panose="02020603050405020304" pitchFamily="18" charset="0"/>
                  </a:rPr>
                  <a:t>2-107</a:t>
                </a:r>
                <a:r>
                  <a:rPr lang="zh-CN" altLang="en-US" dirty="0">
                    <a:latin typeface="Times New Roman" panose="02020603050405020304" pitchFamily="18" charset="0"/>
                    <a:cs typeface="Times New Roman" panose="02020603050405020304" pitchFamily="18" charset="0"/>
                  </a:rPr>
                  <a:t>），可求得</a:t>
                </a:r>
                <a:endParaRPr lang="en-US" altLang="zh-CN" dirty="0">
                  <a:latin typeface="Times New Roman" panose="02020603050405020304" pitchFamily="18" charset="0"/>
                  <a:cs typeface="Times New Roman" panose="02020603050405020304" pitchFamily="18" charset="0"/>
                </a:endParaRPr>
              </a:p>
              <a:p>
                <a:pP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𝑇</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mr>
                                  </m:m>
                                </m:e>
                              </m:d>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𝑇</m:t>
                                        </m:r>
                                      </m:e>
                                    </m:mr>
                                  </m:m>
                                </m:e>
                              </m:d>
                            </m:e>
                          </m:eqArr>
                        </m:e>
                      </m:d>
                    </m:oMath>
                  </m:oMathPara>
                </a14:m>
                <a:endParaRPr lang="zh-CN" altLang="en-US" dirty="0">
                  <a:latin typeface="Times New Roman" panose="02020603050405020304" pitchFamily="18" charset="0"/>
                  <a:cs typeface="Times New Roman" panose="02020603050405020304" pitchFamily="18" charset="0"/>
                </a:endParaRPr>
              </a:p>
              <a:p>
                <a:pPr>
                  <a:lnSpc>
                    <a:spcPct val="100000"/>
                  </a:lnSpc>
                  <a:buNone/>
                </a:pPr>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2-108</a:t>
                </a:r>
                <a:r>
                  <a:rPr lang="zh-CN" altLang="en-US" dirty="0">
                    <a:latin typeface="Times New Roman" panose="02020603050405020304" pitchFamily="18" charset="0"/>
                    <a:cs typeface="Times New Roman" panose="02020603050405020304" pitchFamily="18" charset="0"/>
                  </a:rPr>
                  <a:t>），可得近似离散化系统状态方程为 </a:t>
                </a:r>
              </a:p>
              <a:p>
                <a:pP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𝑇</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𝑇</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buNone/>
                </a:pPr>
                <a:r>
                  <a:rPr lang="zh-CN" altLang="en-US" dirty="0">
                    <a:latin typeface="Times New Roman" panose="02020603050405020304" pitchFamily="18" charset="0"/>
                    <a:cs typeface="Times New Roman" panose="02020603050405020304" pitchFamily="18" charset="0"/>
                  </a:rPr>
                  <a:t>则系统的离散化状态方程为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00000"/>
                  </a:lnSpc>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𝑇</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𝑇</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m:oMath xmlns:m="http://schemas.openxmlformats.org/officeDocument/2006/math">
                      <m:m>
                        <m:mPr>
                          <m:plcHide m:val="on"/>
                          <m:mcs>
                            <m:mc>
                              <m:mcPr>
                                <m:count m:val="4"/>
                                <m:mcJc m:val="center"/>
                              </m:mcPr>
                            </m:mc>
                          </m:mcs>
                          <m:ctrlPr>
                            <a:rPr lang="zh-CN" altLang="en-US" i="1">
                              <a:solidFill>
                                <a:srgbClr val="000000"/>
                              </a:solidFill>
                              <a:latin typeface="Cambria Math" panose="02040503050406030204" pitchFamily="18" charset="0"/>
                            </a:rPr>
                          </m:ctrlPr>
                        </m:mPr>
                        <m:mr>
                          <m:e/>
                          <m:e/>
                          <m:e/>
                          <m:e>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e>
                                            <m:r>
                                              <a:rPr lang="zh-CN" altLang="en-US" i="1">
                                                <a:solidFill>
                                                  <a:srgbClr val="000000"/>
                                                </a:solidFill>
                                                <a:latin typeface="Cambria Math" panose="02040503050406030204" pitchFamily="18" charset="0"/>
                                              </a:rPr>
                                              <m:t>𝑇</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e>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𝑇</m:t>
                                            </m:r>
                                          </m:e>
                                        </m:mr>
                                      </m:m>
                                    </m:e>
                                  </m:d>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mr>
                      </m:m>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A73D900-36E1-42B1-BEBD-2D9026AE0258}"/>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8" name="灯片编号占位符 1">
            <a:extLst>
              <a:ext uri="{FF2B5EF4-FFF2-40B4-BE49-F238E27FC236}">
                <a16:creationId xmlns:a16="http://schemas.microsoft.com/office/drawing/2014/main" id="{6F8D6931-0427-4A7B-891E-6F963B605E5D}"/>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AE52EF9-4678-418F-B436-E4D9BAFB30CE}"/>
                  </a:ext>
                </a:extLst>
              </p:cNvPr>
              <p:cNvSpPr>
                <a:spLocks noGrp="1"/>
              </p:cNvSpPr>
              <p:nvPr>
                <p:ph sz="quarter" idx="10"/>
              </p:nvPr>
            </p:nvSpPr>
            <p:spPr/>
            <p:txBody>
              <a:bodyPr/>
              <a:lstStyle/>
              <a:p>
                <a:pPr>
                  <a:buNone/>
                </a:pPr>
                <a:r>
                  <a:rPr lang="zh-CN" altLang="en-US" dirty="0"/>
                  <a:t>令</a:t>
                </a:r>
                <a:r>
                  <a:rPr lang="en-US" altLang="zh-CN" i="1" dirty="0"/>
                  <a:t>T</a:t>
                </a:r>
                <a:r>
                  <a:rPr lang="en-US" altLang="zh-CN" dirty="0"/>
                  <a:t>=0.1</a:t>
                </a:r>
                <a:r>
                  <a:rPr lang="zh-CN" altLang="en-US" dirty="0"/>
                  <a:t>秒，可得离散化状态方程为 </a:t>
                </a:r>
                <a:br>
                  <a:rPr lang="zh-CN" altLang="en-US" dirty="0"/>
                </a:b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0.9</m:t>
                                </m:r>
                              </m:e>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−0.1</m:t>
                                </m:r>
                              </m:e>
                              <m:e>
                                <m:r>
                                  <a:rPr lang="zh-CN" altLang="en-US" i="1">
                                    <a:solidFill>
                                      <a:srgbClr val="000000"/>
                                    </a:solidFill>
                                    <a:latin typeface="Cambria Math" panose="02040503050406030204" pitchFamily="18" charset="0"/>
                                  </a:rPr>
                                  <m:t>0.9</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0.1</m:t>
                                </m:r>
                              </m:e>
                            </m:mr>
                          </m:m>
                        </m:e>
                      </m:d>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m:oMathPara>
                </a14:m>
                <a:br>
                  <a:rPr lang="en-US" altLang="zh-CN" dirty="0"/>
                </a:br>
                <a:r>
                  <a:rPr lang="zh-CN" altLang="en-US" dirty="0"/>
                  <a:t>系统的离散化输出方程为 </a:t>
                </a:r>
                <a:br>
                  <a:rPr lang="zh-CN" altLang="en-US" dirty="0"/>
                </a:b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oMath>
                  </m:oMathPara>
                </a14:m>
                <a:br>
                  <a:rPr lang="zh-CN" altLang="en-US" dirty="0"/>
                </a:br>
                <a:r>
                  <a:rPr lang="en-US" altLang="zh-CN" dirty="0">
                    <a:ea typeface="黑体" panose="02010609060101010101" pitchFamily="49" charset="-122"/>
                  </a:rPr>
                  <a:t> </a:t>
                </a:r>
              </a:p>
              <a:p>
                <a:pPr marL="342900" indent="-342900">
                  <a:buFont typeface="Wingdings" panose="05000000000000000000" pitchFamily="2" charset="2"/>
                  <a:buChar char="Ø"/>
                </a:pPr>
                <a:r>
                  <a:rPr lang="zh-CN" altLang="en-US" dirty="0"/>
                  <a:t>由以上两种方法可看出，当采样周期</a:t>
                </a:r>
                <a:r>
                  <a:rPr lang="en-US" altLang="zh-CN" i="1" dirty="0"/>
                  <a:t>T</a:t>
                </a:r>
                <a:r>
                  <a:rPr lang="zh-CN" altLang="en-US" dirty="0"/>
                  <a:t>较小时，系统离散化的状态空间表达式近似相等。</a:t>
                </a:r>
              </a:p>
            </p:txBody>
          </p:sp>
        </mc:Choice>
        <mc:Fallback xmlns="">
          <p:sp>
            <p:nvSpPr>
              <p:cNvPr id="2" name="内容占位符 1">
                <a:extLst>
                  <a:ext uri="{FF2B5EF4-FFF2-40B4-BE49-F238E27FC236}">
                    <a16:creationId xmlns:a16="http://schemas.microsoft.com/office/drawing/2014/main" id="{8AE52EF9-4678-418F-B436-E4D9BAFB30CE}"/>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a:stretch>
              </a:blipFill>
            </p:spPr>
            <p:txBody>
              <a:bodyPr/>
              <a:lstStyle/>
              <a:p>
                <a:r>
                  <a:rPr lang="zh-CN" altLang="en-US">
                    <a:noFill/>
                  </a:rPr>
                  <a:t> </a:t>
                </a:r>
              </a:p>
            </p:txBody>
          </p:sp>
        </mc:Fallback>
      </mc:AlternateContent>
      <p:sp>
        <p:nvSpPr>
          <p:cNvPr id="176132" name="Rectangle 4">
            <a:extLst>
              <a:ext uri="{FF2B5EF4-FFF2-40B4-BE49-F238E27FC236}">
                <a16:creationId xmlns:a16="http://schemas.microsoft.com/office/drawing/2014/main" id="{FFF53793-A39B-41AE-9BC1-84F1309CA07A}"/>
              </a:ext>
            </a:extLst>
          </p:cNvPr>
          <p:cNvSpPr>
            <a:spLocks noChangeArrowheads="1"/>
          </p:cNvSpPr>
          <p:nvPr/>
        </p:nvSpPr>
        <p:spPr bwMode="auto">
          <a:xfrm>
            <a:off x="4271963" y="2971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6135" name="Rectangle 7">
            <a:extLst>
              <a:ext uri="{FF2B5EF4-FFF2-40B4-BE49-F238E27FC236}">
                <a16:creationId xmlns:a16="http://schemas.microsoft.com/office/drawing/2014/main" id="{E732825E-81A4-4E7D-8427-2C533CBD3723}"/>
              </a:ext>
            </a:extLst>
          </p:cNvPr>
          <p:cNvSpPr>
            <a:spLocks noChangeArrowheads="1"/>
          </p:cNvSpPr>
          <p:nvPr/>
        </p:nvSpPr>
        <p:spPr bwMode="auto">
          <a:xfrm>
            <a:off x="4600575" y="32004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动作按钮: 转到主页 6">
            <a:hlinkClick r:id="rId3" action="ppaction://hlinksldjump" highlightClick="1"/>
            <a:extLst>
              <a:ext uri="{FF2B5EF4-FFF2-40B4-BE49-F238E27FC236}">
                <a16:creationId xmlns:a16="http://schemas.microsoft.com/office/drawing/2014/main" id="{78EC0566-1C07-45D7-B8DC-76FF9FB7457E}"/>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灯片编号占位符 1">
            <a:extLst>
              <a:ext uri="{FF2B5EF4-FFF2-40B4-BE49-F238E27FC236}">
                <a16:creationId xmlns:a16="http://schemas.microsoft.com/office/drawing/2014/main" id="{B474CACB-76CA-4536-B87A-2F859542DF8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5519937" y="4231638"/>
            <a:ext cx="6142658" cy="2308324"/>
          </a:xfrm>
        </p:spPr>
        <p:txBody>
          <a:bodyPr/>
          <a:lstStyle/>
          <a:p>
            <a:r>
              <a:rPr lang="zh-CN" altLang="en-US" sz="4800" dirty="0"/>
              <a:t>利用</a:t>
            </a:r>
            <a:r>
              <a:rPr lang="en-US" altLang="zh-CN" sz="4800" dirty="0"/>
              <a:t>MATLAB</a:t>
            </a:r>
            <a:r>
              <a:rPr lang="zh-CN" altLang="en-US" sz="4800" dirty="0"/>
              <a:t>求解系统状态空间表达式</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2.7</a:t>
            </a:r>
            <a:endParaRPr lang="zh-CN" altLang="en-US" sz="10400" dirty="0"/>
          </a:p>
        </p:txBody>
      </p:sp>
    </p:spTree>
    <p:extLst>
      <p:ext uri="{BB962C8B-B14F-4D97-AF65-F5344CB8AC3E}">
        <p14:creationId xmlns:p14="http://schemas.microsoft.com/office/powerpoint/2010/main" val="321985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EBEA8-8FED-4E57-8E37-0072DB4B0169}"/>
              </a:ext>
            </a:extLst>
          </p:cNvPr>
          <p:cNvSpPr>
            <a:spLocks noGrp="1"/>
          </p:cNvSpPr>
          <p:nvPr>
            <p:ph type="title"/>
          </p:nvPr>
        </p:nvSpPr>
        <p:spPr/>
        <p:txBody>
          <a:bodyPr>
            <a:normAutofit/>
          </a:bodyPr>
          <a:lstStyle/>
          <a:p>
            <a:r>
              <a:rPr lang="en-US" altLang="zh-CN" dirty="0"/>
              <a:t>2.7.1 </a:t>
            </a:r>
            <a:r>
              <a:rPr lang="zh-CN" altLang="en-US" dirty="0"/>
              <a:t>连续时间系统状态方程式的解 </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2D55E92-ECE7-447D-AE24-2B3D358FDC54}"/>
                  </a:ext>
                </a:extLst>
              </p:cNvPr>
              <p:cNvSpPr>
                <a:spLocks noGrp="1"/>
              </p:cNvSpPr>
              <p:nvPr>
                <p:ph sz="quarter" idx="13"/>
              </p:nvPr>
            </p:nvSpPr>
            <p:spPr/>
            <p:txBody>
              <a:bodyPr/>
              <a:lstStyle/>
              <a:p>
                <a:pPr>
                  <a:buNone/>
                </a:pPr>
                <a:r>
                  <a:rPr lang="zh-CN" altLang="en-US" dirty="0">
                    <a:latin typeface="Times New Roman" panose="02020603050405020304" pitchFamily="18" charset="0"/>
                    <a:cs typeface="Times New Roman" panose="02020603050405020304" pitchFamily="18" charset="0"/>
                  </a:rPr>
                  <a:t>例</a:t>
                </a:r>
                <a:r>
                  <a:rPr lang="en-US" altLang="zh-CN" dirty="0">
                    <a:latin typeface="Times New Roman" panose="02020603050405020304" pitchFamily="18" charset="0"/>
                    <a:cs typeface="Times New Roman" panose="02020603050405020304" pitchFamily="18" charset="0"/>
                  </a:rPr>
                  <a:t>2-15  </a:t>
                </a:r>
                <a:r>
                  <a:rPr lang="zh-CN" altLang="en-US" dirty="0">
                    <a:latin typeface="Times New Roman" panose="02020603050405020304" pitchFamily="18" charset="0"/>
                    <a:cs typeface="Times New Roman" panose="02020603050405020304" pitchFamily="18" charset="0"/>
                  </a:rPr>
                  <a:t>求状态方程 </a:t>
                </a:r>
              </a:p>
              <a:p>
                <a:pPr>
                  <a:buNone/>
                </a:pPr>
                <a14:m>
                  <m:oMathPara xmlns:m="http://schemas.openxmlformats.org/officeDocument/2006/math">
                    <m:oMathParaPr>
                      <m:jc m:val="centerGroup"/>
                    </m:oMathParaPr>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−6</m:t>
                                </m:r>
                              </m:e>
                              <m:e>
                                <m:r>
                                  <a:rPr lang="zh-CN" altLang="en-US" i="1">
                                    <a:solidFill>
                                      <a:srgbClr val="000000"/>
                                    </a:solidFill>
                                    <a:latin typeface="Cambria Math" panose="02040503050406030204" pitchFamily="18" charset="0"/>
                                  </a:rPr>
                                  <m:t>−11</m:t>
                                </m:r>
                              </m:e>
                              <m:e>
                                <m:r>
                                  <a:rPr lang="zh-CN" altLang="en-US" i="1">
                                    <a:solidFill>
                                      <a:srgbClr val="000000"/>
                                    </a:solidFill>
                                    <a:latin typeface="Cambria Math" panose="02040503050406030204" pitchFamily="18" charset="0"/>
                                  </a:rPr>
                                  <m:t>−6</m:t>
                                </m:r>
                              </m:e>
                            </m:mr>
                          </m:m>
                        </m:e>
                      </m:d>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	</m:t>
                      </m:r>
                    </m:oMath>
                  </m:oMathPara>
                </a14:m>
                <a:endParaRPr lang="zh-CN" altLang="en-US" dirty="0"/>
              </a:p>
              <a:p>
                <a:pPr>
                  <a:buNone/>
                </a:pPr>
                <a:r>
                  <a:rPr lang="en-US" altLang="zh-CN" dirty="0">
                    <a:latin typeface="黑体" panose="02010609060101010101" pitchFamily="49" charset="-122"/>
                    <a:ea typeface="黑体" panose="02010609060101010101" pitchFamily="49" charset="-122"/>
                  </a:rPr>
                  <a:t> </a:t>
                </a:r>
                <a:r>
                  <a:rPr lang="zh-CN" altLang="en-US" dirty="0">
                    <a:latin typeface="宋体" panose="02010600030101010101" pitchFamily="2" charset="-122"/>
                  </a:rPr>
                  <a:t>在初始条件</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(0)=[1</m:t>
                    </m:r>
                    <m:r>
                      <a:rPr lang="en-US" altLang="zh-CN"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m:t>
                    </m:r>
                    <m:r>
                      <a:rPr lang="en-US" altLang="zh-CN"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oMath>
                </a14:m>
                <a:r>
                  <a:rPr lang="zh-CN" altLang="en-US" dirty="0">
                    <a:latin typeface="宋体" panose="02010600030101010101" pitchFamily="2" charset="-122"/>
                  </a:rPr>
                  <a:t>下的解。</a:t>
                </a:r>
                <a:r>
                  <a:rPr lang="zh-CN" altLang="en-US" sz="1050" dirty="0">
                    <a:latin typeface="宋体" panose="02010600030101010101" pitchFamily="2" charset="-122"/>
                  </a:rPr>
                  <a:t> </a:t>
                </a:r>
                <a:endParaRPr lang="en-US" altLang="zh-CN" sz="1050" dirty="0">
                  <a:latin typeface="宋体" panose="02010600030101010101" pitchFamily="2" charset="-122"/>
                </a:endParaRPr>
              </a:p>
              <a:p>
                <a:pPr>
                  <a:buNone/>
                </a:pPr>
                <a:r>
                  <a:rPr lang="zh-CN" altLang="en-US" dirty="0"/>
                  <a:t>解 因矩阵指数函数</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oMath>
                </a14:m>
                <a:r>
                  <a:rPr lang="zh-CN" altLang="en-US" dirty="0"/>
                  <a:t>和系统状态方程解的数学表达式为 </a:t>
                </a:r>
              </a:p>
              <a:p>
                <a:pPr>
                  <a:buNone/>
                </a:pPr>
                <a14:m>
                  <m:oMathPara xmlns:m="http://schemas.openxmlformats.org/officeDocument/2006/math">
                    <m:oMathParaPr>
                      <m:jc m:val="centerGroup"/>
                    </m:oMathParaPr>
                    <m:oMath xmlns:m="http://schemas.openxmlformats.org/officeDocument/2006/math">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𝐀</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𝐀</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𝐀</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oMath>
                  </m:oMathPara>
                </a14:m>
                <a:endParaRPr lang="en-US" altLang="zh-CN" dirty="0"/>
              </a:p>
              <a:p>
                <a:pPr>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fName>
                        <m:e>
                          <m:r>
                            <a:rPr lang="zh-CN" altLang="en-US" b="1" i="1">
                              <a:solidFill>
                                <a:srgbClr val="000000"/>
                              </a:solidFill>
                              <a:latin typeface="Cambria Math" panose="02040503050406030204" pitchFamily="18" charset="0"/>
                            </a:rPr>
                            <m:t>𝒙</m:t>
                          </m:r>
                        </m:e>
                      </m:func>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4" name="内容占位符 3">
                <a:extLst>
                  <a:ext uri="{FF2B5EF4-FFF2-40B4-BE49-F238E27FC236}">
                    <a16:creationId xmlns:a16="http://schemas.microsoft.com/office/drawing/2014/main" id="{22D55E92-ECE7-447D-AE24-2B3D358FDC54}"/>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a:stretch>
              </a:blipFill>
            </p:spPr>
            <p:txBody>
              <a:bodyPr/>
              <a:lstStyle/>
              <a:p>
                <a:r>
                  <a:rPr lang="zh-CN" altLang="en-US">
                    <a:noFill/>
                  </a:rPr>
                  <a:t> </a:t>
                </a:r>
              </a:p>
            </p:txBody>
          </p:sp>
        </mc:Fallback>
      </mc:AlternateContent>
      <p:sp>
        <p:nvSpPr>
          <p:cNvPr id="178183" name="Rectangle 7">
            <a:extLst>
              <a:ext uri="{FF2B5EF4-FFF2-40B4-BE49-F238E27FC236}">
                <a16:creationId xmlns:a16="http://schemas.microsoft.com/office/drawing/2014/main" id="{8A4CC5A6-738C-4B82-94B8-2C936FD34A37}"/>
              </a:ext>
            </a:extLst>
          </p:cNvPr>
          <p:cNvSpPr>
            <a:spLocks noChangeArrowheads="1"/>
          </p:cNvSpPr>
          <p:nvPr/>
        </p:nvSpPr>
        <p:spPr bwMode="auto">
          <a:xfrm>
            <a:off x="5157788" y="30718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灯片编号占位符 1">
            <a:extLst>
              <a:ext uri="{FF2B5EF4-FFF2-40B4-BE49-F238E27FC236}">
                <a16:creationId xmlns:a16="http://schemas.microsoft.com/office/drawing/2014/main" id="{0F6DC505-9BCF-4218-AD83-D2AB37E91D54}"/>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a:extLst>
              <a:ext uri="{FF2B5EF4-FFF2-40B4-BE49-F238E27FC236}">
                <a16:creationId xmlns:a16="http://schemas.microsoft.com/office/drawing/2014/main" id="{3F7B5ADD-4785-42FF-A6EA-68755CD2A253}"/>
              </a:ext>
            </a:extLst>
          </p:cNvPr>
          <p:cNvSpPr>
            <a:spLocks noChangeArrowheads="1"/>
          </p:cNvSpPr>
          <p:nvPr/>
        </p:nvSpPr>
        <p:spPr bwMode="auto">
          <a:xfrm>
            <a:off x="5619750" y="33147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9206" name="Rectangle 6">
            <a:extLst>
              <a:ext uri="{FF2B5EF4-FFF2-40B4-BE49-F238E27FC236}">
                <a16:creationId xmlns:a16="http://schemas.microsoft.com/office/drawing/2014/main" id="{C6F35FDC-226E-4786-9A38-FFC0FFAB24A8}"/>
              </a:ext>
            </a:extLst>
          </p:cNvPr>
          <p:cNvSpPr>
            <a:spLocks noChangeArrowheads="1"/>
          </p:cNvSpPr>
          <p:nvPr/>
        </p:nvSpPr>
        <p:spPr bwMode="auto">
          <a:xfrm>
            <a:off x="4824413" y="323373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9208" name="Rectangle 8">
            <a:extLst>
              <a:ext uri="{FF2B5EF4-FFF2-40B4-BE49-F238E27FC236}">
                <a16:creationId xmlns:a16="http://schemas.microsoft.com/office/drawing/2014/main" id="{51FFACB3-E46C-46BD-B61F-01AB6255D0D9}"/>
              </a:ext>
            </a:extLst>
          </p:cNvPr>
          <p:cNvSpPr>
            <a:spLocks noChangeArrowheads="1"/>
          </p:cNvSpPr>
          <p:nvPr/>
        </p:nvSpPr>
        <p:spPr bwMode="auto">
          <a:xfrm>
            <a:off x="5081588" y="26670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179211" name="Rectangle 11">
                <a:extLst>
                  <a:ext uri="{FF2B5EF4-FFF2-40B4-BE49-F238E27FC236}">
                    <a16:creationId xmlns:a16="http://schemas.microsoft.com/office/drawing/2014/main" id="{D9E017F6-4E8F-4545-A0E1-78101D497F2C}"/>
                  </a:ext>
                </a:extLst>
              </p:cNvPr>
              <p:cNvSpPr>
                <a:spLocks noChangeArrowheads="1"/>
              </p:cNvSpPr>
              <p:nvPr/>
            </p:nvSpPr>
            <p:spPr bwMode="auto">
              <a:xfrm>
                <a:off x="421770" y="476672"/>
                <a:ext cx="10930814" cy="3477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lang="zh-CN" altLang="en-US" sz="2800" b="0" dirty="0">
                    <a:latin typeface="Times New Roman" panose="02020603050405020304" pitchFamily="18" charset="0"/>
                    <a:ea typeface="微软雅黑 Light" panose="020B0502040204020203" pitchFamily="34" charset="-122"/>
                    <a:cs typeface="Times New Roman" panose="02020603050405020304" pitchFamily="18" charset="0"/>
                  </a:rPr>
                  <a:t>根据以上表达式和初始条件</a:t>
                </a:r>
                <a14:m>
                  <m:oMath xmlns:m="http://schemas.openxmlformats.org/officeDocument/2006/math">
                    <m:r>
                      <a:rPr lang="zh-CN" altLang="en-US" sz="2800" b="1" i="1">
                        <a:solidFill>
                          <a:srgbClr val="000000"/>
                        </a:solidFill>
                        <a:latin typeface="Cambria Math" panose="02040503050406030204" pitchFamily="18" charset="0"/>
                      </a:rPr>
                      <m:t>𝒙</m:t>
                    </m:r>
                    <m:r>
                      <a:rPr lang="zh-CN" altLang="en-US" sz="2800" i="1">
                        <a:solidFill>
                          <a:srgbClr val="000000"/>
                        </a:solidFill>
                        <a:latin typeface="Cambria Math" panose="02040503050406030204" pitchFamily="18" charset="0"/>
                      </a:rPr>
                      <m:t>(0)=[1</m:t>
                    </m:r>
                    <m:r>
                      <a:rPr lang="en-US" altLang="zh-CN" sz="2800" i="1">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1</m:t>
                    </m:r>
                    <m:r>
                      <a:rPr lang="en-US" altLang="zh-CN" sz="2800" i="1">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1</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𝑇</m:t>
                        </m:r>
                      </m:sup>
                    </m:sSup>
                  </m:oMath>
                </a14:m>
                <a:r>
                  <a:rPr lang="zh-CN" altLang="en-US" sz="2800" b="0" dirty="0">
                    <a:latin typeface="Times New Roman" panose="02020603050405020304" pitchFamily="18" charset="0"/>
                    <a:ea typeface="微软雅黑 Light" panose="020B0502040204020203" pitchFamily="34" charset="-122"/>
                    <a:cs typeface="Times New Roman" panose="02020603050405020304" pitchFamily="18" charset="0"/>
                  </a:rPr>
                  <a:t>可得以下</a:t>
                </a:r>
                <a:r>
                  <a:rPr lang="en-US" altLang="zh-CN" sz="2800" b="0" dirty="0">
                    <a:latin typeface="Times New Roman" panose="02020603050405020304" pitchFamily="18" charset="0"/>
                    <a:ea typeface="微软雅黑 Light" panose="020B0502040204020203" pitchFamily="34" charset="-122"/>
                    <a:cs typeface="Times New Roman" panose="02020603050405020304" pitchFamily="18" charset="0"/>
                  </a:rPr>
                  <a:t>MATLAB</a:t>
                </a:r>
                <a:r>
                  <a:rPr lang="zh-CN" altLang="en-US" sz="2800" b="0" dirty="0">
                    <a:latin typeface="Times New Roman" panose="02020603050405020304" pitchFamily="18" charset="0"/>
                    <a:ea typeface="微软雅黑 Light" panose="020B0502040204020203" pitchFamily="34" charset="-122"/>
                    <a:cs typeface="Times New Roman" panose="02020603050405020304" pitchFamily="18" charset="0"/>
                  </a:rPr>
                  <a:t>程序。</a:t>
                </a:r>
                <a:r>
                  <a:rPr lang="zh-CN" altLang="en-US" sz="1100" b="0" dirty="0">
                    <a:latin typeface="Times New Roman" panose="02020603050405020304" pitchFamily="18" charset="0"/>
                    <a:ea typeface="微软雅黑 Light" panose="020B0502040204020203" pitchFamily="34" charset="-122"/>
                    <a:cs typeface="Times New Roman" panose="02020603050405020304" pitchFamily="18" charset="0"/>
                  </a:rPr>
                  <a:t> </a:t>
                </a:r>
                <a:endParaRPr lang="en-US" altLang="zh-CN" sz="1100" b="0" dirty="0">
                  <a:latin typeface="Times New Roman" panose="02020603050405020304" pitchFamily="18" charset="0"/>
                  <a:ea typeface="微软雅黑 Light" panose="020B0502040204020203" pitchFamily="34" charset="-122"/>
                  <a:cs typeface="Times New Roman" panose="02020603050405020304" pitchFamily="18" charset="0"/>
                </a:endParaRPr>
              </a:p>
              <a:p>
                <a:pPr algn="l"/>
                <a:endPar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endParaRPr>
              </a:p>
              <a:p>
                <a:pPr algn="l"/>
                <a:endPar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endParaRPr>
              </a:p>
              <a:p>
                <a:pPr algn="l"/>
                <a:r>
                  <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rPr>
                  <a:t>A=[0 1 0;0 0 1;-6 -11 -6]; x0=[1;1;1];</a:t>
                </a:r>
              </a:p>
              <a:p>
                <a:pPr algn="l"/>
                <a:r>
                  <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rPr>
                  <a:t>t=0:0.1:10</a:t>
                </a:r>
              </a:p>
              <a:p>
                <a:pPr algn="l"/>
                <a:r>
                  <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rPr>
                  <a:t>for i=1:length(t)</a:t>
                </a:r>
              </a:p>
              <a:p>
                <a:pPr algn="l"/>
                <a:r>
                  <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rPr>
                  <a:t>      x(:,i)=expm(A*t(i))*x0;</a:t>
                </a:r>
              </a:p>
              <a:p>
                <a:pPr algn="l"/>
                <a:r>
                  <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rPr>
                  <a:t>end   </a:t>
                </a:r>
              </a:p>
              <a:p>
                <a:pPr algn="l"/>
                <a:r>
                  <a:rPr lang="fr-FR" altLang="zh-CN" sz="2400" dirty="0">
                    <a:latin typeface="Times New Roman" panose="02020603050405020304" pitchFamily="18" charset="0"/>
                    <a:ea typeface="微软雅黑 Light" panose="020B0502040204020203" pitchFamily="34" charset="-122"/>
                    <a:cs typeface="Times New Roman" panose="02020603050405020304" pitchFamily="18" charset="0"/>
                  </a:rPr>
                  <a:t>plot(t,x(1,:),t,x(2,:),t,x(3,:)) </a:t>
                </a:r>
                <a:endParaRPr lang="zh-CN" altLang="en-US" sz="2400" b="0" dirty="0">
                  <a:latin typeface="Times New Roman" panose="02020603050405020304" pitchFamily="18" charset="0"/>
                  <a:ea typeface="微软雅黑 Light" panose="020B0502040204020203" pitchFamily="34" charset="-122"/>
                  <a:cs typeface="Times New Roman" panose="02020603050405020304" pitchFamily="18" charset="0"/>
                </a:endParaRPr>
              </a:p>
            </p:txBody>
          </p:sp>
        </mc:Choice>
        <mc:Fallback xmlns="">
          <p:sp>
            <p:nvSpPr>
              <p:cNvPr id="179211" name="Rectangle 11">
                <a:extLst>
                  <a:ext uri="{FF2B5EF4-FFF2-40B4-BE49-F238E27FC236}">
                    <a16:creationId xmlns:a16="http://schemas.microsoft.com/office/drawing/2014/main" id="{D9E017F6-4E8F-4545-A0E1-78101D497F2C}"/>
                  </a:ext>
                </a:extLst>
              </p:cNvPr>
              <p:cNvSpPr>
                <a:spLocks noRot="1" noChangeAspect="1" noMove="1" noResize="1" noEditPoints="1" noAdjustHandles="1" noChangeArrowheads="1" noChangeShapeType="1" noTextEdit="1"/>
              </p:cNvSpPr>
              <p:nvPr/>
            </p:nvSpPr>
            <p:spPr bwMode="auto">
              <a:xfrm>
                <a:off x="421770" y="476672"/>
                <a:ext cx="10930814" cy="3477875"/>
              </a:xfrm>
              <a:prstGeom prst="rect">
                <a:avLst/>
              </a:prstGeom>
              <a:blipFill>
                <a:blip r:embed="rId2"/>
                <a:stretch>
                  <a:fillRect l="-1115" t="-1751" r="-4406" b="-29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D218CACD-0BC1-4C54-8F62-C1DB6F682C3E}"/>
              </a:ext>
            </a:extLst>
          </p:cNvPr>
          <p:cNvGrpSpPr/>
          <p:nvPr/>
        </p:nvGrpSpPr>
        <p:grpSpPr>
          <a:xfrm>
            <a:off x="7634288" y="1831181"/>
            <a:ext cx="4038600" cy="3195637"/>
            <a:chOff x="6019800" y="2763839"/>
            <a:chExt cx="4038600" cy="3195637"/>
          </a:xfrm>
        </p:grpSpPr>
        <p:sp>
          <p:nvSpPr>
            <p:cNvPr id="179209" name="Rectangle 9">
              <a:extLst>
                <a:ext uri="{FF2B5EF4-FFF2-40B4-BE49-F238E27FC236}">
                  <a16:creationId xmlns:a16="http://schemas.microsoft.com/office/drawing/2014/main" id="{E3FF2240-819F-449C-A3E9-0D5780268199}"/>
                </a:ext>
              </a:extLst>
            </p:cNvPr>
            <p:cNvSpPr>
              <a:spLocks noChangeArrowheads="1"/>
            </p:cNvSpPr>
            <p:nvPr/>
          </p:nvSpPr>
          <p:spPr bwMode="auto">
            <a:xfrm>
              <a:off x="6019800" y="5257801"/>
              <a:ext cx="403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0">
                  <a:latin typeface="黑体" panose="02010609060101010101" pitchFamily="49" charset="-122"/>
                  <a:ea typeface="黑体" panose="02010609060101010101" pitchFamily="49" charset="-122"/>
                </a:rPr>
                <a:t>图</a:t>
              </a:r>
              <a:r>
                <a:rPr lang="en-US" altLang="zh-CN" sz="2000" b="0">
                  <a:latin typeface="黑体" panose="02010609060101010101" pitchFamily="49" charset="-122"/>
                  <a:ea typeface="黑体" panose="02010609060101010101" pitchFamily="49" charset="-122"/>
                </a:rPr>
                <a:t>2-3  </a:t>
              </a:r>
              <a:r>
                <a:rPr lang="zh-CN" altLang="en-US" sz="2000" b="0">
                  <a:latin typeface="黑体" panose="02010609060101010101" pitchFamily="49" charset="-122"/>
                  <a:ea typeface="黑体" panose="02010609060101010101" pitchFamily="49" charset="-122"/>
                </a:rPr>
                <a:t>状态变量曲线图</a:t>
              </a:r>
            </a:p>
            <a:p>
              <a:pPr eaLnBrk="0" hangingPunct="0"/>
              <a:endParaRPr lang="en-US" altLang="zh-CN" sz="2000" b="0">
                <a:latin typeface="黑体" panose="02010609060101010101" pitchFamily="49" charset="-122"/>
                <a:ea typeface="黑体" panose="02010609060101010101" pitchFamily="49" charset="-122"/>
              </a:endParaRPr>
            </a:p>
          </p:txBody>
        </p:sp>
        <p:pic>
          <p:nvPicPr>
            <p:cNvPr id="179212" name="Picture 12" descr="2t3">
              <a:extLst>
                <a:ext uri="{FF2B5EF4-FFF2-40B4-BE49-F238E27FC236}">
                  <a16:creationId xmlns:a16="http://schemas.microsoft.com/office/drawing/2014/main" id="{3AC0158D-AF37-4C8B-9829-9B200683F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2763839"/>
              <a:ext cx="3240087" cy="246538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灯片编号占位符 1">
            <a:extLst>
              <a:ext uri="{FF2B5EF4-FFF2-40B4-BE49-F238E27FC236}">
                <a16:creationId xmlns:a16="http://schemas.microsoft.com/office/drawing/2014/main" id="{E927B80A-EC31-403A-B970-321FEB2DB3FA}"/>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114</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723ED-8240-4EAB-B137-7D94C04D4B27}"/>
              </a:ext>
            </a:extLst>
          </p:cNvPr>
          <p:cNvSpPr>
            <a:spLocks noGrp="1"/>
          </p:cNvSpPr>
          <p:nvPr>
            <p:ph type="title"/>
          </p:nvPr>
        </p:nvSpPr>
        <p:spPr/>
        <p:txBody>
          <a:bodyPr>
            <a:normAutofit/>
          </a:bodyPr>
          <a:lstStyle/>
          <a:p>
            <a:r>
              <a:rPr lang="en-US" altLang="zh-CN" dirty="0"/>
              <a:t>2.7.2 </a:t>
            </a:r>
            <a:r>
              <a:rPr lang="zh-CN" altLang="en-US" dirty="0"/>
              <a:t>离散时间系统状态方程式的解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8869E4-D256-4E1D-B09E-05F7B5A88D62}"/>
                  </a:ext>
                </a:extLst>
              </p:cNvPr>
              <p:cNvSpPr>
                <a:spLocks noGrp="1"/>
              </p:cNvSpPr>
              <p:nvPr>
                <p:ph sz="quarter" idx="13"/>
              </p:nvPr>
            </p:nvSpPr>
            <p:spPr/>
            <p:txBody>
              <a:bodyPr/>
              <a:lstStyle/>
              <a:p>
                <a:pPr>
                  <a:buNone/>
                </a:pPr>
                <a:r>
                  <a:rPr lang="zh-CN" altLang="en-US" dirty="0"/>
                  <a:t>例</a:t>
                </a:r>
                <a:r>
                  <a:rPr lang="en-US" altLang="zh-CN" dirty="0"/>
                  <a:t>2-16 </a:t>
                </a:r>
                <a:r>
                  <a:rPr lang="zh-CN" altLang="en-US" dirty="0"/>
                  <a:t>已知系统的状态方程为 </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𝑮𝒙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endParaRPr lang="zh-CN" altLang="en-US" dirty="0"/>
              </a:p>
              <a:p>
                <a:pPr>
                  <a:buNone/>
                </a:pPr>
                <a:r>
                  <a:rPr lang="zh-CN" altLang="en-US" dirty="0">
                    <a:latin typeface="宋体" panose="02010600030101010101" pitchFamily="2" charset="-122"/>
                  </a:rPr>
                  <a:t>其中</a:t>
                </a:r>
                <a14:m>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−0.16</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𝒉</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mr>
                        </m:m>
                      </m:e>
                    </m:d>
                  </m:oMath>
                </a14:m>
                <a:r>
                  <a:rPr lang="zh-CN" altLang="en-US" dirty="0"/>
                  <a:t>，</a:t>
                </a:r>
                <a:r>
                  <a:rPr lang="zh-CN" altLang="en-US" dirty="0">
                    <a:latin typeface="宋体" panose="02010600030101010101" pitchFamily="2" charset="-122"/>
                  </a:rPr>
                  <a:t>试求</a:t>
                </a:r>
                <a:r>
                  <a:rPr lang="en-US" altLang="zh-CN" b="1" i="1" cap="none" dirty="0">
                    <a:latin typeface="Times New Roman" panose="02020603050405020304" pitchFamily="18" charset="0"/>
                  </a:rPr>
                  <a:t>u</a:t>
                </a:r>
                <a:r>
                  <a:rPr lang="en-US" altLang="zh-CN" cap="none" dirty="0">
                    <a:latin typeface="Times New Roman" panose="02020603050405020304" pitchFamily="18" charset="0"/>
                  </a:rPr>
                  <a:t>(</a:t>
                </a:r>
                <a:r>
                  <a:rPr lang="en-US" altLang="zh-CN" i="1" cap="none" dirty="0">
                    <a:latin typeface="Times New Roman" panose="02020603050405020304" pitchFamily="18" charset="0"/>
                  </a:rPr>
                  <a:t>k</a:t>
                </a:r>
                <a:r>
                  <a:rPr lang="en-US" altLang="zh-CN" cap="none" dirty="0">
                    <a:latin typeface="Times New Roman" panose="02020603050405020304" pitchFamily="18" charset="0"/>
                  </a:rPr>
                  <a:t>)=1</a:t>
                </a:r>
                <a:r>
                  <a:rPr lang="zh-CN" altLang="en-US" cap="none" dirty="0">
                    <a:latin typeface="Times New Roman" panose="02020603050405020304" pitchFamily="18" charset="0"/>
                  </a:rPr>
                  <a:t>时状态方程</a:t>
                </a:r>
                <a:r>
                  <a:rPr lang="zh-CN" altLang="en-US" dirty="0">
                    <a:latin typeface="宋体" panose="02010600030101010101" pitchFamily="2" charset="-122"/>
                  </a:rPr>
                  <a:t>的解。</a:t>
                </a:r>
                <a:r>
                  <a:rPr lang="zh-CN" altLang="en-US" sz="1050" dirty="0"/>
                  <a:t> </a:t>
                </a:r>
                <a:endParaRPr lang="zh-CN" altLang="en-US" dirty="0"/>
              </a:p>
              <a:p>
                <a:pPr>
                  <a:buNone/>
                </a:pPr>
                <a:r>
                  <a:rPr lang="zh-CN" altLang="en-US" dirty="0">
                    <a:latin typeface="Times New Roman" panose="02020603050405020304" pitchFamily="18" charset="0"/>
                    <a:ea typeface="黑体" panose="02010609060101010101" pitchFamily="49" charset="-122"/>
                  </a:rPr>
                  <a:t>解  </a:t>
                </a:r>
                <a:r>
                  <a:rPr lang="zh-CN" altLang="en-US" dirty="0">
                    <a:latin typeface="Times New Roman" panose="02020603050405020304" pitchFamily="18" charset="0"/>
                  </a:rPr>
                  <a:t>根据迭代法和系统的已知条件可得如下</a:t>
                </a:r>
                <a:r>
                  <a:rPr lang="en-US" altLang="zh-CN" dirty="0">
                    <a:latin typeface="Times New Roman" panose="02020603050405020304" pitchFamily="18" charset="0"/>
                  </a:rPr>
                  <a:t>MATLAB</a:t>
                </a:r>
                <a:r>
                  <a:rPr lang="zh-CN" altLang="en-US" dirty="0">
                    <a:latin typeface="Times New Roman" panose="02020603050405020304" pitchFamily="18" charset="0"/>
                  </a:rPr>
                  <a:t>程序。</a:t>
                </a:r>
              </a:p>
              <a:p>
                <a:pPr eaLnBrk="0" hangingPunct="0">
                  <a:lnSpc>
                    <a:spcPct val="100000"/>
                  </a:lnSpc>
                  <a:buNone/>
                </a:pPr>
                <a:r>
                  <a:rPr lang="en-US" altLang="zh-CN" sz="2000" dirty="0">
                    <a:latin typeface="Times New Roman" panose="02020603050405020304" pitchFamily="18" charset="0"/>
                    <a:ea typeface="黑体" panose="02010609060101010101" pitchFamily="49" charset="-122"/>
                  </a:rPr>
                  <a:t>G=[0 1;-0.16 -1];H=[0;0];</a:t>
                </a:r>
              </a:p>
              <a:p>
                <a:pPr eaLnBrk="0" hangingPunct="0">
                  <a:lnSpc>
                    <a:spcPct val="100000"/>
                  </a:lnSpc>
                  <a:buNone/>
                </a:pPr>
                <a:r>
                  <a:rPr lang="en-US" altLang="zh-CN" sz="2000" cap="none" dirty="0">
                    <a:latin typeface="Times New Roman" panose="02020603050405020304" pitchFamily="18" charset="0"/>
                    <a:ea typeface="黑体" panose="02010609060101010101" pitchFamily="49" charset="-122"/>
                  </a:rPr>
                  <a:t>x</a:t>
                </a:r>
                <a:r>
                  <a:rPr lang="en-US" altLang="zh-CN" sz="2000" dirty="0">
                    <a:latin typeface="Times New Roman" panose="02020603050405020304" pitchFamily="18" charset="0"/>
                    <a:ea typeface="黑体" panose="02010609060101010101" pitchFamily="49" charset="-122"/>
                  </a:rPr>
                  <a:t>0=[1;-1];</a:t>
                </a:r>
                <a:r>
                  <a:rPr lang="en-US" altLang="zh-CN" sz="2000" cap="none" dirty="0">
                    <a:latin typeface="Times New Roman" panose="02020603050405020304" pitchFamily="18" charset="0"/>
                    <a:ea typeface="黑体" panose="02010609060101010101" pitchFamily="49" charset="-122"/>
                  </a:rPr>
                  <a:t>u</a:t>
                </a:r>
                <a:r>
                  <a:rPr lang="en-US" altLang="zh-CN" sz="2000" dirty="0">
                    <a:latin typeface="Times New Roman" panose="02020603050405020304" pitchFamily="18" charset="0"/>
                    <a:ea typeface="黑体" panose="02010609060101010101" pitchFamily="49" charset="-122"/>
                  </a:rPr>
                  <a:t>=1;</a:t>
                </a:r>
              </a:p>
              <a:p>
                <a:pPr eaLnBrk="0" hangingPunct="0">
                  <a:lnSpc>
                    <a:spcPct val="100000"/>
                  </a:lnSpc>
                  <a:buNone/>
                </a:pPr>
                <a:r>
                  <a:rPr lang="en-US" altLang="zh-CN" sz="2000" dirty="0">
                    <a:latin typeface="Times New Roman" panose="02020603050405020304" pitchFamily="18" charset="0"/>
                    <a:ea typeface="黑体" panose="02010609060101010101" pitchFamily="49" charset="-122"/>
                  </a:rPr>
                  <a:t>for </a:t>
                </a:r>
                <a:r>
                  <a:rPr lang="en-US" altLang="zh-CN" sz="2000" cap="none" dirty="0">
                    <a:latin typeface="Times New Roman" panose="02020603050405020304" pitchFamily="18" charset="0"/>
                    <a:ea typeface="黑体" panose="02010609060101010101" pitchFamily="49" charset="-122"/>
                  </a:rPr>
                  <a:t>k</a:t>
                </a:r>
                <a:r>
                  <a:rPr lang="en-US" altLang="zh-CN" sz="2000" dirty="0">
                    <a:latin typeface="Times New Roman" panose="02020603050405020304" pitchFamily="18" charset="0"/>
                    <a:ea typeface="黑体" panose="02010609060101010101" pitchFamily="49" charset="-122"/>
                  </a:rPr>
                  <a:t>=1:5	  </a:t>
                </a:r>
              </a:p>
              <a:p>
                <a:pPr eaLnBrk="0" hangingPunct="0">
                  <a:lnSpc>
                    <a:spcPct val="100000"/>
                  </a:lnSpc>
                  <a:buNone/>
                </a:pPr>
                <a:r>
                  <a:rPr lang="en-US" altLang="zh-CN" sz="2000" dirty="0">
                    <a:latin typeface="Times New Roman" panose="02020603050405020304" pitchFamily="18" charset="0"/>
                    <a:ea typeface="黑体" panose="02010609060101010101" pitchFamily="49" charset="-122"/>
                  </a:rPr>
                  <a:t>  </a:t>
                </a:r>
                <a:r>
                  <a:rPr lang="en-US" altLang="zh-CN" sz="2000" cap="none" dirty="0">
                    <a:latin typeface="Times New Roman" panose="02020603050405020304" pitchFamily="18" charset="0"/>
                    <a:ea typeface="黑体" panose="02010609060101010101" pitchFamily="49" charset="-122"/>
                  </a:rPr>
                  <a:t>x</a:t>
                </a:r>
                <a:r>
                  <a:rPr lang="en-US" altLang="zh-CN" sz="2000" dirty="0">
                    <a:latin typeface="Times New Roman" panose="02020603050405020304" pitchFamily="18" charset="0"/>
                    <a:ea typeface="黑体" panose="02010609060101010101" pitchFamily="49" charset="-122"/>
                  </a:rPr>
                  <a:t>1=G*</a:t>
                </a:r>
                <a:r>
                  <a:rPr lang="en-US" altLang="zh-CN" sz="2000" i="1" cap="none" dirty="0">
                    <a:latin typeface="Times New Roman" panose="02020603050405020304" pitchFamily="18" charset="0"/>
                    <a:ea typeface="黑体" panose="02010609060101010101" pitchFamily="49" charset="-122"/>
                  </a:rPr>
                  <a:t>x</a:t>
                </a:r>
                <a:r>
                  <a:rPr lang="en-US" altLang="zh-CN" sz="2000" cap="none" dirty="0">
                    <a:latin typeface="Times New Roman" panose="02020603050405020304" pitchFamily="18" charset="0"/>
                    <a:ea typeface="黑体" panose="02010609060101010101" pitchFamily="49" charset="-122"/>
                  </a:rPr>
                  <a:t>0</a:t>
                </a:r>
                <a:r>
                  <a:rPr lang="en-US" altLang="zh-CN" sz="2000" dirty="0">
                    <a:latin typeface="Times New Roman" panose="02020603050405020304" pitchFamily="18" charset="0"/>
                    <a:ea typeface="黑体" panose="02010609060101010101" pitchFamily="49" charset="-122"/>
                  </a:rPr>
                  <a:t>+H*</a:t>
                </a:r>
                <a:r>
                  <a:rPr lang="en-US" altLang="zh-CN" sz="2000" cap="none" dirty="0">
                    <a:latin typeface="Times New Roman" panose="02020603050405020304" pitchFamily="18" charset="0"/>
                    <a:ea typeface="黑体" panose="02010609060101010101" pitchFamily="49" charset="-122"/>
                  </a:rPr>
                  <a:t>u</a:t>
                </a:r>
                <a:r>
                  <a:rPr lang="en-US" altLang="zh-CN" sz="2000" dirty="0">
                    <a:latin typeface="Times New Roman" panose="02020603050405020304" pitchFamily="18" charset="0"/>
                    <a:ea typeface="黑体" panose="02010609060101010101" pitchFamily="49" charset="-122"/>
                  </a:rPr>
                  <a:t>;</a:t>
                </a:r>
              </a:p>
              <a:p>
                <a:pPr eaLnBrk="0" hangingPunct="0">
                  <a:lnSpc>
                    <a:spcPct val="100000"/>
                  </a:lnSpc>
                  <a:buNone/>
                </a:pPr>
                <a:r>
                  <a:rPr lang="en-US" altLang="zh-CN" sz="2000" dirty="0">
                    <a:latin typeface="Times New Roman" panose="02020603050405020304" pitchFamily="18" charset="0"/>
                    <a:ea typeface="黑体" panose="02010609060101010101" pitchFamily="49" charset="-122"/>
                  </a:rPr>
                  <a:t>  </a:t>
                </a:r>
                <a:r>
                  <a:rPr lang="en-US" altLang="zh-CN" sz="2000" cap="none" dirty="0">
                    <a:latin typeface="Times New Roman" panose="02020603050405020304" pitchFamily="18" charset="0"/>
                    <a:ea typeface="黑体" panose="02010609060101010101" pitchFamily="49" charset="-122"/>
                  </a:rPr>
                  <a:t>x=[x x1];x0=x</a:t>
                </a:r>
                <a:r>
                  <a:rPr lang="en-US" altLang="zh-CN" sz="2000" dirty="0">
                    <a:latin typeface="Times New Roman" panose="02020603050405020304" pitchFamily="18" charset="0"/>
                    <a:ea typeface="黑体" panose="02010609060101010101" pitchFamily="49" charset="-122"/>
                  </a:rPr>
                  <a:t>1;</a:t>
                </a:r>
              </a:p>
              <a:p>
                <a:pPr>
                  <a:lnSpc>
                    <a:spcPct val="100000"/>
                  </a:lnSpc>
                  <a:buNone/>
                </a:pPr>
                <a:r>
                  <a:rPr lang="en-US" altLang="zh-CN" sz="2000" cap="none" dirty="0">
                    <a:latin typeface="Times New Roman" panose="02020603050405020304" pitchFamily="18" charset="0"/>
                  </a:rPr>
                  <a:t>end</a:t>
                </a:r>
              </a:p>
              <a:p>
                <a:pPr>
                  <a:lnSpc>
                    <a:spcPct val="100000"/>
                  </a:lnSpc>
                  <a:buNone/>
                </a:pPr>
                <a:r>
                  <a:rPr lang="en-US" altLang="zh-CN" sz="2000" cap="none" dirty="0">
                    <a:latin typeface="Times New Roman" panose="02020603050405020304" pitchFamily="18" charset="0"/>
                  </a:rPr>
                  <a:t>x</a:t>
                </a:r>
                <a:endParaRPr lang="zh-CN" altLang="en-US" sz="2000" dirty="0">
                  <a:latin typeface="Times New Roman" panose="02020603050405020304" pitchFamily="18" charset="0"/>
                </a:endParaRPr>
              </a:p>
              <a:p>
                <a:pPr>
                  <a:buNone/>
                </a:pPr>
                <a:endParaRPr lang="zh-CN" altLang="en-US" dirty="0"/>
              </a:p>
              <a:p>
                <a:pPr>
                  <a:buNone/>
                </a:pPr>
                <a:endParaRPr lang="zh-CN" altLang="en-US" dirty="0"/>
              </a:p>
            </p:txBody>
          </p:sp>
        </mc:Choice>
        <mc:Fallback xmlns="">
          <p:sp>
            <p:nvSpPr>
              <p:cNvPr id="3" name="内容占位符 2">
                <a:extLst>
                  <a:ext uri="{FF2B5EF4-FFF2-40B4-BE49-F238E27FC236}">
                    <a16:creationId xmlns:a16="http://schemas.microsoft.com/office/drawing/2014/main" id="{5D8869E4-D256-4E1D-B09E-05F7B5A88D62}"/>
                  </a:ext>
                </a:extLst>
              </p:cNvPr>
              <p:cNvSpPr>
                <a:spLocks noGrp="1" noRot="1" noChangeAspect="1" noMove="1" noResize="1" noEditPoints="1" noAdjustHandles="1" noChangeArrowheads="1" noChangeShapeType="1" noTextEdit="1"/>
              </p:cNvSpPr>
              <p:nvPr>
                <p:ph sz="quarter" idx="13"/>
              </p:nvPr>
            </p:nvSpPr>
            <p:spPr>
              <a:blipFill>
                <a:blip r:embed="rId3"/>
                <a:stretch>
                  <a:fillRect l="-941" t="-239" b="-597"/>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56942D7-BB99-45FD-AEC6-EAE92D5B0049}"/>
              </a:ext>
            </a:extLst>
          </p:cNvPr>
          <p:cNvSpPr/>
          <p:nvPr/>
        </p:nvSpPr>
        <p:spPr>
          <a:xfrm>
            <a:off x="6528047" y="5394101"/>
            <a:ext cx="5637909"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eaLnBrk="0" hangingPunct="0"/>
            <a:r>
              <a:rPr lang="zh-CN" altLang="en-US" sz="2000" dirty="0">
                <a:latin typeface="Times New Roman" panose="02020603050405020304" pitchFamily="18" charset="0"/>
                <a:ea typeface="微软雅黑 Light" panose="020B0502040204020203" pitchFamily="34" charset="-122"/>
                <a:cs typeface="Times New Roman" panose="02020603050405020304" pitchFamily="18" charset="0"/>
              </a:rPr>
              <a:t>执行以上程序可得</a:t>
            </a:r>
          </a:p>
          <a:p>
            <a:pPr algn="just" eaLnBrk="0" hangingPunct="0"/>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x =</a:t>
            </a:r>
          </a:p>
          <a:p>
            <a:pPr algn="just" eaLnBrk="0" hangingPunct="0"/>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1.0000  -1.0000  0.8400   -0.6800  0.5456  -0.4368</a:t>
            </a:r>
          </a:p>
          <a:p>
            <a:pPr algn="just" eaLnBrk="0" hangingPunct="0"/>
            <a: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t>-1.0000  0.8400  -0.6800  0.5456  -0.4368  0.3495</a:t>
            </a:r>
          </a:p>
        </p:txBody>
      </p:sp>
      <p:sp>
        <p:nvSpPr>
          <p:cNvPr id="6" name="灯片编号占位符 1">
            <a:extLst>
              <a:ext uri="{FF2B5EF4-FFF2-40B4-BE49-F238E27FC236}">
                <a16:creationId xmlns:a16="http://schemas.microsoft.com/office/drawing/2014/main" id="{85E22301-EEBE-4A44-95B6-02989BC87A21}"/>
              </a:ext>
            </a:extLst>
          </p:cNvPr>
          <p:cNvSpPr txBox="1">
            <a:spLocks/>
          </p:cNvSpPr>
          <p:nvPr/>
        </p:nvSpPr>
        <p:spPr>
          <a:xfrm>
            <a:off x="11186499" y="5805264"/>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E02E0-1999-4A16-A8B9-ED024035AB72}"/>
              </a:ext>
            </a:extLst>
          </p:cNvPr>
          <p:cNvSpPr>
            <a:spLocks noGrp="1"/>
          </p:cNvSpPr>
          <p:nvPr>
            <p:ph type="title"/>
          </p:nvPr>
        </p:nvSpPr>
        <p:spPr/>
        <p:txBody>
          <a:bodyPr>
            <a:normAutofit/>
          </a:bodyPr>
          <a:lstStyle/>
          <a:p>
            <a:r>
              <a:rPr lang="zh-CN" altLang="en-US" dirty="0"/>
              <a:t> </a:t>
            </a:r>
            <a:r>
              <a:rPr lang="en-US" altLang="zh-CN" dirty="0"/>
              <a:t>2.7.3 </a:t>
            </a:r>
            <a:r>
              <a:rPr lang="zh-CN" altLang="en-US" dirty="0"/>
              <a:t>线性系统状态方程式的离散化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16BE8B-1BD6-415F-80F4-90F7E2D370F3}"/>
                  </a:ext>
                </a:extLst>
              </p:cNvPr>
              <p:cNvSpPr>
                <a:spLocks noGrp="1"/>
              </p:cNvSpPr>
              <p:nvPr>
                <p:ph sz="quarter" idx="13"/>
              </p:nvPr>
            </p:nvSpPr>
            <p:spPr>
              <a:xfrm>
                <a:off x="913774" y="1600200"/>
                <a:ext cx="10654834" cy="5105400"/>
              </a:xfrm>
            </p:spPr>
            <p:txBody>
              <a:bodyPr/>
              <a:lstStyle/>
              <a:p>
                <a:pPr>
                  <a:lnSpc>
                    <a:spcPct val="110000"/>
                  </a:lnSpc>
                  <a:spcBef>
                    <a:spcPts val="600"/>
                  </a:spcBef>
                  <a:buNone/>
                </a:pPr>
                <a:r>
                  <a:rPr lang="zh-CN" altLang="en-US" dirty="0"/>
                  <a:t>       利用</a:t>
                </a:r>
                <a:r>
                  <a:rPr lang="en-US" altLang="zh-CN" dirty="0"/>
                  <a:t>MATLAB</a:t>
                </a:r>
                <a:r>
                  <a:rPr lang="zh-CN" altLang="en-US" dirty="0"/>
                  <a:t>控制系统工具箱中提供的函数可将连续系统的模型离散化，也可将离散系统的模型连续化。 </a:t>
                </a:r>
                <a:endParaRPr lang="en-US" altLang="zh-CN" dirty="0"/>
              </a:p>
              <a:p>
                <a:pPr marL="457200" indent="-457200">
                  <a:lnSpc>
                    <a:spcPct val="110000"/>
                  </a:lnSpc>
                  <a:spcBef>
                    <a:spcPts val="600"/>
                  </a:spcBef>
                  <a:buAutoNum type="arabicPeriod"/>
                </a:pPr>
                <a:r>
                  <a:rPr lang="zh-CN" altLang="en-US" sz="2800" b="1" dirty="0"/>
                  <a:t>连续系统的离散化 </a:t>
                </a:r>
                <a:endParaRPr lang="en-US" altLang="zh-CN" sz="2800" b="1" dirty="0"/>
              </a:p>
              <a:p>
                <a:pPr>
                  <a:lnSpc>
                    <a:spcPct val="110000"/>
                  </a:lnSpc>
                  <a:spcBef>
                    <a:spcPts val="600"/>
                  </a:spcBef>
                  <a:buNone/>
                </a:pPr>
                <a:r>
                  <a:rPr lang="zh-CN" altLang="en-US" dirty="0"/>
                  <a:t>    已知连续系统的状态空间表达式 </a:t>
                </a:r>
              </a:p>
              <a:p>
                <a:pPr>
                  <a:lnSpc>
                    <a:spcPct val="110000"/>
                  </a:lnSpc>
                  <a:spcBef>
                    <a:spcPts val="600"/>
                  </a:spcBef>
                  <a:buNone/>
                </a:pPr>
                <a:r>
                  <a:rPr lang="en-US" altLang="zh-CN" dirty="0">
                    <a:solidFill>
                      <a:srgbClr val="000000"/>
                    </a:solidFill>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en-US" altLang="zh-CN" dirty="0"/>
                  <a:t>			 (8-109) </a:t>
                </a:r>
              </a:p>
              <a:p>
                <a:pPr>
                  <a:lnSpc>
                    <a:spcPct val="110000"/>
                  </a:lnSpc>
                  <a:spcBef>
                    <a:spcPts val="600"/>
                  </a:spcBef>
                  <a:buNone/>
                </a:pPr>
                <a:r>
                  <a:rPr lang="zh-CN" altLang="en-US" dirty="0">
                    <a:latin typeface="宋体" panose="02010600030101010101" pitchFamily="2" charset="-122"/>
                  </a:rPr>
                  <a:t>在采样周期</a:t>
                </a:r>
                <a:r>
                  <a:rPr lang="en-US" altLang="zh-CN" dirty="0">
                    <a:latin typeface="宋体" panose="02010600030101010101" pitchFamily="2" charset="-122"/>
                  </a:rPr>
                  <a:t>T</a:t>
                </a:r>
                <a:r>
                  <a:rPr lang="zh-CN" altLang="en-US" dirty="0">
                    <a:latin typeface="宋体" panose="02010600030101010101" pitchFamily="2" charset="-122"/>
                  </a:rPr>
                  <a:t>下离散化后的状态空间表达式可表示为</a:t>
                </a:r>
                <a:r>
                  <a:rPr lang="zh-CN" altLang="en-US" sz="1050" dirty="0"/>
                  <a:t> </a:t>
                </a:r>
                <a:endParaRPr lang="zh-CN" altLang="en-US" dirty="0"/>
              </a:p>
              <a:p>
                <a:pPr>
                  <a:lnSpc>
                    <a:spcPct val="110000"/>
                  </a:lnSpc>
                  <a:spcBef>
                    <a:spcPts val="600"/>
                  </a:spcBef>
                  <a:buNone/>
                </a:pPr>
                <a:r>
                  <a:rPr lang="en-US" altLang="zh-CN" dirty="0">
                    <a:solidFill>
                      <a:srgbClr val="000000"/>
                    </a:solidFill>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smtClean="0">
                                <a:solidFill>
                                  <a:srgbClr val="000000"/>
                                </a:solidFill>
                                <a:latin typeface="Cambria Math" panose="02040503050406030204" pitchFamily="18" charset="0"/>
                              </a:rPr>
                              <m:t>𝑮𝒙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qArr>
                      </m:e>
                    </m:d>
                  </m:oMath>
                </a14:m>
                <a:r>
                  <a:rPr lang="en-US" altLang="zh-CN" dirty="0"/>
                  <a:t>			</a:t>
                </a:r>
                <a:r>
                  <a:rPr lang="zh-CN" altLang="en-US" dirty="0"/>
                  <a:t>（</a:t>
                </a:r>
                <a:r>
                  <a:rPr lang="en-US" altLang="zh-CN" dirty="0"/>
                  <a:t>8-110</a:t>
                </a:r>
                <a:r>
                  <a:rPr lang="zh-CN" altLang="en-US" dirty="0"/>
                  <a:t>）</a:t>
                </a:r>
              </a:p>
              <a:p>
                <a:pPr>
                  <a:lnSpc>
                    <a:spcPct val="110000"/>
                  </a:lnSpc>
                  <a:spcBef>
                    <a:spcPts val="600"/>
                  </a:spcBef>
                  <a:buNone/>
                </a:pPr>
                <a:r>
                  <a:rPr lang="zh-CN" altLang="en-US" dirty="0"/>
                  <a:t>其中，</a:t>
                </a:r>
                <a14:m>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𝑇</m:t>
                            </m:r>
                          </m:sup>
                        </m:sSup>
                      </m:fName>
                      <m:e>
                        <m:r>
                          <a:rPr lang="zh-CN" altLang="en-US" i="1">
                            <a:solidFill>
                              <a:srgbClr val="000000"/>
                            </a:solidFill>
                            <a:latin typeface="Cambria Math" panose="02040503050406030204" pitchFamily="18" charset="0"/>
                          </a:rPr>
                          <m:t>,</m:t>
                        </m:r>
                      </m:e>
                    </m:func>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b="1" i="1">
                            <a:solidFill>
                              <a:srgbClr val="000000"/>
                            </a:solidFill>
                            <a:latin typeface="Cambria Math" panose="02040503050406030204" pitchFamily="18" charset="0"/>
                          </a:rPr>
                          <m:t>𝑩</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𝑡</m:t>
                            </m:r>
                          </m:e>
                        </m:func>
                      </m:e>
                    </m:nary>
                  </m:oMath>
                </a14:m>
                <a:endParaRPr lang="zh-CN" altLang="en-US" dirty="0"/>
              </a:p>
            </p:txBody>
          </p:sp>
        </mc:Choice>
        <mc:Fallback xmlns="">
          <p:sp>
            <p:nvSpPr>
              <p:cNvPr id="3" name="内容占位符 2">
                <a:extLst>
                  <a:ext uri="{FF2B5EF4-FFF2-40B4-BE49-F238E27FC236}">
                    <a16:creationId xmlns:a16="http://schemas.microsoft.com/office/drawing/2014/main" id="{1F16BE8B-1BD6-415F-80F4-90F7E2D370F3}"/>
                  </a:ext>
                </a:extLst>
              </p:cNvPr>
              <p:cNvSpPr>
                <a:spLocks noGrp="1" noRot="1" noChangeAspect="1" noMove="1" noResize="1" noEditPoints="1" noAdjustHandles="1" noChangeArrowheads="1" noChangeShapeType="1" noTextEdit="1"/>
              </p:cNvSpPr>
              <p:nvPr>
                <p:ph sz="quarter" idx="13"/>
              </p:nvPr>
            </p:nvSpPr>
            <p:spPr>
              <a:xfrm>
                <a:off x="913774" y="1600200"/>
                <a:ext cx="10654834" cy="5105400"/>
              </a:xfrm>
              <a:blipFill>
                <a:blip r:embed="rId2"/>
                <a:stretch>
                  <a:fillRect l="-1316" t="-717" r="-686"/>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75B0A443-4D9D-4A79-B392-6B6EBCF84DA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116</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5F088B0-F545-418D-8C3A-0B1BA86080A8}"/>
                  </a:ext>
                </a:extLst>
              </p:cNvPr>
              <p:cNvSpPr>
                <a:spLocks noGrp="1"/>
              </p:cNvSpPr>
              <p:nvPr>
                <p:ph sz="quarter" idx="13"/>
              </p:nvPr>
            </p:nvSpPr>
            <p:spPr>
              <a:xfrm>
                <a:off x="395895" y="548680"/>
                <a:ext cx="11400209" cy="6156920"/>
              </a:xfrm>
            </p:spPr>
            <p:txBody>
              <a:bodyPr/>
              <a:lstStyle/>
              <a:p>
                <a:pPr>
                  <a:buNone/>
                </a:pPr>
                <a:r>
                  <a:rPr lang="zh-CN" altLang="en-US" dirty="0">
                    <a:latin typeface="Times New Roman" panose="02020603050405020304" pitchFamily="18" charset="0"/>
                  </a:rPr>
                  <a:t>在</a:t>
                </a:r>
                <a:r>
                  <a:rPr lang="en-US" altLang="zh-CN" dirty="0">
                    <a:latin typeface="Times New Roman" panose="02020603050405020304" pitchFamily="18" charset="0"/>
                  </a:rPr>
                  <a:t>MATLAB</a:t>
                </a:r>
                <a:r>
                  <a:rPr lang="zh-CN" altLang="en-US" dirty="0">
                    <a:latin typeface="Times New Roman" panose="02020603050405020304" pitchFamily="18" charset="0"/>
                  </a:rPr>
                  <a:t>中若已知连续系统的状态模型</a:t>
                </a:r>
                <a:r>
                  <a:rPr lang="en-US" altLang="zh-CN" dirty="0">
                    <a:latin typeface="Times New Roman" panose="02020603050405020304" pitchFamily="18" charset="0"/>
                  </a:rPr>
                  <a:t>Σ(A,B)</a:t>
                </a:r>
                <a:r>
                  <a:rPr lang="zh-CN" altLang="en-US" dirty="0">
                    <a:latin typeface="Times New Roman" panose="02020603050405020304" pitchFamily="18" charset="0"/>
                  </a:rPr>
                  <a:t>和采样周期</a:t>
                </a:r>
                <a:r>
                  <a:rPr lang="en-US" altLang="zh-CN" dirty="0">
                    <a:latin typeface="Times New Roman" panose="02020603050405020304" pitchFamily="18" charset="0"/>
                  </a:rPr>
                  <a:t>T</a:t>
                </a:r>
                <a:r>
                  <a:rPr lang="zh-CN" altLang="en-US" dirty="0">
                    <a:latin typeface="Times New Roman" panose="02020603050405020304" pitchFamily="18" charset="0"/>
                  </a:rPr>
                  <a:t>，便可利用函数</a:t>
                </a:r>
                <a:endParaRPr lang="en-US" altLang="zh-CN" dirty="0">
                  <a:latin typeface="Times New Roman" panose="02020603050405020304" pitchFamily="18" charset="0"/>
                </a:endParaRPr>
              </a:p>
              <a:p>
                <a:pPr algn="ctr">
                  <a:buNone/>
                </a:pPr>
                <a:r>
                  <a:rPr lang="pt-BR" altLang="zh-CN" dirty="0">
                    <a:latin typeface="Times New Roman" panose="02020603050405020304" pitchFamily="18" charset="0"/>
                  </a:rPr>
                  <a:t>[G,H]=c2d (A,B,T) </a:t>
                </a:r>
              </a:p>
              <a:p>
                <a:pPr>
                  <a:buNone/>
                </a:pPr>
                <a:r>
                  <a:rPr lang="zh-CN" altLang="en-US" dirty="0">
                    <a:latin typeface="Times New Roman" panose="02020603050405020304" pitchFamily="18" charset="0"/>
                  </a:rPr>
                  <a:t>方便地求得系统离散化后的系数矩阵</a:t>
                </a:r>
                <a:r>
                  <a:rPr lang="en-US" altLang="zh-CN" i="1" dirty="0">
                    <a:latin typeface="Times New Roman" panose="02020603050405020304" pitchFamily="18" charset="0"/>
                  </a:rPr>
                  <a:t>G</a:t>
                </a:r>
                <a:r>
                  <a:rPr lang="zh-CN" altLang="en-US" dirty="0">
                    <a:latin typeface="Times New Roman" panose="02020603050405020304" pitchFamily="18" charset="0"/>
                  </a:rPr>
                  <a:t>和</a:t>
                </a:r>
                <a:r>
                  <a:rPr lang="en-US" altLang="zh-CN" i="1" dirty="0">
                    <a:latin typeface="Times New Roman" panose="02020603050405020304" pitchFamily="18" charset="0"/>
                  </a:rPr>
                  <a:t>H</a:t>
                </a:r>
                <a:r>
                  <a:rPr lang="zh-CN" altLang="en-US" dirty="0">
                    <a:latin typeface="Times New Roman" panose="02020603050405020304" pitchFamily="18" charset="0"/>
                  </a:rPr>
                  <a:t>。</a:t>
                </a:r>
                <a:r>
                  <a:rPr lang="zh-CN" altLang="en-US" sz="1050" dirty="0">
                    <a:latin typeface="Times New Roman" panose="02020603050405020304" pitchFamily="18" charset="0"/>
                  </a:rPr>
                  <a:t> </a:t>
                </a:r>
                <a:endParaRPr lang="zh-CN" altLang="en-US" dirty="0">
                  <a:latin typeface="Times New Roman" panose="02020603050405020304" pitchFamily="18" charset="0"/>
                </a:endParaRPr>
              </a:p>
              <a:p>
                <a:pPr>
                  <a:buNone/>
                </a:pPr>
                <a:r>
                  <a:rPr lang="zh-CN" altLang="en-US" dirty="0">
                    <a:latin typeface="宋体" panose="02010600030101010101" pitchFamily="2" charset="-122"/>
                  </a:rPr>
                  <a:t>对具有输入纯延时</a:t>
                </a:r>
                <a:r>
                  <a:rPr lang="en-US" altLang="zh-CN" i="1" cap="none" dirty="0">
                    <a:latin typeface="宋体" panose="02010600030101010101" pitchFamily="2" charset="-122"/>
                  </a:rPr>
                  <a:t>τ</a:t>
                </a:r>
                <a:r>
                  <a:rPr lang="zh-CN" altLang="en-US" dirty="0">
                    <a:latin typeface="宋体" panose="02010600030101010101" pitchFamily="2" charset="-122"/>
                  </a:rPr>
                  <a:t>的连续时间状态系统</a:t>
                </a:r>
                <a:r>
                  <a:rPr lang="zh-CN" altLang="en-US" dirty="0">
                    <a:latin typeface="黑体" panose="02010609060101010101" pitchFamily="49" charset="-122"/>
                    <a:ea typeface="黑体" panose="02010609060101010101" pitchFamily="49" charset="-122"/>
                  </a:rPr>
                  <a:t>。</a:t>
                </a:r>
                <a:r>
                  <a:rPr lang="zh-CN" altLang="en-US" sz="1050" dirty="0"/>
                  <a:t> </a:t>
                </a:r>
                <a:endParaRPr lang="zh-CN" altLang="en-US" dirty="0"/>
              </a:p>
              <a:p>
                <a:pPr algn="r">
                  <a:buNone/>
                </a:pPr>
                <a:r>
                  <a:rPr lang="en-US" altLang="zh-CN" dirty="0">
                    <a:solidFill>
                      <a:srgbClr val="000000"/>
                    </a:solidFill>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en-US" altLang="zh-CN" dirty="0"/>
                  <a:t>				(8-111)</a:t>
                </a:r>
              </a:p>
              <a:p>
                <a:pPr>
                  <a:buNone/>
                </a:pPr>
                <a:r>
                  <a:rPr lang="zh-CN" altLang="en-US" dirty="0">
                    <a:latin typeface="宋体" panose="02010600030101010101" pitchFamily="2" charset="-122"/>
                  </a:rPr>
                  <a:t>在采样周期</a:t>
                </a:r>
                <a:r>
                  <a:rPr lang="en-US" altLang="zh-CN" dirty="0">
                    <a:latin typeface="宋体" panose="02010600030101010101" pitchFamily="2" charset="-122"/>
                  </a:rPr>
                  <a:t>T</a:t>
                </a:r>
                <a:r>
                  <a:rPr lang="zh-CN" altLang="en-US" dirty="0">
                    <a:latin typeface="宋体" panose="02010600030101010101" pitchFamily="2" charset="-122"/>
                  </a:rPr>
                  <a:t>下离散后的状态空间表达式也可表示为</a:t>
                </a:r>
                <a:r>
                  <a:rPr lang="zh-CN" altLang="en-US"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gn="r">
                  <a:buNone/>
                </a:pPr>
                <a14:m>
                  <m:oMath xmlns:m="http://schemas.openxmlformats.org/officeDocument/2006/math">
                    <m:d>
                      <m:dPr>
                        <m:begChr m:val="{"/>
                        <m:endChr m:val=""/>
                        <m:ctrlPr>
                          <a:rPr lang="zh-CN" altLang="en-US" i="1" smtClean="0">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𝑑</m:t>
                                </m:r>
                              </m:sub>
                            </m:sSub>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𝑑</m:t>
                                </m:r>
                              </m:sub>
                            </m:sSub>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qArr>
                      </m:e>
                    </m:d>
                  </m:oMath>
                </a14:m>
                <a:r>
                  <a:rPr lang="en-US" altLang="zh-CN" dirty="0"/>
                  <a:t>			(8-112) </a:t>
                </a:r>
              </a:p>
              <a:p>
                <a:pPr>
                  <a:buNone/>
                </a:pPr>
                <a:endParaRPr lang="zh-CN" altLang="en-US" dirty="0"/>
              </a:p>
              <a:p>
                <a:pPr>
                  <a:buNone/>
                </a:pPr>
                <a:endParaRPr lang="zh-CN" altLang="en-US" dirty="0">
                  <a:latin typeface="黑体" panose="02010609060101010101" pitchFamily="49" charset="-122"/>
                  <a:ea typeface="黑体" panose="02010609060101010101" pitchFamily="49" charset="-122"/>
                </a:endParaRPr>
              </a:p>
              <a:p>
                <a:pPr algn="r">
                  <a:buNone/>
                </a:pPr>
                <a:endParaRPr lang="zh-CN" altLang="en-US" b="1" dirty="0"/>
              </a:p>
            </p:txBody>
          </p:sp>
        </mc:Choice>
        <mc:Fallback xmlns="">
          <p:sp>
            <p:nvSpPr>
              <p:cNvPr id="3" name="内容占位符 2">
                <a:extLst>
                  <a:ext uri="{FF2B5EF4-FFF2-40B4-BE49-F238E27FC236}">
                    <a16:creationId xmlns:a16="http://schemas.microsoft.com/office/drawing/2014/main" id="{05F088B0-F545-418D-8C3A-0B1BA86080A8}"/>
                  </a:ext>
                </a:extLst>
              </p:cNvPr>
              <p:cNvSpPr>
                <a:spLocks noGrp="1" noRot="1" noChangeAspect="1" noMove="1" noResize="1" noEditPoints="1" noAdjustHandles="1" noChangeArrowheads="1" noChangeShapeType="1" noTextEdit="1"/>
              </p:cNvSpPr>
              <p:nvPr>
                <p:ph sz="quarter" idx="13"/>
              </p:nvPr>
            </p:nvSpPr>
            <p:spPr>
              <a:xfrm>
                <a:off x="395895" y="548680"/>
                <a:ext cx="11400209" cy="6156920"/>
              </a:xfrm>
              <a:blipFill>
                <a:blip r:embed="rId2"/>
                <a:stretch>
                  <a:fillRect l="-856" t="-198" r="-1658"/>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35987EC7-795A-4F9E-B08A-4CCEAFD15D63}"/>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117</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1FA1CCD8-C5E5-4169-BA75-E5E18713E746}"/>
              </a:ext>
            </a:extLst>
          </p:cNvPr>
          <p:cNvSpPr>
            <a:spLocks noChangeArrowheads="1"/>
          </p:cNvSpPr>
          <p:nvPr/>
        </p:nvSpPr>
        <p:spPr bwMode="auto">
          <a:xfrm>
            <a:off x="623392" y="548680"/>
            <a:ext cx="1116124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400" b="0" dirty="0">
                <a:latin typeface="Times New Roman" panose="02020603050405020304" pitchFamily="18" charset="0"/>
                <a:ea typeface="微软雅黑 Light" panose="020B0502040204020203" pitchFamily="34" charset="-122"/>
                <a:cs typeface="Times New Roman" panose="02020603050405020304" pitchFamily="18" charset="0"/>
              </a:rPr>
              <a:t>相应地</a:t>
            </a:r>
            <a:r>
              <a:rPr lang="en-US" altLang="zh-CN" sz="2400" b="0" dirty="0">
                <a:latin typeface="Times New Roman" panose="02020603050405020304" pitchFamily="18" charset="0"/>
                <a:ea typeface="微软雅黑 Light" panose="020B0502040204020203" pitchFamily="34" charset="-122"/>
                <a:cs typeface="Times New Roman" panose="02020603050405020304" pitchFamily="18" charset="0"/>
              </a:rPr>
              <a:t>MATLAB</a:t>
            </a:r>
            <a:r>
              <a:rPr lang="zh-CN" altLang="en-US" sz="2400" b="0" dirty="0">
                <a:latin typeface="Times New Roman" panose="02020603050405020304" pitchFamily="18" charset="0"/>
                <a:ea typeface="微软雅黑 Light" panose="020B0502040204020203" pitchFamily="34" charset="-122"/>
                <a:cs typeface="Times New Roman" panose="02020603050405020304" pitchFamily="18" charset="0"/>
              </a:rPr>
              <a:t>的转换函数</a:t>
            </a:r>
            <a:r>
              <a:rPr lang="en-US" altLang="zh-CN" sz="2400" b="0" dirty="0">
                <a:latin typeface="Times New Roman" panose="02020603050405020304" pitchFamily="18" charset="0"/>
                <a:ea typeface="微软雅黑 Light" panose="020B0502040204020203" pitchFamily="34" charset="-122"/>
                <a:cs typeface="Times New Roman" panose="02020603050405020304" pitchFamily="18" charset="0"/>
              </a:rPr>
              <a:t>c2dt( )</a:t>
            </a:r>
            <a:r>
              <a:rPr lang="zh-CN" altLang="en-US" sz="2400" b="0" dirty="0">
                <a:latin typeface="Times New Roman" panose="02020603050405020304" pitchFamily="18" charset="0"/>
                <a:ea typeface="微软雅黑 Light" panose="020B0502040204020203" pitchFamily="34" charset="-122"/>
                <a:cs typeface="Times New Roman" panose="02020603050405020304" pitchFamily="18" charset="0"/>
              </a:rPr>
              <a:t>的调用格式为</a:t>
            </a:r>
            <a:endParaRPr lang="en-US" altLang="zh-CN" sz="2400" b="0" dirty="0">
              <a:latin typeface="Times New Roman" panose="02020603050405020304" pitchFamily="18" charset="0"/>
              <a:ea typeface="微软雅黑 Light" panose="020B0502040204020203" pitchFamily="34" charset="-122"/>
              <a:cs typeface="Times New Roman" panose="02020603050405020304" pitchFamily="18" charset="0"/>
            </a:endParaRPr>
          </a:p>
          <a:p>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G,H,C</a:t>
            </a:r>
            <a:r>
              <a:rPr lang="en-US" altLang="zh-CN" sz="2400" baseline="-30000" dirty="0" err="1">
                <a:latin typeface="Times New Roman" panose="02020603050405020304" pitchFamily="18" charset="0"/>
                <a:ea typeface="微软雅黑 Light" panose="020B0502040204020203" pitchFamily="34" charset="-122"/>
                <a:cs typeface="Times New Roman" panose="02020603050405020304" pitchFamily="18" charset="0"/>
              </a:rPr>
              <a:t>d</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,D</a:t>
            </a:r>
            <a:r>
              <a:rPr lang="en-US" altLang="zh-CN" sz="2400" baseline="-30000" dirty="0" err="1">
                <a:latin typeface="Times New Roman" panose="02020603050405020304" pitchFamily="18" charset="0"/>
                <a:ea typeface="微软雅黑 Light" panose="020B0502040204020203" pitchFamily="34" charset="-122"/>
                <a:cs typeface="Times New Roman" panose="02020603050405020304" pitchFamily="18" charset="0"/>
              </a:rPr>
              <a:t>d</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]=c2dt(A,B,C,D ,</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T,τ</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p>
          <a:p>
            <a:pPr algn="l"/>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其中，</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A,B,C,D</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为连续的系数矩阵，</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T</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为采样周期，</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τ</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为输入纯延时，返回值</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G</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H</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C</a:t>
            </a:r>
            <a:r>
              <a:rPr lang="en-US" altLang="zh-CN" sz="2400" i="1" baseline="-30000" dirty="0">
                <a:latin typeface="Times New Roman" panose="02020603050405020304" pitchFamily="18" charset="0"/>
                <a:ea typeface="微软雅黑 Light" panose="020B0502040204020203" pitchFamily="34" charset="-122"/>
                <a:cs typeface="Times New Roman" panose="02020603050405020304" pitchFamily="18" charset="0"/>
              </a:rPr>
              <a:t>d</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latin typeface="Times New Roman" panose="02020603050405020304" pitchFamily="18" charset="0"/>
                <a:ea typeface="微软雅黑 Light" panose="020B0502040204020203" pitchFamily="34" charset="-122"/>
                <a:cs typeface="Times New Roman" panose="02020603050405020304" pitchFamily="18" charset="0"/>
              </a:rPr>
              <a:t>D</a:t>
            </a:r>
            <a:r>
              <a:rPr lang="en-US" altLang="zh-CN" sz="2400" baseline="-30000" dirty="0">
                <a:latin typeface="Times New Roman" panose="02020603050405020304" pitchFamily="18" charset="0"/>
                <a:ea typeface="微软雅黑 Light" panose="020B0502040204020203" pitchFamily="34" charset="-122"/>
                <a:cs typeface="Times New Roman" panose="02020603050405020304" pitchFamily="18" charset="0"/>
              </a:rPr>
              <a:t>d</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为离散化后的系数矩阵。 </a:t>
            </a:r>
          </a:p>
          <a:p>
            <a:pPr algn="l"/>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MATLAB</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控制系统工具箱中还给出了功能更强的求取连续系统离散化矩阵的函数</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c2dm( )</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，其调用格式为 </a:t>
            </a:r>
            <a:endPar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endParaRPr>
          </a:p>
          <a:p>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[G,H,C,D]=c2dm (A,B,C,D,T,‘</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选项’</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a:t>
            </a:r>
          </a:p>
          <a:p>
            <a:pPr algn="l" eaLnBrk="0" hangingPunct="0"/>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或                     </a:t>
            </a:r>
            <a:endPar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endParaRPr>
          </a:p>
          <a:p>
            <a:pPr eaLnBrk="0" hangingPunct="0"/>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numd,dend</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]=c2dm(</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num,den,T</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选项’</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p>
          <a:p>
            <a:pPr algn="l" eaLnBrk="0" hangingPunct="0"/>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式中，</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num,den</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为连续系统传递函数的分子分母系数，</a:t>
            </a:r>
            <a:r>
              <a:rPr lang="en-US" altLang="zh-CN" sz="2400" dirty="0" err="1">
                <a:latin typeface="Times New Roman" panose="02020603050405020304" pitchFamily="18" charset="0"/>
                <a:ea typeface="微软雅黑 Light" panose="020B0502040204020203" pitchFamily="34" charset="-122"/>
                <a:cs typeface="Times New Roman" panose="02020603050405020304" pitchFamily="18" charset="0"/>
              </a:rPr>
              <a:t>numd,dend</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为离散化后脉冲传递函数的分子分母系数。</a:t>
            </a:r>
            <a:endPar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endParaRPr>
          </a:p>
          <a:p>
            <a:pPr algn="l" eaLnBrk="0" hangingPunct="0"/>
            <a:endPar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endParaRPr>
          </a:p>
          <a:p>
            <a:pPr algn="l"/>
            <a:endParaRPr lang="zh-CN" altLang="en-US" sz="2400" b="0" dirty="0">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5" name="灯片编号占位符 1">
            <a:extLst>
              <a:ext uri="{FF2B5EF4-FFF2-40B4-BE49-F238E27FC236}">
                <a16:creationId xmlns:a16="http://schemas.microsoft.com/office/drawing/2014/main" id="{B717509D-34A4-4330-BA59-F82CFBD7E96C}"/>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118</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97A5622-2264-415B-8D1A-8334164D021F}"/>
                  </a:ext>
                </a:extLst>
              </p:cNvPr>
              <p:cNvSpPr>
                <a:spLocks noGrp="1"/>
              </p:cNvSpPr>
              <p:nvPr>
                <p:ph sz="quarter" idx="13"/>
              </p:nvPr>
            </p:nvSpPr>
            <p:spPr/>
            <p:txBody>
              <a:bodyPr/>
              <a:lstStyle/>
              <a:p>
                <a:pPr>
                  <a:buNone/>
                </a:pPr>
                <a:r>
                  <a:rPr lang="zh-CN" altLang="en-US" dirty="0">
                    <a:highlight>
                      <a:srgbClr val="C0C0C0"/>
                    </a:highlight>
                    <a:latin typeface="Times New Roman" panose="02020603050405020304" pitchFamily="18" charset="0"/>
                  </a:rPr>
                  <a:t> 例</a:t>
                </a:r>
                <a:r>
                  <a:rPr lang="en-US" altLang="zh-CN" dirty="0">
                    <a:highlight>
                      <a:srgbClr val="C0C0C0"/>
                    </a:highlight>
                    <a:latin typeface="Times New Roman" panose="02020603050405020304" pitchFamily="18" charset="0"/>
                  </a:rPr>
                  <a:t>2-17  </a:t>
                </a:r>
                <a:r>
                  <a:rPr lang="zh-CN" altLang="en-US" dirty="0">
                    <a:latin typeface="Times New Roman" panose="02020603050405020304" pitchFamily="18" charset="0"/>
                  </a:rPr>
                  <a:t>对连续系统</a:t>
                </a: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+5)</m:t>
                        </m:r>
                      </m:den>
                    </m:f>
                  </m:oMath>
                </a14:m>
                <a:r>
                  <a:rPr lang="zh-CN" altLang="en-US" dirty="0">
                    <a:latin typeface="Times New Roman" panose="02020603050405020304" pitchFamily="18" charset="0"/>
                  </a:rPr>
                  <a:t>，在采样周期</a:t>
                </a:r>
                <a:r>
                  <a:rPr lang="en-US" altLang="zh-CN" i="1" dirty="0">
                    <a:latin typeface="Times New Roman" panose="02020603050405020304" pitchFamily="18" charset="0"/>
                  </a:rPr>
                  <a:t>T</a:t>
                </a:r>
                <a:r>
                  <a:rPr lang="zh-CN" altLang="en-US" dirty="0">
                    <a:latin typeface="Times New Roman" panose="02020603050405020304" pitchFamily="18" charset="0"/>
                  </a:rPr>
                  <a:t>＝</a:t>
                </a:r>
                <a:r>
                  <a:rPr lang="en-US" altLang="zh-CN" dirty="0">
                    <a:latin typeface="Times New Roman" panose="02020603050405020304" pitchFamily="18" charset="0"/>
                  </a:rPr>
                  <a:t>0.1</a:t>
                </a:r>
                <a:r>
                  <a:rPr lang="zh-CN" altLang="en-US" dirty="0">
                    <a:latin typeface="Times New Roman" panose="02020603050405020304" pitchFamily="18" charset="0"/>
                  </a:rPr>
                  <a:t>时进行离散化。 </a:t>
                </a:r>
              </a:p>
              <a:p>
                <a:pPr algn="just">
                  <a:buNone/>
                </a:pPr>
                <a:r>
                  <a:rPr lang="zh-CN" altLang="en-US" dirty="0">
                    <a:latin typeface="Times New Roman" panose="02020603050405020304" pitchFamily="18" charset="0"/>
                  </a:rPr>
                  <a:t>解  </a:t>
                </a:r>
                <a:r>
                  <a:rPr lang="en-US" altLang="zh-CN" dirty="0">
                    <a:latin typeface="Times New Roman" panose="02020603050405020304" pitchFamily="18" charset="0"/>
                  </a:rPr>
                  <a:t>MATLAB</a:t>
                </a:r>
                <a:r>
                  <a:rPr lang="zh-CN" altLang="en-US" dirty="0">
                    <a:latin typeface="Times New Roman" panose="02020603050405020304" pitchFamily="18" charset="0"/>
                  </a:rPr>
                  <a:t>命令如下</a:t>
                </a:r>
              </a:p>
              <a:p>
                <a:pPr lvl="1" algn="just" eaLnBrk="0" hangingPunct="0">
                  <a:buNone/>
                </a:pPr>
                <a:r>
                  <a:rPr lang="en-US" altLang="zh-CN" dirty="0">
                    <a:latin typeface="Times New Roman" panose="02020603050405020304" pitchFamily="18" charset="0"/>
                  </a:rPr>
                  <a:t>K=6;Z=[-3];P=[-1;-2;-5];T=0.1;</a:t>
                </a:r>
              </a:p>
              <a:p>
                <a:pPr lvl="1" eaLnBrk="0" hangingPunct="0">
                  <a:buNone/>
                </a:pPr>
                <a:r>
                  <a:rPr lang="en-US" altLang="zh-CN" dirty="0">
                    <a:latin typeface="Times New Roman" panose="02020603050405020304" pitchFamily="18" charset="0"/>
                  </a:rPr>
                  <a:t>[A,B,C,D]=zp2ss(Z,P,K) </a:t>
                </a:r>
              </a:p>
              <a:p>
                <a:pPr lvl="1" eaLnBrk="0" hangingPunct="0">
                  <a:buNone/>
                </a:pPr>
                <a:r>
                  <a:rPr lang="en-US" altLang="zh-CN" dirty="0">
                    <a:latin typeface="Times New Roman" panose="02020603050405020304" pitchFamily="18" charset="0"/>
                  </a:rPr>
                  <a:t>[G1 ,H1]=c2d(A,B,T),[G2,H2,C2,D2]=c2dm(A,B,C,D,T,’</a:t>
                </a:r>
                <a:r>
                  <a:rPr lang="en-US" altLang="zh-CN" dirty="0" err="1">
                    <a:latin typeface="Times New Roman" panose="02020603050405020304" pitchFamily="18" charset="0"/>
                  </a:rPr>
                  <a:t>zoh</a:t>
                </a:r>
                <a:r>
                  <a:rPr lang="en-US" altLang="zh-CN" dirty="0">
                    <a:latin typeface="Times New Roman" panose="02020603050405020304" pitchFamily="18" charset="0"/>
                  </a:rPr>
                  <a:t>’)</a:t>
                </a:r>
              </a:p>
              <a:p>
                <a:pPr lvl="1" eaLnBrk="0" hangingPunct="0">
                  <a:buNone/>
                </a:pPr>
                <a:r>
                  <a:rPr lang="en-US" altLang="zh-CN" dirty="0">
                    <a:latin typeface="Times New Roman" panose="02020603050405020304" pitchFamily="18" charset="0"/>
                  </a:rPr>
                  <a:t>[G3,H3,C3,D3]=c2dm(A,B,C,D,T,’</a:t>
                </a:r>
                <a:r>
                  <a:rPr lang="en-US" altLang="zh-CN" dirty="0" err="1">
                    <a:latin typeface="Times New Roman" panose="02020603050405020304" pitchFamily="18" charset="0"/>
                  </a:rPr>
                  <a:t>foh</a:t>
                </a:r>
                <a:r>
                  <a:rPr lang="en-US" altLang="zh-CN" dirty="0">
                    <a:latin typeface="Times New Roman" panose="02020603050405020304" pitchFamily="18" charset="0"/>
                  </a:rPr>
                  <a:t>’)</a:t>
                </a:r>
              </a:p>
              <a:p>
                <a:pPr lvl="1" eaLnBrk="0" hangingPunct="0">
                  <a:buNone/>
                </a:pPr>
                <a:r>
                  <a:rPr lang="en-US" altLang="zh-CN" dirty="0">
                    <a:latin typeface="Times New Roman" panose="02020603050405020304" pitchFamily="18" charset="0"/>
                  </a:rPr>
                  <a:t>[G4,H4,C4,D4]=c2dm(A,B,C,D,T,’</a:t>
                </a:r>
                <a:r>
                  <a:rPr lang="en-US" altLang="zh-CN" dirty="0" err="1">
                    <a:latin typeface="Times New Roman" panose="02020603050405020304" pitchFamily="18" charset="0"/>
                  </a:rPr>
                  <a:t>tustin</a:t>
                </a:r>
                <a:r>
                  <a:rPr lang="en-US" altLang="zh-CN" dirty="0">
                    <a:latin typeface="Times New Roman" panose="02020603050405020304" pitchFamily="18" charset="0"/>
                  </a:rPr>
                  <a:t>’)</a:t>
                </a:r>
              </a:p>
              <a:p>
                <a:pPr lvl="1" eaLnBrk="0" hangingPunct="0">
                  <a:buNone/>
                </a:pPr>
                <a:r>
                  <a:rPr lang="en-US" altLang="zh-CN" dirty="0">
                    <a:latin typeface="Times New Roman" panose="02020603050405020304" pitchFamily="18" charset="0"/>
                  </a:rPr>
                  <a:t>[G1 ,H1]=c2d(A,B,T)</a:t>
                </a:r>
              </a:p>
              <a:p>
                <a:pPr lvl="1" eaLnBrk="0" hangingPunct="0">
                  <a:buNone/>
                </a:pPr>
                <a:r>
                  <a:rPr lang="en-US" altLang="zh-CN" dirty="0">
                    <a:latin typeface="Times New Roman" panose="02020603050405020304" pitchFamily="18" charset="0"/>
                  </a:rPr>
                  <a:t>[G2,H2,C2,D2]=c2dm(A,B,C,D,T,’</a:t>
                </a:r>
                <a:r>
                  <a:rPr lang="en-US" altLang="zh-CN" dirty="0" err="1">
                    <a:latin typeface="Times New Roman" panose="02020603050405020304" pitchFamily="18" charset="0"/>
                  </a:rPr>
                  <a:t>zoh</a:t>
                </a:r>
                <a:r>
                  <a:rPr lang="en-US" altLang="zh-CN" dirty="0">
                    <a:latin typeface="Times New Roman" panose="02020603050405020304" pitchFamily="18" charset="0"/>
                  </a:rPr>
                  <a:t>’)</a:t>
                </a:r>
              </a:p>
              <a:p>
                <a:pPr lvl="1" eaLnBrk="0" hangingPunct="0">
                  <a:buNone/>
                </a:pPr>
                <a:r>
                  <a:rPr lang="en-US" altLang="zh-CN" dirty="0">
                    <a:latin typeface="Times New Roman" panose="02020603050405020304" pitchFamily="18" charset="0"/>
                  </a:rPr>
                  <a:t>[G3,H3,C3,D3]=c2dm(A,B,C,D,T,’</a:t>
                </a:r>
                <a:r>
                  <a:rPr lang="en-US" altLang="zh-CN" dirty="0" err="1">
                    <a:latin typeface="Times New Roman" panose="02020603050405020304" pitchFamily="18" charset="0"/>
                  </a:rPr>
                  <a:t>foh</a:t>
                </a:r>
                <a:r>
                  <a:rPr lang="en-US" altLang="zh-CN" dirty="0">
                    <a:latin typeface="Times New Roman" panose="02020603050405020304" pitchFamily="18" charset="0"/>
                  </a:rPr>
                  <a:t>’),</a:t>
                </a:r>
              </a:p>
              <a:p>
                <a:pPr lvl="1" eaLnBrk="0" hangingPunct="0">
                  <a:buNone/>
                </a:pPr>
                <a:r>
                  <a:rPr lang="en-US" altLang="zh-CN" dirty="0">
                    <a:latin typeface="Times New Roman" panose="02020603050405020304" pitchFamily="18" charset="0"/>
                  </a:rPr>
                  <a:t>[G4,H4,C4,D4]=c2dm(A,B,C,D,T,’</a:t>
                </a:r>
                <a:r>
                  <a:rPr lang="en-US" altLang="zh-CN" dirty="0" err="1">
                    <a:latin typeface="Times New Roman" panose="02020603050405020304" pitchFamily="18" charset="0"/>
                  </a:rPr>
                  <a:t>tustin</a:t>
                </a:r>
                <a:r>
                  <a:rPr lang="en-US" altLang="zh-CN" dirty="0">
                    <a:latin typeface="Times New Roman" panose="02020603050405020304" pitchFamily="18" charset="0"/>
                  </a:rPr>
                  <a:t>’)</a:t>
                </a:r>
                <a:endParaRPr lang="en-US" altLang="zh-CN" sz="2400" dirty="0">
                  <a:latin typeface="Times New Roman" panose="02020603050405020304" pitchFamily="18" charset="0"/>
                </a:endParaRPr>
              </a:p>
            </p:txBody>
          </p:sp>
        </mc:Choice>
        <mc:Fallback xmlns="">
          <p:sp>
            <p:nvSpPr>
              <p:cNvPr id="2" name="内容占位符 1">
                <a:extLst>
                  <a:ext uri="{FF2B5EF4-FFF2-40B4-BE49-F238E27FC236}">
                    <a16:creationId xmlns:a16="http://schemas.microsoft.com/office/drawing/2014/main" id="{F97A5622-2264-415B-8D1A-8334164D021F}"/>
                  </a:ext>
                </a:extLst>
              </p:cNvPr>
              <p:cNvSpPr>
                <a:spLocks noGrp="1" noRot="1" noChangeAspect="1" noMove="1" noResize="1" noEditPoints="1" noAdjustHandles="1" noChangeArrowheads="1" noChangeShapeType="1" noTextEdit="1"/>
              </p:cNvSpPr>
              <p:nvPr>
                <p:ph sz="quarter" idx="13"/>
              </p:nvPr>
            </p:nvSpPr>
            <p:spPr>
              <a:blipFill>
                <a:blip r:embed="rId2"/>
                <a:stretch>
                  <a:fillRect l="-856"/>
                </a:stretch>
              </a:blipFill>
            </p:spPr>
            <p:txBody>
              <a:bodyPr/>
              <a:lstStyle/>
              <a:p>
                <a:r>
                  <a:rPr lang="zh-CN" altLang="en-US">
                    <a:noFill/>
                  </a:rPr>
                  <a:t> </a:t>
                </a:r>
              </a:p>
            </p:txBody>
          </p:sp>
        </mc:Fallback>
      </mc:AlternateContent>
      <p:sp>
        <p:nvSpPr>
          <p:cNvPr id="186373" name="Rectangle 5">
            <a:extLst>
              <a:ext uri="{FF2B5EF4-FFF2-40B4-BE49-F238E27FC236}">
                <a16:creationId xmlns:a16="http://schemas.microsoft.com/office/drawing/2014/main" id="{E2EEEB80-BB80-49A4-B5CB-8223A1C9CEE6}"/>
              </a:ext>
            </a:extLst>
          </p:cNvPr>
          <p:cNvSpPr>
            <a:spLocks noChangeArrowheads="1"/>
          </p:cNvSpPr>
          <p:nvPr/>
        </p:nvSpPr>
        <p:spPr bwMode="auto">
          <a:xfrm>
            <a:off x="5329238" y="32385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 name="灯片编号占位符 1">
            <a:extLst>
              <a:ext uri="{FF2B5EF4-FFF2-40B4-BE49-F238E27FC236}">
                <a16:creationId xmlns:a16="http://schemas.microsoft.com/office/drawing/2014/main" id="{C667C00E-F3B4-4EFE-914C-C4B672125ED5}"/>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119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58700A5-3901-4761-B97E-22E815724439}"/>
                  </a:ext>
                </a:extLst>
              </p:cNvPr>
              <p:cNvSpPr/>
              <p:nvPr/>
            </p:nvSpPr>
            <p:spPr>
              <a:xfrm>
                <a:off x="696282" y="516736"/>
                <a:ext cx="11016342" cy="4064392"/>
              </a:xfrm>
              <a:prstGeom prst="rect">
                <a:avLst/>
              </a:prstGeom>
            </p:spPr>
            <p:txBody>
              <a:bodyPr>
                <a:noAutofit/>
              </a:bodyPr>
              <a:lstStyle/>
              <a:p>
                <a:pPr algn="l"/>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齐次状态方程的解，可表示为</a:t>
                </a:r>
                <a:b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r"/>
                <a14:m>
                  <m:oMath xmlns:m="http://schemas.openxmlformats.org/officeDocument/2006/math">
                    <m:r>
                      <a:rPr lang="en-US" altLang="zh-CN" sz="2400" b="1" i="1" smtClean="0">
                        <a:solidFill>
                          <a:schemeClr val="tx1"/>
                        </a:solidFill>
                        <a:latin typeface="Cambria Math" panose="02040503050406030204" pitchFamily="18" charset="0"/>
                      </a:rPr>
                      <m:t>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𝑡</m:t>
                        </m:r>
                      </m:e>
                    </m:d>
                    <m:r>
                      <a:rPr lang="en-US" altLang="zh-CN" sz="2400" b="0" i="1" smtClean="0">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𝜱</m:t>
                    </m:r>
                    <m:r>
                      <a:rPr lang="en-US" altLang="zh-CN" sz="2400" b="0" i="0"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en-US" altLang="zh-CN" sz="2400" b="0" i="0" smtClean="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r>
                      <a:rPr lang="en-US" altLang="zh-CN" sz="2400" b="1" i="0"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d>
                      <m:dPr>
                        <m:ctrlPr>
                          <a:rPr lang="en-US" altLang="zh-CN"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e>
                    </m:d>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14:m>
                  <m:oMath xmlns:m="http://schemas.openxmlformats.org/officeDocument/2006/math">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 </m:t>
                    </m:r>
                  </m:oMath>
                </a14:m>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(2-11)</a:t>
                </a:r>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14:m>
                  <m:oMath xmlns:m="http://schemas.openxmlformats.org/officeDocument/2006/math">
                    <m:r>
                      <a:rPr lang="en-US" altLang="zh-CN" sz="2400" b="1" i="1">
                        <a:solidFill>
                          <a:schemeClr val="tx1"/>
                        </a:solidFill>
                        <a:latin typeface="Cambria Math" panose="02040503050406030204" pitchFamily="18" charset="0"/>
                      </a:rPr>
                      <m:t>𝒙</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𝜱</m:t>
                    </m:r>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r>
                      <a:rPr lang="en-US" altLang="zh-CN" sz="2400" b="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d>
                      <m:dPr>
                        <m:ctrlPr>
                          <a:rPr lang="en-US" altLang="zh-CN" sz="2400" i="1">
                            <a:solidFill>
                              <a:schemeClr val="tx1"/>
                            </a:solidFill>
                            <a:latin typeface="Cambria Math" panose="02040503050406030204" pitchFamily="18" charset="0"/>
                          </a:rPr>
                        </m:ctrlPr>
                      </m:dPr>
                      <m:e>
                        <m:r>
                          <a:rPr lang="en-US" altLang="zh-CN" sz="2400" i="1" smtClean="0">
                            <a:solidFill>
                              <a:schemeClr val="tx1"/>
                            </a:solidFill>
                            <a:latin typeface="Cambria Math" panose="02040503050406030204" pitchFamily="18" charset="0"/>
                          </a:rPr>
                          <m:t>0</m:t>
                        </m:r>
                      </m:e>
                    </m:d>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≥0</m:t>
                    </m:r>
                  </m:oMath>
                </a14:m>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(2-12)</a:t>
                </a:r>
              </a:p>
              <a:p>
                <a:pPr algn="l"/>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上式表明齐次状态方程的解，在初始状态确定情况下，由状态转移矩阵惟一确定，即状态转移矩阵包含了系统自由运动的全部信息，完全表征了系统的动态特性。  </a:t>
                </a:r>
              </a:p>
            </p:txBody>
          </p:sp>
        </mc:Choice>
        <mc:Fallback xmlns="">
          <p:sp>
            <p:nvSpPr>
              <p:cNvPr id="9" name="矩形 8">
                <a:extLst>
                  <a:ext uri="{FF2B5EF4-FFF2-40B4-BE49-F238E27FC236}">
                    <a16:creationId xmlns:a16="http://schemas.microsoft.com/office/drawing/2014/main" id="{F58700A5-3901-4761-B97E-22E815724439}"/>
                  </a:ext>
                </a:extLst>
              </p:cNvPr>
              <p:cNvSpPr>
                <a:spLocks noRot="1" noChangeAspect="1" noMove="1" noResize="1" noEditPoints="1" noAdjustHandles="1" noChangeArrowheads="1" noChangeShapeType="1" noTextEdit="1"/>
              </p:cNvSpPr>
              <p:nvPr/>
            </p:nvSpPr>
            <p:spPr>
              <a:xfrm>
                <a:off x="696282" y="516736"/>
                <a:ext cx="11016342" cy="4064392"/>
              </a:xfrm>
              <a:prstGeom prst="rect">
                <a:avLst/>
              </a:prstGeom>
              <a:blipFill>
                <a:blip r:embed="rId2"/>
                <a:stretch>
                  <a:fillRect l="-830" t="-1201" r="-21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2032F39-659A-4141-95F2-327E09273D82}"/>
              </a:ext>
            </a:extLst>
          </p:cNvPr>
          <p:cNvSpPr>
            <a:spLocks noGrp="1"/>
          </p:cNvSpPr>
          <p:nvPr>
            <p:ph type="sldNum" sz="quarter" idx="12"/>
          </p:nvPr>
        </p:nvSpPr>
        <p:spPr/>
        <p:txBody>
          <a:bodyPr/>
          <a:lstStyle/>
          <a:p>
            <a:fld id="{86AEE06C-0CD7-41E2-81E6-FA1C1A12492D}" type="slidenum">
              <a:rPr lang="en-US" altLang="zh-CN" smtClean="0">
                <a:latin typeface="Times New Roman" panose="02020603050405020304" pitchFamily="18" charset="0"/>
                <a:cs typeface="Times New Roman" panose="02020603050405020304" pitchFamily="18" charset="0"/>
              </a:rPr>
              <a:pPr/>
              <a:t>12</a:t>
            </a:fld>
            <a:endParaRPr lang="en-US" altLang="zh-CN">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Rectangle 2">
                <a:extLst>
                  <a:ext uri="{FF2B5EF4-FFF2-40B4-BE49-F238E27FC236}">
                    <a16:creationId xmlns:a16="http://schemas.microsoft.com/office/drawing/2014/main" id="{458D73E8-4F54-4C4D-A9BB-CB5A482572EF}"/>
                  </a:ext>
                </a:extLst>
              </p:cNvPr>
              <p:cNvSpPr>
                <a:spLocks noGrp="1" noChangeArrowheads="1"/>
              </p:cNvSpPr>
              <p:nvPr>
                <p:ph type="title" idx="4294967295"/>
              </p:nvPr>
            </p:nvSpPr>
            <p:spPr>
              <a:xfrm>
                <a:off x="812800" y="3644900"/>
                <a:ext cx="11379200" cy="2232372"/>
              </a:xfrm>
            </p:spPr>
            <p:txBody>
              <a:bodyPr>
                <a:noAutofit/>
              </a:bodyPr>
              <a:lstStyle/>
              <a:p>
                <a:pPr algn="l">
                  <a:lnSpc>
                    <a:spcPct val="100000"/>
                  </a:lnSpc>
                  <a:buNone/>
                </a:pPr>
                <a:r>
                  <a:rPr lang="zh-CN" altLang="en-US" sz="2400" b="1"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定义</a:t>
                </a:r>
                <a:r>
                  <a:rPr lang="en-US" altLang="zh-CN" sz="2400" b="1"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2.1  </a:t>
                </a:r>
                <a:r>
                  <a:rPr lang="zh-CN" altLang="en-US" sz="240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线性定常系统状态转移矩阵</a:t>
                </a:r>
                <a14:m>
                  <m:oMath xmlns:m="http://schemas.openxmlformats.org/officeDocument/2006/math">
                    <m:r>
                      <a:rPr lang="zh-CN" altLang="en-US" sz="2400" i="1">
                        <a:solidFill>
                          <a:schemeClr val="tx1"/>
                        </a:solidFill>
                        <a:latin typeface="Cambria Math" panose="02040503050406030204" pitchFamily="18" charset="0"/>
                      </a:rPr>
                      <m:t>𝛷</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oMath>
                </a14:m>
                <a:r>
                  <a:rPr lang="zh-CN" altLang="en-US" sz="240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是满足矩阵微分方程和初始条件</a:t>
                </a:r>
                <a:br>
                  <a:rPr lang="en-US" altLang="zh-CN" sz="2400" dirty="0">
                    <a:solidFill>
                      <a:schemeClr val="tx1"/>
                    </a:solidFill>
                    <a:latin typeface="Times New Roman" panose="02020603050405020304" pitchFamily="18" charset="0"/>
                    <a:cs typeface="Times New Roman" panose="02020603050405020304" pitchFamily="18" charset="0"/>
                  </a:rPr>
                </a:b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d>
                      <m:dPr>
                        <m:begChr m:val="{"/>
                        <m:endChr m:val=""/>
                        <m:ctrlPr>
                          <a:rPr lang="zh-CN" altLang="en-US" sz="2400" i="1">
                            <a:solidFill>
                              <a:schemeClr val="tx1"/>
                            </a:solidFill>
                            <a:latin typeface="Cambria Math" panose="02040503050406030204" pitchFamily="18" charset="0"/>
                          </a:rPr>
                        </m:ctrlPr>
                      </m:dPr>
                      <m:e>
                        <m:m>
                          <m:mPr>
                            <m:plcHide m:val="on"/>
                            <m:mcs>
                              <m:mc>
                                <m:mcPr>
                                  <m:count m:val="1"/>
                                  <m:mcJc m:val="center"/>
                                </m:mcPr>
                              </m:mc>
                            </m:mcs>
                            <m:ctrlPr>
                              <a:rPr lang="zh-CN" altLang="en-US" sz="2400" i="1">
                                <a:solidFill>
                                  <a:schemeClr val="tx1"/>
                                </a:solidFill>
                                <a:latin typeface="Cambria Math" panose="02040503050406030204" pitchFamily="18" charset="0"/>
                              </a:rPr>
                            </m:ctrlPr>
                          </m:mPr>
                          <m:mr>
                            <m:e>
                              <m:acc>
                                <m:accPr>
                                  <m:chr m:val="̇"/>
                                  <m:ctrlPr>
                                    <a:rPr lang="zh-CN" altLang="en-US" sz="2400" i="1">
                                      <a:solidFill>
                                        <a:schemeClr val="tx1"/>
                                      </a:solidFill>
                                      <a:latin typeface="Cambria Math" panose="02040503050406030204" pitchFamily="18" charset="0"/>
                                    </a:rPr>
                                  </m:ctrlPr>
                                </m:accPr>
                                <m:e>
                                  <m:r>
                                    <a:rPr lang="zh-CN" altLang="en-US" sz="2400" b="1" i="1">
                                      <a:solidFill>
                                        <a:schemeClr val="tx1"/>
                                      </a:solidFill>
                                      <a:latin typeface="Cambria Math" panose="02040503050406030204" pitchFamily="18" charset="0"/>
                                    </a:rPr>
                                    <m:t>𝜱</m:t>
                                  </m:r>
                                </m:e>
                              </m:acc>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e>
                              </m:d>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b="1" i="1">
                                  <a:solidFill>
                                    <a:schemeClr val="tx1"/>
                                  </a:solidFill>
                                  <a:latin typeface="Cambria Math" panose="02040503050406030204" pitchFamily="18" charset="0"/>
                                </a:rPr>
                                <m:t>𝜱</m:t>
                              </m:r>
                              <m:d>
                                <m:dPr>
                                  <m:ctrlPr>
                                    <a:rPr lang="zh-CN" altLang="en-US" sz="2400" b="1"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e>
                              </m:d>
                              <m:r>
                                <a:rPr lang="zh-CN" altLang="en-US"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e>
                          </m:mr>
                          <m:mr>
                            <m:e>
                              <m:r>
                                <a:rPr lang="zh-CN" altLang="en-US" sz="2400" b="1" i="1">
                                  <a:solidFill>
                                    <a:schemeClr val="tx1"/>
                                  </a:solidFill>
                                  <a:latin typeface="Cambria Math" panose="02040503050406030204" pitchFamily="18" charset="0"/>
                                </a:rPr>
                                <m:t>𝜱</m:t>
                              </m:r>
                              <m:d>
                                <m:dPr>
                                  <m:ctrlPr>
                                    <a:rPr lang="zh-CN" altLang="en-US" sz="2400" b="1"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e>
                              </m:d>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𝑰</m:t>
                              </m:r>
                              <m:r>
                                <a:rPr lang="en-US" altLang="zh-CN" sz="2400" b="1" i="1" smtClean="0">
                                  <a:solidFill>
                                    <a:schemeClr val="tx1"/>
                                  </a:solidFill>
                                  <a:latin typeface="Cambria Math" panose="02040503050406030204" pitchFamily="18" charset="0"/>
                                </a:rPr>
                                <m:t>            </m:t>
                              </m:r>
                              <m:m>
                                <m:mPr>
                                  <m:plcHide m:val="on"/>
                                  <m:mcs>
                                    <m:mc>
                                      <m:mcPr>
                                        <m:count m:val="1"/>
                                        <m:mcJc m:val="center"/>
                                      </m:mcPr>
                                    </m:mc>
                                  </m:mcs>
                                  <m:ctrlPr>
                                    <a:rPr lang="zh-CN" altLang="en-US" sz="2400" b="1" i="1">
                                      <a:solidFill>
                                        <a:schemeClr val="tx1"/>
                                      </a:solidFill>
                                      <a:latin typeface="Cambria Math" panose="02040503050406030204" pitchFamily="18" charset="0"/>
                                    </a:rPr>
                                  </m:ctrlPr>
                                </m:mPr>
                                <m:mr>
                                  <m:e>
                                    <m:r>
                                      <a:rPr lang="zh-CN" altLang="en-US" sz="2400" b="1" i="1">
                                        <a:solidFill>
                                          <a:schemeClr val="tx1"/>
                                        </a:solidFill>
                                        <a:latin typeface="Cambria Math" panose="02040503050406030204" pitchFamily="18" charset="0"/>
                                      </a:rPr>
                                      <m:t>                     </m:t>
                                    </m:r>
                                  </m:e>
                                </m:mr>
                              </m:m>
                            </m:e>
                          </m:mr>
                        </m:m>
                      </m:e>
                    </m:d>
                    <m:r>
                      <a:rPr lang="zh-CN" altLang="en-US" sz="2400" b="1" i="1">
                        <a:solidFill>
                          <a:schemeClr val="tx1"/>
                        </a:solidFill>
                        <a:latin typeface="Cambria Math" panose="02040503050406030204" pitchFamily="18" charset="0"/>
                      </a:rPr>
                      <m:t> </m:t>
                    </m:r>
                  </m:oMath>
                </a14:m>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2-13</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的解。</a:t>
                </a:r>
                <a:b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b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p>
            </p:txBody>
          </p:sp>
        </mc:Choice>
        <mc:Fallback xmlns="">
          <p:sp>
            <p:nvSpPr>
              <p:cNvPr id="20" name="Rectangle 2">
                <a:extLst>
                  <a:ext uri="{FF2B5EF4-FFF2-40B4-BE49-F238E27FC236}">
                    <a16:creationId xmlns:a16="http://schemas.microsoft.com/office/drawing/2014/main" id="{458D73E8-4F54-4C4D-A9BB-CB5A482572EF}"/>
                  </a:ext>
                </a:extLst>
              </p:cNvPr>
              <p:cNvSpPr>
                <a:spLocks noGrp="1" noRot="1" noChangeAspect="1" noMove="1" noResize="1" noEditPoints="1" noAdjustHandles="1" noChangeArrowheads="1" noChangeShapeType="1" noTextEdit="1"/>
              </p:cNvSpPr>
              <p:nvPr>
                <p:ph type="title" idx="4294967295"/>
              </p:nvPr>
            </p:nvSpPr>
            <p:spPr>
              <a:xfrm>
                <a:off x="812800" y="3644900"/>
                <a:ext cx="11379200" cy="2232372"/>
              </a:xfrm>
              <a:blipFill>
                <a:blip r:embed="rId3"/>
                <a:stretch>
                  <a:fillRect l="-803" r="-80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1DA3E8-F272-4C23-94C7-606CD16D01B6}"/>
              </a:ext>
            </a:extLst>
          </p:cNvPr>
          <p:cNvSpPr>
            <a:spLocks noChangeArrowheads="1"/>
          </p:cNvSpPr>
          <p:nvPr/>
        </p:nvSpPr>
        <p:spPr bwMode="auto">
          <a:xfrm>
            <a:off x="263798" y="1255161"/>
            <a:ext cx="3672408" cy="5324535"/>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lvl1pPr indent="26828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0" hangingPunct="0"/>
            <a:r>
              <a:rPr lang="de-DE" altLang="zh-CN" sz="2000" dirty="0">
                <a:ea typeface="微软雅黑 Light" panose="020B0502040204020203" pitchFamily="34" charset="-122"/>
                <a:cs typeface="Times New Roman" panose="02020603050405020304" pitchFamily="18" charset="0"/>
              </a:rPr>
              <a:t>A=</a:t>
            </a:r>
            <a:endParaRPr lang="en-US" altLang="zh-CN" sz="2000" dirty="0">
              <a:ea typeface="微软雅黑 Light" panose="020B0502040204020203" pitchFamily="34" charset="-122"/>
              <a:cs typeface="Times New Roman" panose="02020603050405020304" pitchFamily="18" charset="0"/>
            </a:endParaRPr>
          </a:p>
          <a:p>
            <a:pPr algn="just" eaLnBrk="0" hangingPunct="0"/>
            <a:r>
              <a:rPr lang="de-DE" altLang="zh-CN" sz="2000" dirty="0">
                <a:ea typeface="微软雅黑 Light" panose="020B0502040204020203" pitchFamily="34" charset="-122"/>
                <a:cs typeface="Times New Roman" panose="02020603050405020304" pitchFamily="18" charset="0"/>
              </a:rPr>
              <a:t>   -1.0000        0        0</a:t>
            </a:r>
            <a:endParaRPr lang="en-US" altLang="zh-CN" sz="2000" dirty="0">
              <a:ea typeface="微软雅黑 Light" panose="020B0502040204020203" pitchFamily="34" charset="-122"/>
              <a:cs typeface="Times New Roman" panose="02020603050405020304" pitchFamily="18" charset="0"/>
            </a:endParaRPr>
          </a:p>
          <a:p>
            <a:pPr algn="just" eaLnBrk="0" hangingPunct="0"/>
            <a:r>
              <a:rPr lang="de-DE" altLang="zh-CN" sz="2000" dirty="0">
                <a:ea typeface="微软雅黑 Light" panose="020B0502040204020203" pitchFamily="34" charset="-122"/>
                <a:cs typeface="Times New Roman" panose="02020603050405020304" pitchFamily="18" charset="0"/>
              </a:rPr>
              <a:t>    2.0000  -7.0000  -3.1623</a:t>
            </a:r>
            <a:endParaRPr lang="en-US" altLang="zh-CN" sz="2000" dirty="0">
              <a:ea typeface="微软雅黑 Light" panose="020B0502040204020203" pitchFamily="34" charset="-122"/>
              <a:cs typeface="Times New Roman" panose="02020603050405020304" pitchFamily="18" charset="0"/>
            </a:endParaRPr>
          </a:p>
          <a:p>
            <a:pPr algn="just" eaLnBrk="0" hangingPunct="0"/>
            <a:r>
              <a:rPr lang="de-DE" altLang="zh-CN" sz="2000" dirty="0">
                <a:ea typeface="微软雅黑 Light" panose="020B0502040204020203" pitchFamily="34" charset="-122"/>
                <a:cs typeface="Times New Roman" panose="02020603050405020304" pitchFamily="18" charset="0"/>
              </a:rPr>
              <a:t>             0    3.1623           0</a:t>
            </a:r>
            <a:endParaRPr lang="en-US" altLang="zh-CN" sz="2000" dirty="0">
              <a:ea typeface="微软雅黑 Light" panose="020B0502040204020203" pitchFamily="34" charset="-122"/>
              <a:cs typeface="Times New Roman" panose="02020603050405020304" pitchFamily="18" charset="0"/>
            </a:endParaRPr>
          </a:p>
          <a:p>
            <a:pPr algn="just" eaLnBrk="0" hangingPunct="0"/>
            <a:r>
              <a:rPr lang="de-DE" altLang="zh-CN" sz="2000" dirty="0">
                <a:ea typeface="微软雅黑 Light" panose="020B0502040204020203" pitchFamily="34" charset="-122"/>
                <a:cs typeface="Times New Roman" panose="02020603050405020304" pitchFamily="18" charset="0"/>
              </a:rPr>
              <a:t>B=</a:t>
            </a:r>
            <a:endParaRPr lang="en-US" altLang="zh-CN" sz="2000" dirty="0">
              <a:ea typeface="微软雅黑 Light" panose="020B0502040204020203" pitchFamily="34" charset="-122"/>
              <a:cs typeface="Times New Roman" panose="02020603050405020304" pitchFamily="18" charset="0"/>
            </a:endParaRPr>
          </a:p>
          <a:p>
            <a:pPr algn="just" eaLnBrk="0" hangingPunct="0"/>
            <a:r>
              <a:rPr lang="de-DE" altLang="zh-CN" sz="2000" dirty="0">
                <a:ea typeface="微软雅黑 Light" panose="020B0502040204020203" pitchFamily="34" charset="-122"/>
                <a:cs typeface="Times New Roman" panose="02020603050405020304" pitchFamily="18" charset="0"/>
              </a:rPr>
              <a:t>    1</a:t>
            </a:r>
            <a:endParaRPr lang="en-US" altLang="zh-CN" sz="2000" dirty="0">
              <a:ea typeface="微软雅黑 Light" panose="020B0502040204020203" pitchFamily="34" charset="-122"/>
              <a:cs typeface="Times New Roman" panose="02020603050405020304" pitchFamily="18" charset="0"/>
            </a:endParaRPr>
          </a:p>
          <a:p>
            <a:pPr algn="just" eaLnBrk="0" hangingPunct="0"/>
            <a:r>
              <a:rPr lang="de-DE" altLang="zh-CN" sz="2000" dirty="0">
                <a:ea typeface="微软雅黑 Light" panose="020B0502040204020203" pitchFamily="34" charset="-122"/>
                <a:cs typeface="Times New Roman" panose="02020603050405020304" pitchFamily="18" charset="0"/>
              </a:rPr>
              <a:t>    1</a:t>
            </a:r>
          </a:p>
          <a:p>
            <a:pPr algn="just" eaLnBrk="0" hangingPunct="0"/>
            <a:r>
              <a:rPr lang="de-DE" altLang="zh-CN" sz="2000" dirty="0">
                <a:ea typeface="微软雅黑 Light" panose="020B0502040204020203" pitchFamily="34" charset="-122"/>
                <a:cs typeface="Times New Roman" panose="02020603050405020304" pitchFamily="18" charset="0"/>
              </a:rPr>
              <a:t>    0</a:t>
            </a:r>
          </a:p>
          <a:p>
            <a:pPr algn="just" eaLnBrk="0" hangingPunct="0"/>
            <a:r>
              <a:rPr lang="de-DE" altLang="zh-CN" sz="2000" dirty="0">
                <a:ea typeface="微软雅黑 Light" panose="020B0502040204020203" pitchFamily="34" charset="-122"/>
                <a:cs typeface="Times New Roman" panose="02020603050405020304" pitchFamily="18" charset="0"/>
              </a:rPr>
              <a:t>C=</a:t>
            </a:r>
          </a:p>
          <a:p>
            <a:pPr algn="just" eaLnBrk="0" hangingPunct="0"/>
            <a:r>
              <a:rPr lang="de-DE" altLang="zh-CN" sz="2000" dirty="0">
                <a:ea typeface="微软雅黑 Light" panose="020B0502040204020203" pitchFamily="34" charset="-122"/>
                <a:cs typeface="Times New Roman" panose="02020603050405020304" pitchFamily="18" charset="0"/>
              </a:rPr>
              <a:t>    0  0  1.8974 </a:t>
            </a:r>
          </a:p>
          <a:p>
            <a:pPr algn="just" eaLnBrk="0" hangingPunct="0"/>
            <a:r>
              <a:rPr lang="pt-BR" altLang="zh-CN" sz="2000" dirty="0">
                <a:ea typeface="微软雅黑 Light" panose="020B0502040204020203" pitchFamily="34" charset="-122"/>
                <a:cs typeface="Times New Roman" panose="02020603050405020304" pitchFamily="18" charset="0"/>
              </a:rPr>
              <a:t>D=</a:t>
            </a:r>
          </a:p>
          <a:p>
            <a:pPr algn="just" eaLnBrk="0" hangingPunct="0"/>
            <a:r>
              <a:rPr lang="pt-BR" altLang="zh-CN" sz="2000" dirty="0">
                <a:ea typeface="微软雅黑 Light" panose="020B0502040204020203" pitchFamily="34" charset="-122"/>
                <a:cs typeface="Times New Roman" panose="02020603050405020304" pitchFamily="18" charset="0"/>
              </a:rPr>
              <a:t>    0</a:t>
            </a:r>
          </a:p>
          <a:p>
            <a:pPr algn="just" eaLnBrk="0" hangingPunct="0"/>
            <a:r>
              <a:rPr lang="pt-BR" altLang="zh-CN" sz="2000" dirty="0">
                <a:ea typeface="微软雅黑 Light" panose="020B0502040204020203" pitchFamily="34" charset="-122"/>
                <a:cs typeface="Times New Roman" panose="02020603050405020304" pitchFamily="18" charset="0"/>
              </a:rPr>
              <a:t>G1=</a:t>
            </a:r>
          </a:p>
          <a:p>
            <a:pPr algn="just" eaLnBrk="0" hangingPunct="0"/>
            <a:r>
              <a:rPr lang="pt-BR" altLang="zh-CN" sz="2000" dirty="0">
                <a:ea typeface="微软雅黑 Light" panose="020B0502040204020203" pitchFamily="34" charset="-122"/>
                <a:cs typeface="Times New Roman" panose="02020603050405020304" pitchFamily="18" charset="0"/>
              </a:rPr>
              <a:t>    0.9048       0        0</a:t>
            </a:r>
          </a:p>
          <a:p>
            <a:pPr algn="just" eaLnBrk="0" hangingPunct="0"/>
            <a:r>
              <a:rPr lang="pt-BR" altLang="zh-CN" sz="2000" dirty="0">
                <a:ea typeface="微软雅黑 Light" panose="020B0502040204020203" pitchFamily="34" charset="-122"/>
                <a:cs typeface="Times New Roman" panose="02020603050405020304" pitchFamily="18" charset="0"/>
              </a:rPr>
              <a:t>    0.1338  0.4651  -0.2237</a:t>
            </a:r>
          </a:p>
          <a:p>
            <a:pPr algn="just" eaLnBrk="0" hangingPunct="0"/>
            <a:r>
              <a:rPr lang="pt-BR" altLang="zh-CN" sz="2000" dirty="0">
                <a:ea typeface="微软雅黑 Light" panose="020B0502040204020203" pitchFamily="34" charset="-122"/>
                <a:cs typeface="Times New Roman" panose="02020603050405020304" pitchFamily="18" charset="0"/>
              </a:rPr>
              <a:t>    0.0243  0.2237   0.9602</a:t>
            </a:r>
          </a:p>
          <a:p>
            <a:pPr algn="just" eaLnBrk="0" hangingPunct="0"/>
            <a:endParaRPr lang="pt-BR" altLang="zh-CN" sz="2000" dirty="0">
              <a:ea typeface="微软雅黑 Light" panose="020B0502040204020203" pitchFamily="34" charset="-122"/>
              <a:cs typeface="Times New Roman" panose="02020603050405020304" pitchFamily="18" charset="0"/>
            </a:endParaRPr>
          </a:p>
        </p:txBody>
      </p:sp>
      <p:sp>
        <p:nvSpPr>
          <p:cNvPr id="4" name="Rectangle 2">
            <a:extLst>
              <a:ext uri="{FF2B5EF4-FFF2-40B4-BE49-F238E27FC236}">
                <a16:creationId xmlns:a16="http://schemas.microsoft.com/office/drawing/2014/main" id="{0EBCF30A-8376-4A7C-953E-4BDE64B2C9DB}"/>
              </a:ext>
            </a:extLst>
          </p:cNvPr>
          <p:cNvSpPr>
            <a:spLocks noChangeArrowheads="1"/>
          </p:cNvSpPr>
          <p:nvPr/>
        </p:nvSpPr>
        <p:spPr bwMode="auto">
          <a:xfrm>
            <a:off x="4079776" y="274290"/>
            <a:ext cx="3672408" cy="6247864"/>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lvl1pPr indent="26828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0" hangingPunct="0"/>
            <a:r>
              <a:rPr lang="pt-BR" altLang="zh-CN" sz="2000" dirty="0">
                <a:ea typeface="微软雅黑 Light" panose="020B0502040204020203" pitchFamily="34" charset="-122"/>
                <a:cs typeface="Times New Roman" panose="02020603050405020304" pitchFamily="18" charset="0"/>
              </a:rPr>
              <a:t>H1=</a:t>
            </a:r>
          </a:p>
          <a:p>
            <a:pPr algn="just" eaLnBrk="0" hangingPunct="0"/>
            <a:r>
              <a:rPr lang="pt-BR" altLang="zh-CN" sz="2000" dirty="0">
                <a:ea typeface="微软雅黑 Light" panose="020B0502040204020203" pitchFamily="34" charset="-122"/>
                <a:cs typeface="Times New Roman" panose="02020603050405020304" pitchFamily="18" charset="0"/>
              </a:rPr>
              <a:t>   0.0952</a:t>
            </a:r>
          </a:p>
          <a:p>
            <a:pPr algn="just" eaLnBrk="0" hangingPunct="0"/>
            <a:r>
              <a:rPr lang="pt-BR" altLang="zh-CN" sz="2000" dirty="0">
                <a:ea typeface="微软雅黑 Light" panose="020B0502040204020203" pitchFamily="34" charset="-122"/>
                <a:cs typeface="Times New Roman" panose="02020603050405020304" pitchFamily="18" charset="0"/>
              </a:rPr>
              <a:t>    0.0782</a:t>
            </a:r>
          </a:p>
          <a:p>
            <a:pPr algn="just" eaLnBrk="0" hangingPunct="0"/>
            <a:r>
              <a:rPr lang="pt-BR" altLang="zh-CN" sz="2000" dirty="0">
                <a:ea typeface="微软雅黑 Light" panose="020B0502040204020203" pitchFamily="34" charset="-122"/>
                <a:cs typeface="Times New Roman" panose="02020603050405020304" pitchFamily="18" charset="0"/>
              </a:rPr>
              <a:t>    0.0135</a:t>
            </a:r>
          </a:p>
          <a:p>
            <a:pPr algn="just" eaLnBrk="0" hangingPunct="0"/>
            <a:r>
              <a:rPr lang="pt-BR" altLang="zh-CN" sz="2000" dirty="0">
                <a:ea typeface="微软雅黑 Light" panose="020B0502040204020203" pitchFamily="34" charset="-122"/>
                <a:cs typeface="Times New Roman" panose="02020603050405020304" pitchFamily="18" charset="0"/>
              </a:rPr>
              <a:t>G2=</a:t>
            </a:r>
          </a:p>
          <a:p>
            <a:pPr algn="just" eaLnBrk="0" hangingPunct="0"/>
            <a:r>
              <a:rPr lang="pt-BR" altLang="zh-CN" sz="2000" dirty="0">
                <a:ea typeface="微软雅黑 Light" panose="020B0502040204020203" pitchFamily="34" charset="-122"/>
                <a:cs typeface="Times New Roman" panose="02020603050405020304" pitchFamily="18" charset="0"/>
              </a:rPr>
              <a:t>    0.9048       0        0</a:t>
            </a:r>
          </a:p>
          <a:p>
            <a:pPr algn="just" eaLnBrk="0" hangingPunct="0"/>
            <a:r>
              <a:rPr lang="pt-BR" altLang="zh-CN" sz="2000" dirty="0">
                <a:ea typeface="微软雅黑 Light" panose="020B0502040204020203" pitchFamily="34" charset="-122"/>
                <a:cs typeface="Times New Roman" panose="02020603050405020304" pitchFamily="18" charset="0"/>
              </a:rPr>
              <a:t>    0.1338  0.4651  -0.2237</a:t>
            </a:r>
          </a:p>
          <a:p>
            <a:pPr algn="just" eaLnBrk="0" hangingPunct="0"/>
            <a:r>
              <a:rPr lang="pt-BR" altLang="zh-CN" sz="2000" dirty="0">
                <a:ea typeface="微软雅黑 Light" panose="020B0502040204020203" pitchFamily="34" charset="-122"/>
                <a:cs typeface="Times New Roman" panose="02020603050405020304" pitchFamily="18" charset="0"/>
              </a:rPr>
              <a:t>    0.0243  0.2237   0.9602</a:t>
            </a:r>
          </a:p>
          <a:p>
            <a:pPr algn="just" eaLnBrk="0" hangingPunct="0"/>
            <a:r>
              <a:rPr lang="pt-BR" altLang="zh-CN" sz="2000" dirty="0">
                <a:ea typeface="微软雅黑 Light" panose="020B0502040204020203" pitchFamily="34" charset="-122"/>
                <a:cs typeface="Times New Roman" panose="02020603050405020304" pitchFamily="18" charset="0"/>
              </a:rPr>
              <a:t>H2=</a:t>
            </a:r>
          </a:p>
          <a:p>
            <a:pPr algn="just" eaLnBrk="0" hangingPunct="0"/>
            <a:r>
              <a:rPr lang="pt-BR" altLang="zh-CN" sz="2000" dirty="0">
                <a:ea typeface="微软雅黑 Light" panose="020B0502040204020203" pitchFamily="34" charset="-122"/>
                <a:cs typeface="Times New Roman" panose="02020603050405020304" pitchFamily="18" charset="0"/>
              </a:rPr>
              <a:t>    0.0952</a:t>
            </a:r>
          </a:p>
          <a:p>
            <a:pPr algn="just" eaLnBrk="0" hangingPunct="0"/>
            <a:r>
              <a:rPr lang="pt-BR" altLang="zh-CN" sz="2000" dirty="0">
                <a:ea typeface="微软雅黑 Light" panose="020B0502040204020203" pitchFamily="34" charset="-122"/>
                <a:cs typeface="Times New Roman" panose="02020603050405020304" pitchFamily="18" charset="0"/>
              </a:rPr>
              <a:t>    0.0782</a:t>
            </a:r>
          </a:p>
          <a:p>
            <a:pPr algn="just" eaLnBrk="0" hangingPunct="0"/>
            <a:r>
              <a:rPr lang="pt-BR" altLang="zh-CN" sz="2000" dirty="0">
                <a:ea typeface="微软雅黑 Light" panose="020B0502040204020203" pitchFamily="34" charset="-122"/>
                <a:cs typeface="Times New Roman" panose="02020603050405020304" pitchFamily="18" charset="0"/>
              </a:rPr>
              <a:t>    0.0135</a:t>
            </a:r>
          </a:p>
          <a:p>
            <a:pPr algn="just" eaLnBrk="0" hangingPunct="0"/>
            <a:r>
              <a:rPr lang="pt-BR" altLang="zh-CN" sz="2000" dirty="0">
                <a:ea typeface="微软雅黑 Light" panose="020B0502040204020203" pitchFamily="34" charset="-122"/>
                <a:cs typeface="Times New Roman" panose="02020603050405020304" pitchFamily="18" charset="0"/>
              </a:rPr>
              <a:t>C2=  </a:t>
            </a:r>
          </a:p>
          <a:p>
            <a:pPr algn="just" eaLnBrk="0" hangingPunct="0"/>
            <a:r>
              <a:rPr lang="pt-BR" altLang="zh-CN" sz="2000" dirty="0">
                <a:ea typeface="微软雅黑 Light" panose="020B0502040204020203" pitchFamily="34" charset="-122"/>
                <a:cs typeface="Times New Roman" panose="02020603050405020304" pitchFamily="18" charset="0"/>
              </a:rPr>
              <a:t>    0  0  1.8972</a:t>
            </a:r>
          </a:p>
          <a:p>
            <a:pPr algn="just" eaLnBrk="0" hangingPunct="0"/>
            <a:r>
              <a:rPr lang="pt-BR" altLang="zh-CN" sz="2000" dirty="0">
                <a:ea typeface="微软雅黑 Light" panose="020B0502040204020203" pitchFamily="34" charset="-122"/>
                <a:cs typeface="Times New Roman" panose="02020603050405020304" pitchFamily="18" charset="0"/>
              </a:rPr>
              <a:t>D2=</a:t>
            </a:r>
          </a:p>
          <a:p>
            <a:pPr algn="just" eaLnBrk="0" hangingPunct="0"/>
            <a:r>
              <a:rPr lang="pt-BR" altLang="zh-CN" sz="2000" dirty="0">
                <a:ea typeface="微软雅黑 Light" panose="020B0502040204020203" pitchFamily="34" charset="-122"/>
                <a:cs typeface="Times New Roman" panose="02020603050405020304" pitchFamily="18" charset="0"/>
              </a:rPr>
              <a:t>    0</a:t>
            </a:r>
          </a:p>
          <a:p>
            <a:pPr algn="just" eaLnBrk="0" hangingPunct="0"/>
            <a:r>
              <a:rPr lang="pt-BR" altLang="zh-CN" sz="2000" dirty="0">
                <a:ea typeface="微软雅黑 Light" panose="020B0502040204020203" pitchFamily="34" charset="-122"/>
                <a:cs typeface="Times New Roman" panose="02020603050405020304" pitchFamily="18" charset="0"/>
              </a:rPr>
              <a:t>G3=</a:t>
            </a:r>
          </a:p>
          <a:p>
            <a:pPr algn="just" eaLnBrk="0" hangingPunct="0"/>
            <a:r>
              <a:rPr lang="pt-BR" altLang="zh-CN" sz="2000" dirty="0">
                <a:ea typeface="微软雅黑 Light" panose="020B0502040204020203" pitchFamily="34" charset="-122"/>
                <a:cs typeface="Times New Roman" panose="02020603050405020304" pitchFamily="18" charset="0"/>
              </a:rPr>
              <a:t>    0.9048       0        0</a:t>
            </a:r>
          </a:p>
          <a:p>
            <a:pPr algn="just" eaLnBrk="0" hangingPunct="0"/>
            <a:r>
              <a:rPr lang="pt-BR" altLang="zh-CN" sz="2000" dirty="0">
                <a:ea typeface="微软雅黑 Light" panose="020B0502040204020203" pitchFamily="34" charset="-122"/>
                <a:cs typeface="Times New Roman" panose="02020603050405020304" pitchFamily="18" charset="0"/>
              </a:rPr>
              <a:t>    0.1338  0.4651  -0.2237</a:t>
            </a:r>
          </a:p>
          <a:p>
            <a:pPr algn="just" eaLnBrk="0" hangingPunct="0"/>
            <a:r>
              <a:rPr lang="pt-BR" altLang="zh-CN" sz="2000" dirty="0">
                <a:ea typeface="微软雅黑 Light" panose="020B0502040204020203" pitchFamily="34" charset="-122"/>
                <a:cs typeface="Times New Roman" panose="02020603050405020304" pitchFamily="18" charset="0"/>
              </a:rPr>
              <a:t>    0.0243   0.2237  -0.9602</a:t>
            </a:r>
          </a:p>
        </p:txBody>
      </p:sp>
      <p:sp>
        <p:nvSpPr>
          <p:cNvPr id="5" name="Rectangle 2">
            <a:extLst>
              <a:ext uri="{FF2B5EF4-FFF2-40B4-BE49-F238E27FC236}">
                <a16:creationId xmlns:a16="http://schemas.microsoft.com/office/drawing/2014/main" id="{F4F63373-C72B-4455-8736-86C2EF725B18}"/>
              </a:ext>
            </a:extLst>
          </p:cNvPr>
          <p:cNvSpPr>
            <a:spLocks noChangeArrowheads="1"/>
          </p:cNvSpPr>
          <p:nvPr/>
        </p:nvSpPr>
        <p:spPr bwMode="auto">
          <a:xfrm>
            <a:off x="8039325" y="270276"/>
            <a:ext cx="3672408" cy="630942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lvl1pPr indent="26828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0" hangingPunct="0"/>
            <a:r>
              <a:rPr lang="pt-BR" altLang="zh-CN" sz="2000" dirty="0">
                <a:ea typeface="微软雅黑 Light" panose="020B0502040204020203" pitchFamily="34" charset="-122"/>
                <a:cs typeface="Times New Roman" panose="02020603050405020304" pitchFamily="18" charset="0"/>
              </a:rPr>
              <a:t>H3=</a:t>
            </a:r>
          </a:p>
          <a:p>
            <a:pPr algn="just" eaLnBrk="0" hangingPunct="0"/>
            <a:r>
              <a:rPr lang="pt-BR" altLang="zh-CN" sz="2000" dirty="0">
                <a:ea typeface="微软雅黑 Light" panose="020B0502040204020203" pitchFamily="34" charset="-122"/>
                <a:cs typeface="Times New Roman" panose="02020603050405020304" pitchFamily="18" charset="0"/>
              </a:rPr>
              <a:t>    0.0906 </a:t>
            </a:r>
          </a:p>
          <a:p>
            <a:pPr algn="just" eaLnBrk="0" hangingPunct="0"/>
            <a:r>
              <a:rPr lang="nn-NO" altLang="zh-CN" sz="2000" dirty="0">
                <a:ea typeface="微软雅黑 Light" panose="020B0502040204020203" pitchFamily="34" charset="-122"/>
                <a:cs typeface="Times New Roman" panose="02020603050405020304" pitchFamily="18" charset="0"/>
              </a:rPr>
              <a:t>    0.0611</a:t>
            </a:r>
          </a:p>
          <a:p>
            <a:pPr algn="just" eaLnBrk="0" hangingPunct="0"/>
            <a:r>
              <a:rPr lang="nn-NO" altLang="zh-CN" sz="2000" dirty="0">
                <a:ea typeface="微软雅黑 Light" panose="020B0502040204020203" pitchFamily="34" charset="-122"/>
                <a:cs typeface="Times New Roman" panose="02020603050405020304" pitchFamily="18" charset="0"/>
              </a:rPr>
              <a:t>    0.0240</a:t>
            </a:r>
          </a:p>
          <a:p>
            <a:pPr algn="just" eaLnBrk="0" hangingPunct="0"/>
            <a:r>
              <a:rPr lang="nn-NO" altLang="zh-CN" sz="2000" dirty="0">
                <a:ea typeface="微软雅黑 Light" panose="020B0502040204020203" pitchFamily="34" charset="-122"/>
                <a:cs typeface="Times New Roman" panose="02020603050405020304" pitchFamily="18" charset="0"/>
              </a:rPr>
              <a:t>C3=</a:t>
            </a:r>
          </a:p>
          <a:p>
            <a:pPr algn="just" eaLnBrk="0" hangingPunct="0"/>
            <a:r>
              <a:rPr lang="nn-NO" altLang="zh-CN" sz="2000" dirty="0">
                <a:ea typeface="微软雅黑 Light" panose="020B0502040204020203" pitchFamily="34" charset="-122"/>
                <a:cs typeface="Times New Roman" panose="02020603050405020304" pitchFamily="18" charset="0"/>
              </a:rPr>
              <a:t>    0  0  1.8974</a:t>
            </a:r>
          </a:p>
          <a:p>
            <a:pPr algn="just" eaLnBrk="0" hangingPunct="0"/>
            <a:r>
              <a:rPr lang="nn-NO" altLang="zh-CN" sz="2000" dirty="0">
                <a:ea typeface="微软雅黑 Light" panose="020B0502040204020203" pitchFamily="34" charset="-122"/>
                <a:cs typeface="Times New Roman" panose="02020603050405020304" pitchFamily="18" charset="0"/>
              </a:rPr>
              <a:t>D3=</a:t>
            </a:r>
          </a:p>
          <a:p>
            <a:pPr algn="just" eaLnBrk="0" hangingPunct="0"/>
            <a:r>
              <a:rPr lang="nn-NO" altLang="zh-CN" sz="2000" dirty="0">
                <a:ea typeface="微软雅黑 Light" panose="020B0502040204020203" pitchFamily="34" charset="-122"/>
                <a:cs typeface="Times New Roman" panose="02020603050405020304" pitchFamily="18" charset="0"/>
              </a:rPr>
              <a:t>    0.0089 G4=</a:t>
            </a:r>
          </a:p>
          <a:p>
            <a:pPr algn="just" eaLnBrk="0" hangingPunct="0"/>
            <a:r>
              <a:rPr lang="nn-NO" altLang="zh-CN" sz="2000" dirty="0">
                <a:ea typeface="微软雅黑 Light" panose="020B0502040204020203" pitchFamily="34" charset="-122"/>
                <a:cs typeface="Times New Roman" panose="02020603050405020304" pitchFamily="18" charset="0"/>
              </a:rPr>
              <a:t>    0.9048         0              0 </a:t>
            </a:r>
          </a:p>
          <a:p>
            <a:pPr algn="just" eaLnBrk="0" hangingPunct="0"/>
            <a:r>
              <a:rPr lang="pt-BR" altLang="zh-CN" sz="2000" dirty="0">
                <a:ea typeface="微软雅黑 Light" panose="020B0502040204020203" pitchFamily="34" charset="-122"/>
                <a:cs typeface="Times New Roman" panose="02020603050405020304" pitchFamily="18" charset="0"/>
              </a:rPr>
              <a:t>    0.1385  0.4545  -0.2300</a:t>
            </a:r>
          </a:p>
          <a:p>
            <a:pPr algn="just" eaLnBrk="0" hangingPunct="0"/>
            <a:r>
              <a:rPr lang="pt-BR" altLang="zh-CN" sz="2000" dirty="0">
                <a:ea typeface="微软雅黑 Light" panose="020B0502040204020203" pitchFamily="34" charset="-122"/>
                <a:cs typeface="Times New Roman" panose="02020603050405020304" pitchFamily="18" charset="0"/>
              </a:rPr>
              <a:t>    0.0219  0.2300   0.9636</a:t>
            </a:r>
          </a:p>
          <a:p>
            <a:pPr algn="just" eaLnBrk="0" hangingPunct="0"/>
            <a:r>
              <a:rPr lang="pt-BR" altLang="zh-CN" sz="2000" dirty="0">
                <a:ea typeface="微软雅黑 Light" panose="020B0502040204020203" pitchFamily="34" charset="-122"/>
                <a:cs typeface="Times New Roman" panose="02020603050405020304" pitchFamily="18" charset="0"/>
              </a:rPr>
              <a:t>H4=</a:t>
            </a:r>
          </a:p>
          <a:p>
            <a:pPr algn="just" eaLnBrk="0" hangingPunct="0"/>
            <a:r>
              <a:rPr lang="pt-BR" altLang="zh-CN" sz="2000" dirty="0">
                <a:ea typeface="微软雅黑 Light" panose="020B0502040204020203" pitchFamily="34" charset="-122"/>
                <a:cs typeface="Times New Roman" panose="02020603050405020304" pitchFamily="18" charset="0"/>
              </a:rPr>
              <a:t>    0.9524</a:t>
            </a:r>
          </a:p>
          <a:p>
            <a:pPr algn="just" eaLnBrk="0" hangingPunct="0"/>
            <a:r>
              <a:rPr lang="pt-BR" altLang="zh-CN" sz="2000" dirty="0">
                <a:ea typeface="微软雅黑 Light" panose="020B0502040204020203" pitchFamily="34" charset="-122"/>
                <a:cs typeface="Times New Roman" panose="02020603050405020304" pitchFamily="18" charset="0"/>
              </a:rPr>
              <a:t>    0.7965</a:t>
            </a:r>
          </a:p>
          <a:p>
            <a:pPr algn="just" eaLnBrk="0" hangingPunct="0"/>
            <a:r>
              <a:rPr lang="pt-BR" altLang="zh-CN" sz="2000" dirty="0">
                <a:ea typeface="微软雅黑 Light" panose="020B0502040204020203" pitchFamily="34" charset="-122"/>
                <a:cs typeface="Times New Roman" panose="02020603050405020304" pitchFamily="18" charset="0"/>
              </a:rPr>
              <a:t>    0.1259</a:t>
            </a:r>
          </a:p>
          <a:p>
            <a:pPr algn="just" eaLnBrk="0" hangingPunct="0"/>
            <a:r>
              <a:rPr lang="pt-BR" altLang="zh-CN" sz="2000" dirty="0">
                <a:ea typeface="微软雅黑 Light" panose="020B0502040204020203" pitchFamily="34" charset="-122"/>
                <a:cs typeface="Times New Roman" panose="02020603050405020304" pitchFamily="18" charset="0"/>
              </a:rPr>
              <a:t>C4=</a:t>
            </a:r>
          </a:p>
          <a:p>
            <a:pPr algn="just" eaLnBrk="0" hangingPunct="0"/>
            <a:r>
              <a:rPr lang="pt-BR" altLang="zh-CN" sz="2000" dirty="0">
                <a:ea typeface="微软雅黑 Light" panose="020B0502040204020203" pitchFamily="34" charset="-122"/>
                <a:cs typeface="Times New Roman" panose="02020603050405020304" pitchFamily="18" charset="0"/>
              </a:rPr>
              <a:t>    0.0021 0.0218 0.1863</a:t>
            </a:r>
          </a:p>
          <a:p>
            <a:pPr algn="just" eaLnBrk="0" hangingPunct="0"/>
            <a:r>
              <a:rPr lang="pt-BR" altLang="zh-CN" sz="2000" dirty="0">
                <a:ea typeface="微软雅黑 Light" panose="020B0502040204020203" pitchFamily="34" charset="-122"/>
                <a:cs typeface="Times New Roman" panose="02020603050405020304" pitchFamily="18" charset="0"/>
              </a:rPr>
              <a:t>D4=</a:t>
            </a:r>
          </a:p>
          <a:p>
            <a:pPr algn="just" eaLnBrk="0" hangingPunct="0"/>
            <a:r>
              <a:rPr lang="pt-BR" altLang="zh-CN" sz="2000" dirty="0">
                <a:ea typeface="微软雅黑 Light" panose="020B0502040204020203" pitchFamily="34" charset="-122"/>
                <a:cs typeface="Times New Roman" panose="02020603050405020304" pitchFamily="18" charset="0"/>
              </a:rPr>
              <a:t>    0.0119  </a:t>
            </a:r>
          </a:p>
          <a:p>
            <a:pPr algn="just" eaLnBrk="0" hangingPunct="0"/>
            <a:endParaRPr lang="en-US" altLang="zh-CN" b="0" dirty="0">
              <a:ea typeface="微软雅黑 Light" panose="020B0502040204020203" pitchFamily="34" charset="-122"/>
              <a:cs typeface="Times New Roman" panose="02020603050405020304" pitchFamily="18" charset="0"/>
            </a:endParaRPr>
          </a:p>
        </p:txBody>
      </p:sp>
      <p:sp>
        <p:nvSpPr>
          <p:cNvPr id="2" name="标题 1">
            <a:extLst>
              <a:ext uri="{FF2B5EF4-FFF2-40B4-BE49-F238E27FC236}">
                <a16:creationId xmlns:a16="http://schemas.microsoft.com/office/drawing/2014/main" id="{EDC06B73-09DE-4363-B015-27E80A90FDCA}"/>
              </a:ext>
            </a:extLst>
          </p:cNvPr>
          <p:cNvSpPr>
            <a:spLocks noGrp="1"/>
          </p:cNvSpPr>
          <p:nvPr>
            <p:ph type="title"/>
          </p:nvPr>
        </p:nvSpPr>
        <p:spPr/>
        <p:txBody>
          <a:bodyPr/>
          <a:lstStyle/>
          <a:p>
            <a:r>
              <a:rPr lang="zh-CN" altLang="en-US" dirty="0"/>
              <a:t>运行结果：</a:t>
            </a:r>
          </a:p>
        </p:txBody>
      </p:sp>
      <p:sp>
        <p:nvSpPr>
          <p:cNvPr id="7" name="灯片编号占位符 1">
            <a:extLst>
              <a:ext uri="{FF2B5EF4-FFF2-40B4-BE49-F238E27FC236}">
                <a16:creationId xmlns:a16="http://schemas.microsoft.com/office/drawing/2014/main" id="{86C4BE2D-6793-49CD-B466-3368456D6848}"/>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120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B86C1-75DE-433C-AB95-742CC43C43C0}"/>
              </a:ext>
            </a:extLst>
          </p:cNvPr>
          <p:cNvSpPr>
            <a:spLocks noGrp="1"/>
          </p:cNvSpPr>
          <p:nvPr>
            <p:ph type="title"/>
          </p:nvPr>
        </p:nvSpPr>
        <p:spPr/>
        <p:txBody>
          <a:bodyPr>
            <a:normAutofit/>
          </a:bodyPr>
          <a:lstStyle/>
          <a:p>
            <a:r>
              <a:rPr lang="en-US" altLang="zh-CN" dirty="0"/>
              <a:t>2.</a:t>
            </a:r>
            <a:r>
              <a:rPr lang="zh-CN" altLang="en-US" dirty="0"/>
              <a:t>离散函数的连续化 </a:t>
            </a:r>
          </a:p>
        </p:txBody>
      </p:sp>
      <p:sp>
        <p:nvSpPr>
          <p:cNvPr id="3" name="内容占位符 2">
            <a:extLst>
              <a:ext uri="{FF2B5EF4-FFF2-40B4-BE49-F238E27FC236}">
                <a16:creationId xmlns:a16="http://schemas.microsoft.com/office/drawing/2014/main" id="{A0CB2810-FBC1-44F1-9E07-3DED04B7C654}"/>
              </a:ext>
            </a:extLst>
          </p:cNvPr>
          <p:cNvSpPr>
            <a:spLocks noGrp="1"/>
          </p:cNvSpPr>
          <p:nvPr>
            <p:ph sz="quarter" idx="13"/>
          </p:nvPr>
        </p:nvSpPr>
        <p:spPr/>
        <p:txBody>
          <a:bodyPr/>
          <a:lstStyle/>
          <a:p>
            <a:pPr>
              <a:buNone/>
            </a:pPr>
            <a:r>
              <a:rPr lang="zh-CN" altLang="en-US" dirty="0"/>
              <a:t> 在</a:t>
            </a:r>
            <a:r>
              <a:rPr lang="en-US" altLang="zh-CN" dirty="0"/>
              <a:t>MATLAB</a:t>
            </a:r>
            <a:r>
              <a:rPr lang="zh-CN" altLang="en-US" dirty="0"/>
              <a:t>中也提供了从离散化系统转换为连续系统各系数矩阵求取的功能函数，其调用格式分别如下</a:t>
            </a:r>
            <a:r>
              <a:rPr lang="en-US" altLang="zh-CN" dirty="0"/>
              <a:t>:</a:t>
            </a:r>
          </a:p>
          <a:p>
            <a:pPr>
              <a:buNone/>
            </a:pPr>
            <a:r>
              <a:rPr lang="en-US" altLang="zh-CN" dirty="0"/>
              <a:t>		[A ,B]=d2c(G ,H ,T)</a:t>
            </a:r>
          </a:p>
          <a:p>
            <a:pPr>
              <a:buNone/>
            </a:pPr>
            <a:r>
              <a:rPr lang="zh-CN" altLang="en-US" dirty="0"/>
              <a:t>或   </a:t>
            </a:r>
            <a:endParaRPr lang="en-US" altLang="zh-CN" dirty="0"/>
          </a:p>
          <a:p>
            <a:pPr>
              <a:buNone/>
            </a:pPr>
            <a:r>
              <a:rPr lang="en-US" altLang="zh-CN" dirty="0"/>
              <a:t>		[A ,B ,C ,D]=d2cm (G ,H ,C,D ,T ,’</a:t>
            </a:r>
            <a:r>
              <a:rPr lang="zh-CN" altLang="en-US" dirty="0"/>
              <a:t>选项’</a:t>
            </a:r>
            <a:r>
              <a:rPr lang="en-US" altLang="zh-CN" dirty="0"/>
              <a:t>) </a:t>
            </a:r>
          </a:p>
          <a:p>
            <a:pPr>
              <a:buNone/>
            </a:pPr>
            <a:endParaRPr lang="zh-CN" altLang="en-US" dirty="0"/>
          </a:p>
        </p:txBody>
      </p:sp>
      <p:sp>
        <p:nvSpPr>
          <p:cNvPr id="6" name="灯片编号占位符 1">
            <a:extLst>
              <a:ext uri="{FF2B5EF4-FFF2-40B4-BE49-F238E27FC236}">
                <a16:creationId xmlns:a16="http://schemas.microsoft.com/office/drawing/2014/main" id="{801795D9-C6D9-456D-97BE-D705F5685717}"/>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121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F3505A-F9F9-4D00-A5A2-BEEC4D8DED51}"/>
              </a:ext>
            </a:extLst>
          </p:cNvPr>
          <p:cNvSpPr>
            <a:spLocks noGrp="1"/>
          </p:cNvSpPr>
          <p:nvPr>
            <p:ph type="title"/>
          </p:nvPr>
        </p:nvSpPr>
        <p:spPr/>
        <p:txBody>
          <a:bodyPr>
            <a:normAutofit/>
          </a:bodyPr>
          <a:lstStyle/>
          <a:p>
            <a:r>
              <a:rPr lang="zh-CN" altLang="en-US" sz="5400" dirty="0"/>
              <a:t>小  结 </a:t>
            </a:r>
          </a:p>
        </p:txBody>
      </p:sp>
      <p:sp>
        <p:nvSpPr>
          <p:cNvPr id="2" name="文本占位符 1">
            <a:extLst>
              <a:ext uri="{FF2B5EF4-FFF2-40B4-BE49-F238E27FC236}">
                <a16:creationId xmlns:a16="http://schemas.microsoft.com/office/drawing/2014/main" id="{F1CB37B4-C4CD-4F78-9E63-109F40006C5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17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0336A-2481-4A79-990C-21BD2D0515DB}"/>
              </a:ext>
            </a:extLst>
          </p:cNvPr>
          <p:cNvSpPr>
            <a:spLocks noGrp="1"/>
          </p:cNvSpPr>
          <p:nvPr>
            <p:ph type="title"/>
          </p:nvPr>
        </p:nvSpPr>
        <p:spPr/>
        <p:txBody>
          <a:bodyPr>
            <a:normAutofit/>
          </a:bodyPr>
          <a:lstStyle/>
          <a:p>
            <a:r>
              <a:rPr lang="en-US" altLang="zh-CN" dirty="0"/>
              <a:t>1</a:t>
            </a:r>
            <a:r>
              <a:rPr lang="zh-CN" altLang="en-US" dirty="0"/>
              <a:t>、基本概念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1CCA7C-B653-4626-A3F8-C2FACBEB0B66}"/>
                  </a:ext>
                </a:extLst>
              </p:cNvPr>
              <p:cNvSpPr>
                <a:spLocks noGrp="1"/>
              </p:cNvSpPr>
              <p:nvPr>
                <p:ph sz="quarter" idx="13"/>
              </p:nvPr>
            </p:nvSpPr>
            <p:spPr>
              <a:xfrm>
                <a:off x="913774" y="1600200"/>
                <a:ext cx="10870858" cy="5105400"/>
              </a:xfrm>
            </p:spPr>
            <p:txBody>
              <a:bodyPr/>
              <a:lstStyle/>
              <a:p>
                <a:pPr>
                  <a:buNone/>
                </a:pPr>
                <a:r>
                  <a:rPr lang="en-US" altLang="zh-CN" dirty="0"/>
                  <a:t>1</a:t>
                </a:r>
                <a:r>
                  <a:rPr lang="zh-CN" altLang="en-US" dirty="0"/>
                  <a:t>）线性定常连续系统非齐次状态方程的解分为零输入的状态转移和零状态的状态转移；系统的输出响应由零输入响应和零状态响应两部分组成。 </a:t>
                </a:r>
              </a:p>
              <a:p>
                <a:pPr>
                  <a:buNone/>
                </a:pPr>
                <a:r>
                  <a:rPr lang="zh-CN" altLang="en-US" dirty="0"/>
                  <a:t> </a:t>
                </a:r>
                <a:r>
                  <a:rPr lang="en-US" altLang="zh-CN" dirty="0"/>
                  <a:t>2</a:t>
                </a:r>
                <a:r>
                  <a:rPr lang="zh-CN" altLang="en-US" dirty="0"/>
                  <a:t>）线性定常连续系统齐次状态方程的解可表示为</a:t>
                </a:r>
                <a:endParaRPr lang="en-US" altLang="zh-CN" dirty="0"/>
              </a:p>
              <a:p>
                <a:pPr>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dirty="0"/>
              </a:p>
              <a:p>
                <a:pPr>
                  <a:buNone/>
                </a:pPr>
                <a:r>
                  <a:rPr lang="zh-CN" altLang="en-US" dirty="0"/>
                  <a:t> </a:t>
                </a:r>
                <a:r>
                  <a:rPr lang="en-US" altLang="zh-CN" dirty="0"/>
                  <a:t>3</a:t>
                </a:r>
                <a:r>
                  <a:rPr lang="zh-CN" altLang="en-US" dirty="0"/>
                  <a:t>）状态转移矩阵包含了系统运动的全部信息它可以完全表征系统的动态特性。</a:t>
                </a:r>
                <a:endParaRPr lang="en-US" altLang="zh-CN" dirty="0"/>
              </a:p>
              <a:p>
                <a:pPr>
                  <a:buNone/>
                </a:pPr>
                <a:r>
                  <a:rPr lang="zh-CN" altLang="en-US" dirty="0"/>
                  <a:t> </a:t>
                </a:r>
                <a:r>
                  <a:rPr lang="en-US" altLang="zh-CN" dirty="0"/>
                  <a:t>4</a:t>
                </a:r>
                <a:r>
                  <a:rPr lang="zh-CN" altLang="en-US" dirty="0"/>
                  <a:t>）线性时变系统非齐次状态方程的解在形式 上类似于线性定常系统，即 </a:t>
                </a:r>
                <a:endParaRPr lang="en-US" altLang="zh-CN" dirty="0"/>
              </a:p>
              <a:p>
                <a:pPr>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e>
                      </m:nary>
                    </m:oMath>
                  </m:oMathPara>
                </a14:m>
                <a:endParaRPr lang="en-US" altLang="zh-CN" dirty="0"/>
              </a:p>
              <a:p>
                <a:pPr>
                  <a:buNone/>
                </a:pPr>
                <a:r>
                  <a:rPr lang="zh-CN" altLang="en-US" sz="2000" dirty="0">
                    <a:latin typeface="宋体" panose="02010600030101010101" pitchFamily="2" charset="-122"/>
                  </a:rPr>
                  <a:t>式中，</a:t>
                </a:r>
                <a14:m>
                  <m:oMath xmlns:m="http://schemas.openxmlformats.org/officeDocument/2006/math">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oMath>
                </a14:m>
                <a:r>
                  <a:rPr lang="zh-CN" altLang="en-US" sz="2000" dirty="0">
                    <a:latin typeface="宋体" panose="02010600030101010101" pitchFamily="2" charset="-122"/>
                  </a:rPr>
                  <a:t>为线性时变系统的状态转移矩阵，与线性定常系统状态转移矩阵</a:t>
                </a:r>
                <a14:m>
                  <m:oMath xmlns:m="http://schemas.openxmlformats.org/officeDocument/2006/math">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oMath>
                </a14:m>
                <a:r>
                  <a:rPr lang="zh-CN" altLang="en-US" sz="2000" dirty="0">
                    <a:latin typeface="宋体" panose="02010600030101010101" pitchFamily="2" charset="-122"/>
                  </a:rPr>
                  <a:t>有着显著区别</a:t>
                </a:r>
                <a:r>
                  <a:rPr lang="zh-CN" altLang="en-US" sz="2000" dirty="0">
                    <a:latin typeface="黑体" panose="02010609060101010101" pitchFamily="49" charset="-122"/>
                    <a:ea typeface="黑体" panose="02010609060101010101" pitchFamily="49" charset="-122"/>
                  </a:rPr>
                  <a:t>。</a:t>
                </a:r>
                <a:r>
                  <a:rPr lang="zh-CN" altLang="en-US" sz="1000" dirty="0"/>
                  <a:t> </a:t>
                </a:r>
                <a:endParaRPr lang="zh-CN" altLang="en-US" sz="2000" dirty="0"/>
              </a:p>
            </p:txBody>
          </p:sp>
        </mc:Choice>
        <mc:Fallback xmlns="">
          <p:sp>
            <p:nvSpPr>
              <p:cNvPr id="3" name="内容占位符 2">
                <a:extLst>
                  <a:ext uri="{FF2B5EF4-FFF2-40B4-BE49-F238E27FC236}">
                    <a16:creationId xmlns:a16="http://schemas.microsoft.com/office/drawing/2014/main" id="{8C1CCA7C-B653-4626-A3F8-C2FACBEB0B66}"/>
                  </a:ext>
                </a:extLst>
              </p:cNvPr>
              <p:cNvSpPr>
                <a:spLocks noGrp="1" noRot="1" noChangeAspect="1" noMove="1" noResize="1" noEditPoints="1" noAdjustHandles="1" noChangeArrowheads="1" noChangeShapeType="1" noTextEdit="1"/>
              </p:cNvSpPr>
              <p:nvPr>
                <p:ph sz="quarter" idx="13"/>
              </p:nvPr>
            </p:nvSpPr>
            <p:spPr>
              <a:xfrm>
                <a:off x="913774" y="1600200"/>
                <a:ext cx="10870858" cy="5105400"/>
              </a:xfrm>
              <a:blipFill>
                <a:blip r:embed="rId2"/>
                <a:stretch>
                  <a:fillRect l="-897" t="-239" r="-280"/>
                </a:stretch>
              </a:blipFill>
            </p:spPr>
            <p:txBody>
              <a:bodyPr/>
              <a:lstStyle/>
              <a:p>
                <a:r>
                  <a:rPr lang="zh-CN" altLang="en-US">
                    <a:noFill/>
                  </a:rPr>
                  <a:t> </a:t>
                </a:r>
              </a:p>
            </p:txBody>
          </p:sp>
        </mc:Fallback>
      </mc:AlternateContent>
      <p:sp>
        <p:nvSpPr>
          <p:cNvPr id="192517" name="Rectangle 5">
            <a:extLst>
              <a:ext uri="{FF2B5EF4-FFF2-40B4-BE49-F238E27FC236}">
                <a16:creationId xmlns:a16="http://schemas.microsoft.com/office/drawing/2014/main" id="{53E9B342-947C-428C-949D-79FC51C9941B}"/>
              </a:ext>
            </a:extLst>
          </p:cNvPr>
          <p:cNvSpPr>
            <a:spLocks noChangeArrowheads="1"/>
          </p:cNvSpPr>
          <p:nvPr/>
        </p:nvSpPr>
        <p:spPr bwMode="auto">
          <a:xfrm>
            <a:off x="4800600" y="32527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2527" name="Rectangle 15">
            <a:extLst>
              <a:ext uri="{FF2B5EF4-FFF2-40B4-BE49-F238E27FC236}">
                <a16:creationId xmlns:a16="http://schemas.microsoft.com/office/drawing/2014/main" id="{C3387EE1-B2FD-45FD-90A4-55FA3F471704}"/>
              </a:ext>
            </a:extLst>
          </p:cNvPr>
          <p:cNvSpPr>
            <a:spLocks noChangeArrowheads="1"/>
          </p:cNvSpPr>
          <p:nvPr/>
        </p:nvSpPr>
        <p:spPr bwMode="auto">
          <a:xfrm>
            <a:off x="5467350" y="33147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 name="灯片编号占位符 1">
            <a:extLst>
              <a:ext uri="{FF2B5EF4-FFF2-40B4-BE49-F238E27FC236}">
                <a16:creationId xmlns:a16="http://schemas.microsoft.com/office/drawing/2014/main" id="{93CFFFF9-7018-415A-8D4A-44D92D69FA84}"/>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123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3B7F3DD-F9E5-4A0C-9032-41C9EF340FEE}"/>
                  </a:ext>
                </a:extLst>
              </p:cNvPr>
              <p:cNvSpPr>
                <a:spLocks noGrp="1"/>
              </p:cNvSpPr>
              <p:nvPr>
                <p:ph sz="quarter" idx="13"/>
              </p:nvPr>
            </p:nvSpPr>
            <p:spPr/>
            <p:txBody>
              <a:bodyPr/>
              <a:lstStyle/>
              <a:p>
                <a:pPr>
                  <a:buNone/>
                </a:pPr>
                <a:r>
                  <a:rPr lang="zh-CN" altLang="en-US" dirty="0"/>
                  <a:t> </a:t>
                </a:r>
                <a:r>
                  <a:rPr lang="en-US" altLang="zh-CN" dirty="0"/>
                  <a:t>5</a:t>
                </a:r>
                <a:r>
                  <a:rPr lang="zh-CN" altLang="en-US" dirty="0"/>
                  <a:t>）离散系统状态方程可以采用迭代法和</a:t>
                </a:r>
                <a:r>
                  <a:rPr lang="en-US" altLang="zh-CN" b="1" i="1" cap="none" dirty="0">
                    <a:latin typeface="Times New Roman" panose="02020603050405020304" pitchFamily="18" charset="0"/>
                  </a:rPr>
                  <a:t>z</a:t>
                </a:r>
                <a:r>
                  <a:rPr lang="zh-CN" altLang="en-US" dirty="0"/>
                  <a:t>变换法来求解。</a:t>
                </a:r>
                <a:endParaRPr lang="en-US" altLang="zh-CN" dirty="0"/>
              </a:p>
              <a:p>
                <a:pPr>
                  <a:buNone/>
                </a:pPr>
                <a:r>
                  <a:rPr lang="zh-CN" altLang="en-US" dirty="0"/>
                  <a:t> </a:t>
                </a:r>
                <a:r>
                  <a:rPr lang="en-US" altLang="zh-CN" dirty="0"/>
                  <a:t>6</a:t>
                </a:r>
                <a:r>
                  <a:rPr lang="zh-CN" altLang="en-US" dirty="0"/>
                  <a:t>）线性定常连续系统的离散化，离散化的状态空间表达式为</a:t>
                </a:r>
                <a:endParaRPr lang="en-US" altLang="zh-CN"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qArr>
                        </m:e>
                      </m:d>
                    </m:oMath>
                  </m:oMathPara>
                </a14:m>
                <a:endParaRPr lang="en-US" altLang="zh-CN" dirty="0"/>
              </a:p>
              <a:p>
                <a:pPr>
                  <a:buNone/>
                </a:pPr>
                <a:r>
                  <a:rPr lang="zh-CN" altLang="en-US" dirty="0"/>
                  <a:t>式中，</a:t>
                </a:r>
                <a14:m>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func>
                          <m:funcPr>
                            <m:ctrlPr>
                              <a:rPr lang="zh-CN" altLang="en-US" i="1">
                                <a:solidFill>
                                  <a:srgbClr val="000000"/>
                                </a:solidFill>
                                <a:latin typeface="Cambria Math" panose="02040503050406030204" pitchFamily="18" charset="0"/>
                              </a:rPr>
                            </m:ctrlPr>
                          </m:funcPr>
                          <m:fName>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𝑡</m:t>
                            </m:r>
                          </m:e>
                        </m:func>
                      </m:e>
                    </m:nary>
                  </m:oMath>
                </a14:m>
                <a:r>
                  <a:rPr lang="zh-CN" altLang="en-US" dirty="0"/>
                  <a:t>。</a:t>
                </a:r>
                <a:endParaRPr lang="en-US" altLang="zh-CN" dirty="0"/>
              </a:p>
              <a:p>
                <a:pPr>
                  <a:buNone/>
                </a:pPr>
                <a:r>
                  <a:rPr lang="zh-CN" altLang="en-US" dirty="0"/>
                  <a:t> </a:t>
                </a:r>
                <a:r>
                  <a:rPr lang="en-US" altLang="zh-CN" dirty="0"/>
                  <a:t>7</a:t>
                </a:r>
                <a:r>
                  <a:rPr lang="zh-CN" altLang="en-US" dirty="0"/>
                  <a:t>）线性时变连续系统的离散化</a:t>
                </a:r>
                <a:r>
                  <a:rPr lang="en-US" altLang="zh-CN" dirty="0"/>
                  <a:t>,</a:t>
                </a:r>
                <a:r>
                  <a:rPr lang="zh-CN" altLang="en-US" dirty="0"/>
                  <a:t>离散化的状态空间表达式为</a:t>
                </a:r>
              </a:p>
              <a:p>
                <a:pPr>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qArr>
                        </m:e>
                      </m:d>
                    </m:oMath>
                  </m:oMathPara>
                </a14:m>
                <a:endParaRPr lang="en-US" altLang="zh-CN" dirty="0"/>
              </a:p>
              <a:p>
                <a:pPr>
                  <a:buNone/>
                </a:pPr>
                <a:r>
                  <a:rPr lang="zh-CN" altLang="en-US" dirty="0"/>
                  <a:t>式中，</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sub>
                              </m:sSub>
                            </m:e>
                          </m:mr>
                          <m:mr>
                            <m:e>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sub>
                              </m:sSub>
                            </m:e>
                          </m:mr>
                        </m:m>
                      </m:e>
                    </m:d>
                  </m:oMath>
                </a14:m>
                <a:endParaRPr lang="zh-CN" altLang="en-US" dirty="0"/>
              </a:p>
              <a:p>
                <a:pPr>
                  <a:buNone/>
                </a:pPr>
                <a:r>
                  <a:rPr lang="zh-CN" altLang="en-US" dirty="0"/>
                  <a:t>  </a:t>
                </a:r>
              </a:p>
            </p:txBody>
          </p:sp>
        </mc:Choice>
        <mc:Fallback xmlns="">
          <p:sp>
            <p:nvSpPr>
              <p:cNvPr id="2" name="内容占位符 1">
                <a:extLst>
                  <a:ext uri="{FF2B5EF4-FFF2-40B4-BE49-F238E27FC236}">
                    <a16:creationId xmlns:a16="http://schemas.microsoft.com/office/drawing/2014/main" id="{B3B7F3DD-F9E5-4A0C-9032-41C9EF340FEE}"/>
                  </a:ext>
                </a:extLst>
              </p:cNvPr>
              <p:cNvSpPr>
                <a:spLocks noGrp="1" noRot="1" noChangeAspect="1" noMove="1" noResize="1" noEditPoints="1" noAdjustHandles="1" noChangeArrowheads="1" noChangeShapeType="1" noTextEdit="1"/>
              </p:cNvSpPr>
              <p:nvPr>
                <p:ph sz="quarter" idx="13"/>
              </p:nvPr>
            </p:nvSpPr>
            <p:spPr>
              <a:blipFill>
                <a:blip r:embed="rId2"/>
                <a:stretch>
                  <a:fillRect l="-856" t="-198"/>
                </a:stretch>
              </a:blipFill>
            </p:spPr>
            <p:txBody>
              <a:bodyPr/>
              <a:lstStyle/>
              <a:p>
                <a:r>
                  <a:rPr lang="zh-CN" altLang="en-US">
                    <a:noFill/>
                  </a:rPr>
                  <a:t> </a:t>
                </a:r>
              </a:p>
            </p:txBody>
          </p:sp>
        </mc:Fallback>
      </mc:AlternateContent>
      <p:sp>
        <p:nvSpPr>
          <p:cNvPr id="193540" name="Rectangle 4">
            <a:extLst>
              <a:ext uri="{FF2B5EF4-FFF2-40B4-BE49-F238E27FC236}">
                <a16:creationId xmlns:a16="http://schemas.microsoft.com/office/drawing/2014/main" id="{376827D4-9D0B-429A-B7AD-4C7252E7D688}"/>
              </a:ext>
            </a:extLst>
          </p:cNvPr>
          <p:cNvSpPr>
            <a:spLocks noChangeArrowheads="1"/>
          </p:cNvSpPr>
          <p:nvPr/>
        </p:nvSpPr>
        <p:spPr bwMode="auto">
          <a:xfrm>
            <a:off x="4876800" y="32527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6" name="灯片编号占位符 1">
            <a:extLst>
              <a:ext uri="{FF2B5EF4-FFF2-40B4-BE49-F238E27FC236}">
                <a16:creationId xmlns:a16="http://schemas.microsoft.com/office/drawing/2014/main" id="{86E8EC07-040E-4503-A2FF-AE22793B5293}"/>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124</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E5401-C27F-4838-9CDF-3B72B23683D4}"/>
              </a:ext>
            </a:extLst>
          </p:cNvPr>
          <p:cNvSpPr>
            <a:spLocks noGrp="1"/>
          </p:cNvSpPr>
          <p:nvPr>
            <p:ph type="title"/>
          </p:nvPr>
        </p:nvSpPr>
        <p:spPr/>
        <p:txBody>
          <a:bodyPr>
            <a:normAutofit/>
          </a:bodyPr>
          <a:lstStyle/>
          <a:p>
            <a:r>
              <a:rPr lang="en-US" altLang="zh-CN" dirty="0"/>
              <a:t>2</a:t>
            </a:r>
            <a:r>
              <a:rPr lang="zh-CN" altLang="en-US" dirty="0"/>
              <a:t>、基本要求</a:t>
            </a:r>
          </a:p>
        </p:txBody>
      </p:sp>
      <p:sp>
        <p:nvSpPr>
          <p:cNvPr id="3" name="内容占位符 2">
            <a:extLst>
              <a:ext uri="{FF2B5EF4-FFF2-40B4-BE49-F238E27FC236}">
                <a16:creationId xmlns:a16="http://schemas.microsoft.com/office/drawing/2014/main" id="{5CEEB676-50B8-42E4-AB10-19FF139726AE}"/>
              </a:ext>
            </a:extLst>
          </p:cNvPr>
          <p:cNvSpPr>
            <a:spLocks noGrp="1"/>
          </p:cNvSpPr>
          <p:nvPr>
            <p:ph sz="quarter" idx="13"/>
          </p:nvPr>
        </p:nvSpPr>
        <p:spPr/>
        <p:txBody>
          <a:bodyPr/>
          <a:lstStyle/>
          <a:p>
            <a:pPr>
              <a:buNone/>
            </a:pPr>
            <a:r>
              <a:rPr lang="en-US" altLang="zh-CN" dirty="0"/>
              <a:t>1</a:t>
            </a:r>
            <a:r>
              <a:rPr lang="zh-CN" altLang="en-US" dirty="0"/>
              <a:t>）熟练掌握状态转移矩阵的求解方法、性质、线性定常连续系统齐次状态方程的解</a:t>
            </a:r>
          </a:p>
          <a:p>
            <a:pPr>
              <a:buNone/>
            </a:pPr>
            <a:r>
              <a:rPr lang="en-US" altLang="zh-CN" dirty="0"/>
              <a:t>2</a:t>
            </a:r>
            <a:r>
              <a:rPr lang="zh-CN" altLang="en-US" dirty="0"/>
              <a:t>）熟练掌握线性定常连续系统非齐次状态方程的解；</a:t>
            </a:r>
          </a:p>
          <a:p>
            <a:pPr>
              <a:buNone/>
            </a:pPr>
            <a:r>
              <a:rPr lang="en-US" altLang="zh-CN" dirty="0"/>
              <a:t>3</a:t>
            </a:r>
            <a:r>
              <a:rPr lang="zh-CN" altLang="en-US" dirty="0"/>
              <a:t>）熟练掌握离散系统状态方程求解的迭代法和</a:t>
            </a:r>
            <a:r>
              <a:rPr lang="en-US" altLang="zh-CN" dirty="0"/>
              <a:t>Z</a:t>
            </a:r>
            <a:r>
              <a:rPr lang="zh-CN" altLang="en-US" dirty="0"/>
              <a:t>变换法；</a:t>
            </a:r>
          </a:p>
          <a:p>
            <a:pPr>
              <a:buNone/>
            </a:pPr>
            <a:r>
              <a:rPr lang="en-US" altLang="zh-CN" dirty="0"/>
              <a:t>4</a:t>
            </a:r>
            <a:r>
              <a:rPr lang="zh-CN" altLang="en-US" dirty="0"/>
              <a:t>）掌握线性连续系统的离散化方法。 </a:t>
            </a:r>
          </a:p>
          <a:p>
            <a:pPr>
              <a:buNone/>
            </a:pPr>
            <a:endParaRPr lang="zh-CN" altLang="en-US" dirty="0"/>
          </a:p>
        </p:txBody>
      </p:sp>
      <p:sp>
        <p:nvSpPr>
          <p:cNvPr id="6" name="灯片编号占位符 1">
            <a:extLst>
              <a:ext uri="{FF2B5EF4-FFF2-40B4-BE49-F238E27FC236}">
                <a16:creationId xmlns:a16="http://schemas.microsoft.com/office/drawing/2014/main" id="{4815C3D5-C2DD-4EEB-94B1-28E9DD0483A9}"/>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125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C8301-CA50-4CF9-BC62-EAEF4E299A37}"/>
              </a:ext>
            </a:extLst>
          </p:cNvPr>
          <p:cNvSpPr>
            <a:spLocks noGrp="1"/>
          </p:cNvSpPr>
          <p:nvPr>
            <p:ph type="title"/>
          </p:nvPr>
        </p:nvSpPr>
        <p:spPr/>
        <p:txBody>
          <a:bodyPr/>
          <a:lstStyle/>
          <a:p>
            <a:r>
              <a:rPr lang="en-US" altLang="zh-CN" dirty="0"/>
              <a:t>2. </a:t>
            </a:r>
            <a:r>
              <a:rPr lang="zh-CN" altLang="en-US" dirty="0"/>
              <a:t>状态转移矩阵性质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6575E2-3BDF-4EF5-B0D3-FE4606D35D7B}"/>
                  </a:ext>
                </a:extLst>
              </p:cNvPr>
              <p:cNvSpPr>
                <a:spLocks noGrp="1"/>
              </p:cNvSpPr>
              <p:nvPr>
                <p:ph sz="quarter" idx="13"/>
              </p:nvPr>
            </p:nvSpPr>
            <p:spPr/>
            <p:txBody>
              <a:bodyPr/>
              <a:lstStyle/>
              <a:p>
                <a:pPr>
                  <a:buNone/>
                </a:pPr>
                <a:r>
                  <a:rPr lang="zh-CN" altLang="en-US" sz="3200" b="1" cap="all" dirty="0">
                    <a:latin typeface="微软雅黑" panose="020B0503020204020204" pitchFamily="34" charset="-122"/>
                    <a:ea typeface="微软雅黑" panose="020B0503020204020204" pitchFamily="34" charset="-122"/>
                    <a:cs typeface="+mj-cs"/>
                  </a:rPr>
                  <a:t>性质</a:t>
                </a:r>
                <a:r>
                  <a:rPr lang="en-US" altLang="zh-CN" sz="3200" b="1" cap="all" dirty="0">
                    <a:latin typeface="微软雅黑" panose="020B0503020204020204" pitchFamily="34" charset="-122"/>
                    <a:ea typeface="微软雅黑" panose="020B0503020204020204" pitchFamily="34" charset="-122"/>
                    <a:cs typeface="+mj-cs"/>
                  </a:rPr>
                  <a:t>1   </a:t>
                </a:r>
                <a14:m>
                  <m:oMath xmlns:m="http://schemas.openxmlformats.org/officeDocument/2006/math">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(0)=</m:t>
                    </m:r>
                    <m:r>
                      <a:rPr lang="zh-CN" altLang="en-US" sz="2800" b="1" i="1">
                        <a:solidFill>
                          <a:srgbClr val="000000"/>
                        </a:solidFill>
                        <a:latin typeface="Cambria Math" panose="02040503050406030204" pitchFamily="18" charset="0"/>
                      </a:rPr>
                      <m:t>𝑰</m:t>
                    </m:r>
                  </m:oMath>
                </a14:m>
                <a:endParaRPr lang="en-US" altLang="zh-CN" sz="2800" b="1" dirty="0"/>
              </a:p>
              <a:p>
                <a:pPr>
                  <a:buNone/>
                </a:pPr>
                <a:r>
                  <a:rPr lang="zh-CN" altLang="en-US" sz="2800" dirty="0"/>
                  <a:t>证明：根据定义</a:t>
                </a:r>
              </a:p>
              <a:p>
                <a:pPr>
                  <a:lnSpc>
                    <a:spcPct val="150000"/>
                  </a:lnSpc>
                  <a:buNone/>
                </a:pPr>
                <a14:m>
                  <m:oMathPara xmlns:m="http://schemas.openxmlformats.org/officeDocument/2006/math">
                    <m:oMathParaPr>
                      <m:jc m:val="center"/>
                    </m:oMathParaPr>
                    <m:oMath xmlns:m="http://schemas.openxmlformats.org/officeDocument/2006/math">
                      <m:r>
                        <a:rPr lang="zh-CN" altLang="en-US" b="1" i="1">
                          <a:solidFill>
                            <a:srgbClr val="000000"/>
                          </a:solidFill>
                          <a:latin typeface="Cambria Math" panose="02040503050406030204" pitchFamily="18" charset="0"/>
                        </a:rPr>
                        <m:t>𝜱</m:t>
                      </m:r>
                      <m:r>
                        <a:rPr lang="zh-CN" altLang="en-US" b="1"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b="1" i="1">
                          <a:solidFill>
                            <a:srgbClr val="000000"/>
                          </a:solidFill>
                          <a:latin typeface="Cambria Math" panose="02040503050406030204" pitchFamily="18" charset="0"/>
                        </a:rPr>
                        <m:t>)=</m:t>
                      </m:r>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𝒆</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r>
                        <a:rPr lang="zh-CN" altLang="en-US" b="1"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b="1"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b="1" i="1">
                          <a:solidFill>
                            <a:srgbClr val="000000"/>
                          </a:solidFill>
                          <a:latin typeface="Cambria Math" panose="02040503050406030204" pitchFamily="18" charset="0"/>
                        </a:rPr>
                        <m:t>+⋯</m:t>
                      </m:r>
                    </m:oMath>
                  </m:oMathPara>
                </a14:m>
                <a:endParaRPr lang="zh-CN" altLang="en-US" b="1" dirty="0"/>
              </a:p>
              <a:p>
                <a:pPr>
                  <a:lnSpc>
                    <a:spcPct val="150000"/>
                  </a:lnSpc>
                  <a:buNone/>
                </a:pPr>
                <a14:m>
                  <m:oMathPara xmlns:m="http://schemas.openxmlformats.org/officeDocument/2006/math">
                    <m:oMathParaPr>
                      <m:jc m:val="center"/>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oMath>
                  </m:oMathPara>
                </a14:m>
                <a:endParaRPr lang="en-US" altLang="zh-CN" b="1" dirty="0"/>
              </a:p>
            </p:txBody>
          </p:sp>
        </mc:Choice>
        <mc:Fallback xmlns="">
          <p:sp>
            <p:nvSpPr>
              <p:cNvPr id="3" name="内容占位符 2">
                <a:extLst>
                  <a:ext uri="{FF2B5EF4-FFF2-40B4-BE49-F238E27FC236}">
                    <a16:creationId xmlns:a16="http://schemas.microsoft.com/office/drawing/2014/main" id="{1F6575E2-3BDF-4EF5-B0D3-FE4606D35D7B}"/>
                  </a:ext>
                </a:extLst>
              </p:cNvPr>
              <p:cNvSpPr>
                <a:spLocks noGrp="1" noRot="1" noChangeAspect="1" noMove="1" noResize="1" noEditPoints="1" noAdjustHandles="1" noChangeArrowheads="1" noChangeShapeType="1" noTextEdit="1"/>
              </p:cNvSpPr>
              <p:nvPr>
                <p:ph sz="quarter" idx="13"/>
              </p:nvPr>
            </p:nvSpPr>
            <p:spPr>
              <a:blipFill>
                <a:blip r:embed="rId2"/>
                <a:stretch>
                  <a:fillRect t="-59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AFEB109-A019-44A1-B52C-C73E0258528F}"/>
              </a:ext>
            </a:extLst>
          </p:cNvPr>
          <p:cNvSpPr>
            <a:spLocks noGrp="1"/>
          </p:cNvSpPr>
          <p:nvPr>
            <p:ph type="sldNum" sz="quarter" idx="12"/>
          </p:nvPr>
        </p:nvSpPr>
        <p:spPr/>
        <p:txBody>
          <a:bodyPr/>
          <a:lstStyle/>
          <a:p>
            <a:fld id="{86AEE06C-0CD7-41E2-81E6-FA1C1A12492D}" type="slidenum">
              <a:rPr lang="en-US" altLang="zh-CN" smtClean="0"/>
              <a:pPr/>
              <a:t>13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标题 5">
                <a:extLst>
                  <a:ext uri="{FF2B5EF4-FFF2-40B4-BE49-F238E27FC236}">
                    <a16:creationId xmlns:a16="http://schemas.microsoft.com/office/drawing/2014/main" id="{89E09756-3E44-4542-83F7-A4EAF31B3BE8}"/>
                  </a:ext>
                </a:extLst>
              </p:cNvPr>
              <p:cNvSpPr>
                <a:spLocks noGrp="1"/>
              </p:cNvSpPr>
              <p:nvPr>
                <p:ph type="title"/>
              </p:nvPr>
            </p:nvSpPr>
            <p:spPr/>
            <p:txBody>
              <a:bodyPr>
                <a:normAutofit/>
              </a:bodyPr>
              <a:lstStyle/>
              <a:p>
                <a:r>
                  <a:rPr lang="zh-CN" altLang="en-US" b="1" dirty="0"/>
                  <a:t>性质</a:t>
                </a:r>
                <a:r>
                  <a:rPr lang="en-US" altLang="zh-CN" b="1" dirty="0"/>
                  <a:t>2  </a:t>
                </a:r>
                <a14:m>
                  <m:oMath xmlns:m="http://schemas.openxmlformats.org/officeDocument/2006/math">
                    <m:r>
                      <a:rPr lang="en-US" altLang="zh-CN" b="1">
                        <a:latin typeface="Cambria Math" panose="02040503050406030204" pitchFamily="18" charset="0"/>
                      </a:rPr>
                      <m:t>  </m:t>
                    </m:r>
                    <m:acc>
                      <m:accPr>
                        <m:chr m:val="̇"/>
                        <m:ctrlPr>
                          <a:rPr lang="zh-CN" altLang="en-US" b="1" i="1">
                            <a:latin typeface="Cambria Math" panose="02040503050406030204" pitchFamily="18" charset="0"/>
                          </a:rPr>
                        </m:ctrlPr>
                      </m:accPr>
                      <m:e>
                        <m:r>
                          <a:rPr lang="zh-CN" altLang="en-US" b="1">
                            <a:latin typeface="Cambria Math" panose="02040503050406030204" pitchFamily="18" charset="0"/>
                          </a:rPr>
                          <m:t>𝜱</m:t>
                        </m:r>
                      </m:e>
                    </m:acc>
                    <m:r>
                      <a:rPr lang="zh-CN" altLang="en-US" b="1">
                        <a:latin typeface="Cambria Math" panose="02040503050406030204" pitchFamily="18" charset="0"/>
                      </a:rPr>
                      <m:t>(</m:t>
                    </m:r>
                    <m:r>
                      <a:rPr lang="zh-CN" altLang="en-US" b="1">
                        <a:latin typeface="Cambria Math" panose="02040503050406030204" pitchFamily="18" charset="0"/>
                      </a:rPr>
                      <m:t>𝑡</m:t>
                    </m:r>
                    <m:r>
                      <a:rPr lang="zh-CN" altLang="en-US" b="1">
                        <a:latin typeface="Cambria Math" panose="02040503050406030204" pitchFamily="18" charset="0"/>
                      </a:rPr>
                      <m:t>)=</m:t>
                    </m:r>
                    <m:r>
                      <a:rPr lang="zh-CN" altLang="en-US" b="1">
                        <a:latin typeface="Cambria Math" panose="02040503050406030204" pitchFamily="18" charset="0"/>
                      </a:rPr>
                      <m:t>𝑨</m:t>
                    </m:r>
                    <m:r>
                      <a:rPr lang="zh-CN" altLang="en-US" b="1">
                        <a:latin typeface="Cambria Math" panose="02040503050406030204" pitchFamily="18" charset="0"/>
                      </a:rPr>
                      <m:t>𝜱</m:t>
                    </m:r>
                    <m:r>
                      <a:rPr lang="zh-CN" altLang="en-US" b="1">
                        <a:latin typeface="Cambria Math" panose="02040503050406030204" pitchFamily="18" charset="0"/>
                      </a:rPr>
                      <m:t>(</m:t>
                    </m:r>
                    <m:r>
                      <a:rPr lang="zh-CN" altLang="en-US" b="1">
                        <a:latin typeface="Cambria Math" panose="02040503050406030204" pitchFamily="18" charset="0"/>
                      </a:rPr>
                      <m:t>𝑡</m:t>
                    </m:r>
                    <m:r>
                      <a:rPr lang="zh-CN" altLang="en-US" b="1">
                        <a:latin typeface="Cambria Math" panose="02040503050406030204" pitchFamily="18" charset="0"/>
                      </a:rPr>
                      <m:t>)=</m:t>
                    </m:r>
                    <m:r>
                      <a:rPr lang="zh-CN" altLang="en-US" b="1">
                        <a:latin typeface="Cambria Math" panose="02040503050406030204" pitchFamily="18" charset="0"/>
                      </a:rPr>
                      <m:t>𝜱</m:t>
                    </m:r>
                    <m:r>
                      <a:rPr lang="zh-CN" altLang="en-US" b="1">
                        <a:latin typeface="Cambria Math" panose="02040503050406030204" pitchFamily="18" charset="0"/>
                      </a:rPr>
                      <m:t>(</m:t>
                    </m:r>
                    <m:r>
                      <a:rPr lang="zh-CN" altLang="en-US" b="1">
                        <a:latin typeface="Cambria Math" panose="02040503050406030204" pitchFamily="18" charset="0"/>
                      </a:rPr>
                      <m:t>𝑡</m:t>
                    </m:r>
                    <m:r>
                      <a:rPr lang="zh-CN" altLang="en-US" b="1">
                        <a:latin typeface="Cambria Math" panose="02040503050406030204" pitchFamily="18" charset="0"/>
                      </a:rPr>
                      <m:t>)</m:t>
                    </m:r>
                    <m:r>
                      <a:rPr lang="zh-CN" altLang="en-US" b="1">
                        <a:latin typeface="Cambria Math" panose="02040503050406030204" pitchFamily="18" charset="0"/>
                      </a:rPr>
                      <m:t>𝑨</m:t>
                    </m:r>
                  </m:oMath>
                </a14:m>
                <a:endParaRPr lang="zh-CN" altLang="en-US" b="1" dirty="0"/>
              </a:p>
            </p:txBody>
          </p:sp>
        </mc:Choice>
        <mc:Fallback xmlns="">
          <p:sp>
            <p:nvSpPr>
              <p:cNvPr id="6" name="标题 5">
                <a:extLst>
                  <a:ext uri="{FF2B5EF4-FFF2-40B4-BE49-F238E27FC236}">
                    <a16:creationId xmlns:a16="http://schemas.microsoft.com/office/drawing/2014/main" id="{89E09756-3E44-4542-83F7-A4EAF31B3BE8}"/>
                  </a:ext>
                </a:extLst>
              </p:cNvPr>
              <p:cNvSpPr>
                <a:spLocks noGrp="1" noRot="1" noChangeAspect="1" noMove="1" noResize="1" noEditPoints="1" noAdjustHandles="1" noChangeArrowheads="1" noChangeShapeType="1" noTextEdit="1"/>
              </p:cNvSpPr>
              <p:nvPr>
                <p:ph type="title"/>
              </p:nvPr>
            </p:nvSpPr>
            <p:spPr>
              <a:blipFill>
                <a:blip r:embed="rId2"/>
                <a:stretch>
                  <a:fillRect l="-1529" t="-6250"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6EBFD90-359E-4AB8-BBA6-62CB33BA7EB1}"/>
                  </a:ext>
                </a:extLst>
              </p:cNvPr>
              <p:cNvSpPr>
                <a:spLocks noGrp="1"/>
              </p:cNvSpPr>
              <p:nvPr>
                <p:ph sz="quarter" idx="13"/>
              </p:nvPr>
            </p:nvSpPr>
            <p:spPr/>
            <p:txBody>
              <a:bodyPr>
                <a:normAutofit/>
              </a:bodyPr>
              <a:lstStyle/>
              <a:p>
                <a:pPr eaLnBrk="0" hangingPunct="0">
                  <a:lnSpc>
                    <a:spcPct val="100000"/>
                  </a:lnSpc>
                  <a:buNone/>
                </a:pPr>
                <a:r>
                  <a:rPr lang="zh-CN" altLang="en-US" sz="2800" dirty="0">
                    <a:latin typeface="宋体" panose="02010600030101010101" pitchFamily="2" charset="-122"/>
                  </a:rPr>
                  <a:t>证明 根据定义有</a:t>
                </a:r>
                <a:endParaRPr lang="en-US" altLang="zh-CN" sz="2800" dirty="0">
                  <a:latin typeface="宋体" panose="02010600030101010101" pitchFamily="2" charset="-122"/>
                </a:endParaRPr>
              </a:p>
              <a:p>
                <a:pPr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cap="none" smtClean="0">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oMath>
                  </m:oMathPara>
                </a14:m>
                <a:endParaRPr lang="zh-CN" altLang="en-US" dirty="0"/>
              </a:p>
              <a:p>
                <a:pPr>
                  <a:lnSpc>
                    <a:spcPct val="100000"/>
                  </a:lnSpc>
                  <a:buNone/>
                </a:pPr>
                <a:r>
                  <a:rPr lang="zh-CN" altLang="en-US" dirty="0"/>
                  <a:t>因为无穷级数对任意</a:t>
                </a:r>
                <a:r>
                  <a:rPr lang="zh-CN" altLang="en-US" cap="none" dirty="0">
                    <a:latin typeface="Times New Roman" panose="02020603050405020304" pitchFamily="18" charset="0"/>
                    <a:cs typeface="Times New Roman" panose="02020603050405020304" pitchFamily="18" charset="0"/>
                  </a:rPr>
                  <a:t>有限时间</a:t>
                </a:r>
                <a:r>
                  <a:rPr lang="en-US" altLang="zh-CN" i="1" cap="none" dirty="0">
                    <a:latin typeface="Times New Roman" panose="02020603050405020304" pitchFamily="18" charset="0"/>
                    <a:cs typeface="Times New Roman" panose="02020603050405020304" pitchFamily="18" charset="0"/>
                  </a:rPr>
                  <a:t>t</a:t>
                </a:r>
                <a:r>
                  <a:rPr lang="zh-CN" altLang="en-US" cap="none" dirty="0">
                    <a:latin typeface="Times New Roman" panose="02020603050405020304" pitchFamily="18" charset="0"/>
                    <a:cs typeface="Times New Roman" panose="02020603050405020304" pitchFamily="18" charset="0"/>
                  </a:rPr>
                  <a:t>均收敛，故对上式逐项对</a:t>
                </a:r>
                <a:r>
                  <a:rPr lang="en-US" altLang="zh-CN" i="1" cap="none" dirty="0">
                    <a:latin typeface="Times New Roman" panose="02020603050405020304" pitchFamily="18" charset="0"/>
                    <a:cs typeface="Times New Roman" panose="02020603050405020304" pitchFamily="18" charset="0"/>
                  </a:rPr>
                  <a:t>t</a:t>
                </a:r>
                <a:r>
                  <a:rPr lang="zh-CN" altLang="en-US" cap="none" dirty="0">
                    <a:latin typeface="Times New Roman" panose="02020603050405020304" pitchFamily="18" charset="0"/>
                    <a:cs typeface="Times New Roman" panose="02020603050405020304" pitchFamily="18" charset="0"/>
                  </a:rPr>
                  <a:t>求导可得</a:t>
                </a:r>
                <a:endParaRPr lang="en-US" altLang="zh-CN" cap="none" dirty="0">
                  <a:latin typeface="Times New Roman" panose="02020603050405020304" pitchFamily="18" charset="0"/>
                  <a:cs typeface="Times New Roman" panose="02020603050405020304" pitchFamily="18" charset="0"/>
                </a:endParaRPr>
              </a:p>
              <a:p>
                <a:pPr>
                  <a:lnSpc>
                    <a:spcPct val="100000"/>
                  </a:lnSpc>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𝜱</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3</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a:lnSpc>
                    <a:spcPct val="100000"/>
                  </a:lnSpc>
                  <a:buNone/>
                </a:pPr>
                <a:r>
                  <a:rPr lang="zh-CN" altLang="en-US" cap="none" dirty="0">
                    <a:latin typeface="Times New Roman" panose="02020603050405020304" pitchFamily="18" charset="0"/>
                    <a:cs typeface="Times New Roman" panose="02020603050405020304" pitchFamily="18" charset="0"/>
                  </a:rPr>
                  <a:t>或</a:t>
                </a:r>
                <a:r>
                  <a:rPr lang="en-US" altLang="zh-CN" cap="none" dirty="0">
                    <a:latin typeface="Times New Roman" panose="02020603050405020304" pitchFamily="18" charset="0"/>
                    <a:cs typeface="Times New Roman" panose="02020603050405020304" pitchFamily="18" charset="0"/>
                  </a:rPr>
                  <a:t>	</a:t>
                </a:r>
                <a:r>
                  <a:rPr lang="zh-CN" altLang="en-US" cap="none"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𝜱</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oMath>
                </a14:m>
                <a:endParaRPr lang="en-US" altLang="zh-CN" b="1" dirty="0"/>
              </a:p>
              <a:p>
                <a:pPr>
                  <a:lnSpc>
                    <a:spcPct val="100000"/>
                  </a:lnSpc>
                  <a:buNone/>
                </a:pPr>
                <a:r>
                  <a:rPr lang="en-US" altLang="zh-CN" b="1" dirty="0"/>
                  <a:t>——</a:t>
                </a:r>
                <a:r>
                  <a:rPr lang="zh-CN" altLang="en-US" dirty="0">
                    <a:latin typeface="宋体" panose="02010600030101010101" pitchFamily="2" charset="-122"/>
                  </a:rPr>
                  <a:t>该性质表明</a:t>
                </a:r>
                <a:r>
                  <a:rPr lang="en-US" altLang="zh-CN" dirty="0">
                    <a:latin typeface="宋体" panose="02010600030101010101" pitchFamily="2" charset="-122"/>
                  </a:rPr>
                  <a:t>:</a:t>
                </a:r>
                <a:r>
                  <a:rPr lang="zh-CN" altLang="en-US" dirty="0">
                    <a:latin typeface="宋体" panose="02010600030101010101" pitchFamily="2" charset="-122"/>
                  </a:rPr>
                  <a:t>状态转移矩阵与系统矩阵</a:t>
                </a:r>
                <a14:m>
                  <m:oMath xmlns:m="http://schemas.openxmlformats.org/officeDocument/2006/math">
                    <m:r>
                      <a:rPr lang="zh-CN" altLang="en-US" b="1" i="1">
                        <a:solidFill>
                          <a:srgbClr val="000000"/>
                        </a:solidFill>
                        <a:latin typeface="Cambria Math" panose="02040503050406030204" pitchFamily="18" charset="0"/>
                      </a:rPr>
                      <m:t>𝑨</m:t>
                    </m:r>
                  </m:oMath>
                </a14:m>
                <a:r>
                  <a:rPr lang="zh-CN" altLang="en-US" dirty="0">
                    <a:latin typeface="宋体" panose="02010600030101010101" pitchFamily="2" charset="-122"/>
                  </a:rPr>
                  <a:t>满足</a:t>
                </a:r>
                <a:r>
                  <a:rPr lang="zh-CN" altLang="en-US" dirty="0">
                    <a:solidFill>
                      <a:srgbClr val="C00000"/>
                    </a:solidFill>
                    <a:latin typeface="宋体" panose="02010600030101010101" pitchFamily="2" charset="-122"/>
                  </a:rPr>
                  <a:t>交换律</a:t>
                </a:r>
                <a:r>
                  <a:rPr lang="zh-CN" altLang="en-US" dirty="0">
                    <a:latin typeface="黑体" panose="02010609060101010101" pitchFamily="49" charset="-122"/>
                    <a:ea typeface="黑体" panose="02010609060101010101" pitchFamily="49" charset="-122"/>
                  </a:rPr>
                  <a:t>。</a:t>
                </a:r>
              </a:p>
            </p:txBody>
          </p:sp>
        </mc:Choice>
        <mc:Fallback xmlns="">
          <p:sp>
            <p:nvSpPr>
              <p:cNvPr id="7" name="内容占位符 6">
                <a:extLst>
                  <a:ext uri="{FF2B5EF4-FFF2-40B4-BE49-F238E27FC236}">
                    <a16:creationId xmlns:a16="http://schemas.microsoft.com/office/drawing/2014/main" id="{26EBFD90-359E-4AB8-BBA6-62CB33BA7EB1}"/>
                  </a:ext>
                </a:extLst>
              </p:cNvPr>
              <p:cNvSpPr>
                <a:spLocks noGrp="1" noRot="1" noChangeAspect="1" noMove="1" noResize="1" noEditPoints="1" noAdjustHandles="1" noChangeArrowheads="1" noChangeShapeType="1" noTextEdit="1"/>
              </p:cNvSpPr>
              <p:nvPr>
                <p:ph sz="quarter" idx="13"/>
              </p:nvPr>
            </p:nvSpPr>
            <p:spPr>
              <a:blipFill>
                <a:blip r:embed="rId3"/>
                <a:stretch>
                  <a:fillRect t="-119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DA85492-E3E2-4198-874F-DAC90BF17012}"/>
              </a:ext>
            </a:extLst>
          </p:cNvPr>
          <p:cNvSpPr>
            <a:spLocks noGrp="1"/>
          </p:cNvSpPr>
          <p:nvPr>
            <p:ph type="sldNum" sz="quarter" idx="12"/>
          </p:nvPr>
        </p:nvSpPr>
        <p:spPr/>
        <p:txBody>
          <a:bodyPr/>
          <a:lstStyle/>
          <a:p>
            <a:fld id="{86AEE06C-0CD7-41E2-81E6-FA1C1A12492D}" type="slidenum">
              <a:rPr lang="en-US" altLang="zh-CN" smtClean="0"/>
              <a:pPr/>
              <a:t>14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A3DEF9F-950A-4827-9215-873C4D96C71F}"/>
                  </a:ext>
                </a:extLst>
              </p:cNvPr>
              <p:cNvSpPr>
                <a:spLocks noGrp="1"/>
              </p:cNvSpPr>
              <p:nvPr>
                <p:ph type="title"/>
              </p:nvPr>
            </p:nvSpPr>
            <p:spPr/>
            <p:txBody>
              <a:bodyPr>
                <a:normAutofit/>
              </a:bodyPr>
              <a:lstStyle/>
              <a:p>
                <a:r>
                  <a:rPr lang="zh-CN" altLang="en-US" b="1" dirty="0"/>
                  <a:t>性质</a:t>
                </a:r>
                <a:r>
                  <a:rPr lang="en-US" altLang="zh-CN" b="1" dirty="0"/>
                  <a:t>3   </a:t>
                </a:r>
                <a:r>
                  <a:rPr lang="zh-CN" altLang="en-US" dirty="0">
                    <a:latin typeface="微软雅黑 Light" panose="020B0502040204020203" pitchFamily="34" charset="-122"/>
                    <a:ea typeface="微软雅黑 Light" panose="020B0502040204020203" pitchFamily="34" charset="-122"/>
                  </a:rPr>
                  <a:t>分解性  </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oMath>
                </a14:m>
                <a:endParaRPr lang="zh-CN" altLang="en-US" dirty="0">
                  <a:latin typeface="微软雅黑 Light" panose="020B0502040204020203" pitchFamily="34" charset="-122"/>
                  <a:ea typeface="微软雅黑 Light" panose="020B0502040204020203" pitchFamily="34" charset="-122"/>
                </a:endParaRPr>
              </a:p>
            </p:txBody>
          </p:sp>
        </mc:Choice>
        <mc:Fallback xmlns="">
          <p:sp>
            <p:nvSpPr>
              <p:cNvPr id="2" name="标题 1">
                <a:extLst>
                  <a:ext uri="{FF2B5EF4-FFF2-40B4-BE49-F238E27FC236}">
                    <a16:creationId xmlns:a16="http://schemas.microsoft.com/office/drawing/2014/main" id="{6A3DEF9F-950A-4827-9215-873C4D96C71F}"/>
                  </a:ext>
                </a:extLst>
              </p:cNvPr>
              <p:cNvSpPr>
                <a:spLocks noGrp="1" noRot="1" noChangeAspect="1" noMove="1" noResize="1" noEditPoints="1" noAdjustHandles="1" noChangeArrowheads="1" noChangeShapeType="1" noTextEdit="1"/>
              </p:cNvSpPr>
              <p:nvPr>
                <p:ph type="title"/>
              </p:nvPr>
            </p:nvSpPr>
            <p:spPr>
              <a:blipFill>
                <a:blip r:embed="rId2"/>
                <a:stretch>
                  <a:fillRect l="-1529" t="-803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358D75-7738-4315-881C-E99BAF66F4C1}"/>
                  </a:ext>
                </a:extLst>
              </p:cNvPr>
              <p:cNvSpPr>
                <a:spLocks noGrp="1"/>
              </p:cNvSpPr>
              <p:nvPr>
                <p:ph sz="quarter" idx="13"/>
              </p:nvPr>
            </p:nvSpPr>
            <p:spPr/>
            <p:txBody>
              <a:bodyPr>
                <a:normAutofit/>
              </a:bodyPr>
              <a:lstStyle/>
              <a:p>
                <a:pPr>
                  <a:buNone/>
                </a:pPr>
                <a:r>
                  <a:rPr lang="zh-CN" altLang="en-US" dirty="0"/>
                  <a:t>证明：</a:t>
                </a:r>
                <a:endParaRPr lang="en-US" altLang="zh-CN" dirty="0"/>
              </a:p>
              <a:p>
                <a:pPr>
                  <a:buNone/>
                </a:pPr>
                <a:r>
                  <a:rPr lang="zh-CN" altLang="en-US" dirty="0"/>
                  <a:t>根据定义有</a:t>
                </a:r>
                <a:endParaRPr lang="en-US" altLang="zh-CN" dirty="0"/>
              </a:p>
              <a:p>
                <a:pPr>
                  <a:spcBef>
                    <a:spcPts val="0"/>
                  </a:spcBef>
                  <a:buNone/>
                </a:pPr>
                <a:r>
                  <a:rPr lang="en-US" altLang="zh-CN" b="1" dirty="0"/>
                  <a:t>		</a:t>
                </a:r>
                <a14:m>
                  <m:oMath xmlns:m="http://schemas.openxmlformats.org/officeDocument/2006/math">
                    <m:r>
                      <a:rPr lang="zh-CN" altLang="en-US" b="1" i="1">
                        <a:latin typeface="Cambria Math" panose="02040503050406030204" pitchFamily="18" charset="0"/>
                      </a:rPr>
                      <m:t>𝜱</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b="1" i="1">
                                <a:latin typeface="Cambria Math" panose="02040503050406030204" pitchFamily="18" charset="0"/>
                              </a:rPr>
                              <m:t>𝑨</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e>
                        </m:d>
                      </m:sup>
                    </m:sSup>
                  </m:oMath>
                </a14:m>
                <a:endParaRPr lang="en-US" altLang="zh-CN" dirty="0"/>
              </a:p>
              <a:p>
                <a:pPr>
                  <a:spcBef>
                    <a:spcPts val="0"/>
                  </a:spcBef>
                  <a:buNone/>
                </a:pPr>
                <a:r>
                  <a:rPr lang="en-US" altLang="zh-CN" dirty="0"/>
                  <a:t>	      </a:t>
                </a:r>
                <a14:m>
                  <m:oMath xmlns:m="http://schemas.openxmlformats.org/officeDocument/2006/math">
                    <m:r>
                      <a:rPr lang="zh-CN" altLang="en-US">
                        <a:latin typeface="Cambria Math" panose="02040503050406030204" pitchFamily="18" charset="0"/>
                      </a:rPr>
                      <m:t>=</m:t>
                    </m:r>
                    <m:r>
                      <a:rPr lang="zh-CN" altLang="en-US" b="1" i="1">
                        <a:latin typeface="Cambria Math" panose="02040503050406030204" pitchFamily="18" charset="0"/>
                      </a:rPr>
                      <m:t>𝑰</m:t>
                    </m:r>
                    <m:r>
                      <a:rPr lang="zh-CN" altLang="en-US">
                        <a:latin typeface="Cambria Math" panose="02040503050406030204" pitchFamily="18" charset="0"/>
                      </a:rPr>
                      <m:t>+</m:t>
                    </m:r>
                    <m:r>
                      <a:rPr lang="zh-CN" altLang="en-US" b="1" i="1">
                        <a:latin typeface="Cambria Math" panose="02040503050406030204" pitchFamily="18" charset="0"/>
                      </a:rPr>
                      <m:t>𝑨</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b="1" i="1">
                            <a:latin typeface="Cambria Math" panose="02040503050406030204" pitchFamily="18" charset="0"/>
                          </a:rPr>
                          <m:t>𝑨</m:t>
                        </m:r>
                      </m:e>
                      <m:sup>
                        <m:r>
                          <a:rPr lang="zh-CN" altLang="en-US">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r>
                          <a:rPr lang="zh-CN" altLang="en-US">
                            <a:latin typeface="Cambria Math" panose="02040503050406030204" pitchFamily="18" charset="0"/>
                          </a:rPr>
                          <m:t>)</m:t>
                        </m:r>
                      </m:e>
                      <m:sup>
                        <m:r>
                          <a:rPr lang="en-US" altLang="zh-CN" b="0" i="0" smtClean="0">
                            <a:latin typeface="Cambria Math" panose="02040503050406030204" pitchFamily="18" charset="0"/>
                          </a:rPr>
                          <m:t>2</m:t>
                        </m:r>
                      </m:sup>
                    </m:sSup>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𝑘</m:t>
                        </m:r>
                        <m:r>
                          <a:rPr lang="zh-CN" altLang="en-US">
                            <a:latin typeface="Cambria Math" panose="02040503050406030204" pitchFamily="18" charset="0"/>
                          </a:rPr>
                          <m:t>!</m:t>
                        </m:r>
                      </m:den>
                    </m:f>
                    <m:sSup>
                      <m:sSupPr>
                        <m:ctrlPr>
                          <a:rPr lang="zh-CN" altLang="en-US" i="1">
                            <a:latin typeface="Cambria Math" panose="02040503050406030204" pitchFamily="18" charset="0"/>
                          </a:rPr>
                        </m:ctrlPr>
                      </m:sSupPr>
                      <m:e>
                        <m:r>
                          <a:rPr lang="zh-CN" altLang="en-US" b="1" i="1">
                            <a:latin typeface="Cambria Math" panose="02040503050406030204" pitchFamily="18" charset="0"/>
                          </a:rPr>
                          <m:t>𝑨</m:t>
                        </m:r>
                      </m:e>
                      <m:sup>
                        <m:r>
                          <a:rPr lang="zh-CN" altLang="en-US" i="1">
                            <a:latin typeface="Cambria Math" panose="02040503050406030204" pitchFamily="18" charset="0"/>
                          </a:rPr>
                          <m:t>𝑘</m:t>
                        </m:r>
                      </m:sup>
                    </m:sSup>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r>
                          <a:rPr lang="zh-CN" altLang="en-US">
                            <a:latin typeface="Cambria Math" panose="02040503050406030204" pitchFamily="18" charset="0"/>
                          </a:rPr>
                          <m:t>)</m:t>
                        </m:r>
                      </m:e>
                      <m:sup>
                        <m:r>
                          <a:rPr lang="en-US" altLang="zh-CN" b="0" i="1" smtClean="0">
                            <a:latin typeface="Cambria Math" panose="02040503050406030204" pitchFamily="18" charset="0"/>
                          </a:rPr>
                          <m:t>𝑘</m:t>
                        </m:r>
                      </m:sup>
                    </m:sSup>
                    <m:r>
                      <a:rPr lang="zh-CN" altLang="en-US">
                        <a:latin typeface="Cambria Math" panose="02040503050406030204" pitchFamily="18" charset="0"/>
                      </a:rPr>
                      <m:t>+⋯</m:t>
                    </m:r>
                  </m:oMath>
                </a14:m>
                <a:endParaRPr lang="en-US" altLang="zh-CN" dirty="0">
                  <a:latin typeface="Cambria Math" panose="02040503050406030204" pitchFamily="18" charset="0"/>
                </a:endParaRPr>
              </a:p>
              <a:p>
                <a:pPr>
                  <a:spcBef>
                    <a:spcPts val="0"/>
                  </a:spcBef>
                  <a:buNone/>
                </a:pPr>
                <a:r>
                  <a:rPr lang="en-US" altLang="zh-CN" dirty="0"/>
                  <a:t>	      </a:t>
                </a:r>
                <a14:m>
                  <m:oMath xmlns:m="http://schemas.openxmlformats.org/officeDocument/2006/math">
                    <m:r>
                      <a:rPr lang="zh-CN" altLang="en-US">
                        <a:latin typeface="Cambria Math" panose="02040503050406030204" pitchFamily="18" charset="0"/>
                      </a:rPr>
                      <m:t>=(</m:t>
                    </m:r>
                    <m:r>
                      <a:rPr lang="zh-CN" altLang="en-US" b="1" i="1">
                        <a:latin typeface="Cambria Math" panose="02040503050406030204" pitchFamily="18" charset="0"/>
                      </a:rPr>
                      <m:t>𝑰</m:t>
                    </m:r>
                    <m:r>
                      <a:rPr lang="zh-CN" altLang="en-US">
                        <a:latin typeface="Cambria Math" panose="02040503050406030204" pitchFamily="18" charset="0"/>
                      </a:rPr>
                      <m:t>+</m:t>
                    </m:r>
                    <m:r>
                      <a:rPr lang="zh-CN" altLang="en-US" b="1" i="1">
                        <a:latin typeface="Cambria Math" panose="02040503050406030204" pitchFamily="18" charset="0"/>
                      </a:rPr>
                      <m:t>𝑨</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b="1" i="1">
                            <a:latin typeface="Cambria Math" panose="02040503050406030204" pitchFamily="18" charset="0"/>
                          </a:rPr>
                          <m:t>𝑨</m:t>
                        </m:r>
                      </m:e>
                      <m:sup>
                        <m:r>
                          <a:rPr lang="zh-CN" altLang="en-US">
                            <a:latin typeface="Cambria Math" panose="02040503050406030204" pitchFamily="18" charset="0"/>
                          </a:rPr>
                          <m:t>2</m:t>
                        </m:r>
                      </m:sup>
                    </m:s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zh-CN" altLang="en-US">
                        <a:latin typeface="Cambria Math" panose="02040503050406030204" pitchFamily="18" charset="0"/>
                      </a:rPr>
                      <m:t>+⋯)(</m:t>
                    </m:r>
                    <m:r>
                      <a:rPr lang="zh-CN" altLang="en-US" b="1" i="1">
                        <a:latin typeface="Cambria Math" panose="02040503050406030204" pitchFamily="18" charset="0"/>
                      </a:rPr>
                      <m:t>𝑰</m:t>
                    </m:r>
                    <m:r>
                      <a:rPr lang="zh-CN" altLang="en-US">
                        <a:latin typeface="Cambria Math" panose="02040503050406030204" pitchFamily="18" charset="0"/>
                      </a:rPr>
                      <m:t>+</m:t>
                    </m:r>
                    <m:r>
                      <a:rPr lang="zh-CN" altLang="en-US" b="1" i="1">
                        <a:latin typeface="Cambria Math" panose="02040503050406030204" pitchFamily="18" charset="0"/>
                      </a:rPr>
                      <m:t>𝑨</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b="1" i="1">
                            <a:latin typeface="Cambria Math" panose="02040503050406030204" pitchFamily="18" charset="0"/>
                          </a:rPr>
                          <m:t>𝑨</m:t>
                        </m:r>
                      </m:e>
                      <m:sup>
                        <m:r>
                          <a:rPr lang="zh-CN" altLang="en-US">
                            <a:latin typeface="Cambria Math" panose="02040503050406030204" pitchFamily="18" charset="0"/>
                          </a:rPr>
                          <m:t>2</m:t>
                        </m:r>
                      </m:sup>
                    </m:s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zh-CN" altLang="en-US">
                        <a:latin typeface="Cambria Math" panose="02040503050406030204" pitchFamily="18" charset="0"/>
                      </a:rPr>
                      <m:t>+⋯</m:t>
                    </m:r>
                    <m:r>
                      <a:rPr lang="en-US" altLang="zh-CN" b="0" i="0" smtClean="0">
                        <a:latin typeface="Cambria Math" panose="02040503050406030204" pitchFamily="18" charset="0"/>
                      </a:rPr>
                      <m:t>)</m:t>
                    </m:r>
                  </m:oMath>
                </a14:m>
                <a:r>
                  <a:rPr lang="zh-CN" altLang="en-US" dirty="0"/>
                  <a:t> </a:t>
                </a:r>
                <a:endParaRPr lang="en-US" altLang="zh-CN" i="1" dirty="0">
                  <a:latin typeface="Cambria Math" panose="02040503050406030204" pitchFamily="18" charset="0"/>
                </a:endParaRPr>
              </a:p>
              <a:p>
                <a:pPr>
                  <a:spcBef>
                    <a:spcPts val="0"/>
                  </a:spcBef>
                  <a:buNone/>
                </a:pPr>
                <a:r>
                  <a:rPr lang="en-US" altLang="zh-CN" dirty="0"/>
                  <a:t>	      </a:t>
                </a:r>
                <a14:m>
                  <m:oMath xmlns:m="http://schemas.openxmlformats.org/officeDocument/2006/math">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b="1" i="1">
                            <a:latin typeface="Cambria Math" panose="02040503050406030204" pitchFamily="18" charset="0"/>
                          </a:rPr>
                          <m:t>𝜱</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b="1" i="1">
                            <a:latin typeface="Cambria Math" panose="02040503050406030204" pitchFamily="18" charset="0"/>
                          </a:rPr>
                          <m:t>𝜱</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e>
                    </m:d>
                  </m:oMath>
                </a14:m>
                <a:endParaRPr lang="en-US" altLang="zh-CN" dirty="0"/>
              </a:p>
              <a:p>
                <a:pPr>
                  <a:spcBef>
                    <a:spcPts val="0"/>
                  </a:spcBef>
                </a:pPr>
                <a:endParaRPr lang="en-US" altLang="zh-CN" dirty="0"/>
              </a:p>
              <a:p>
                <a:pPr>
                  <a:spcBef>
                    <a:spcPts val="0"/>
                  </a:spcBef>
                </a:pPr>
                <a:r>
                  <a:rPr lang="zh-CN" altLang="en-US" dirty="0"/>
                  <a:t>或           </a:t>
                </a:r>
                <a14:m>
                  <m:oMath xmlns:m="http://schemas.openxmlformats.org/officeDocument/2006/math">
                    <m:r>
                      <a:rPr lang="zh-CN" altLang="en-US" b="1" i="1">
                        <a:latin typeface="Cambria Math" panose="02040503050406030204" pitchFamily="18" charset="0"/>
                      </a:rPr>
                      <m:t>𝜱</m:t>
                    </m:r>
                    <m:d>
                      <m:dPr>
                        <m:ctrlPr>
                          <a:rPr lang="zh-CN" altLang="en-US" b="1"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b="1" i="1">
                                <a:latin typeface="Cambria Math" panose="02040503050406030204" pitchFamily="18" charset="0"/>
                              </a:rPr>
                              <m:t>𝑨</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zh-CN" altLang="en-US" b="1" i="1">
                            <a:latin typeface="Cambria Math" panose="02040503050406030204" pitchFamily="18" charset="0"/>
                          </a:rPr>
                          <m:t>𝑨</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sup>
                    </m:sSup>
                    <m:r>
                      <a:rPr lang="en-US" altLang="zh-CN" dirty="0"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zh-CN" altLang="en-US" b="1" i="1">
                            <a:latin typeface="Cambria Math" panose="02040503050406030204" pitchFamily="18" charset="0"/>
                          </a:rPr>
                          <m:t>𝑨</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en-US" altLang="zh-CN" b="0" i="0" smtClean="0">
                                <a:latin typeface="Cambria Math" panose="02040503050406030204" pitchFamily="18" charset="0"/>
                              </a:rPr>
                              <m:t>2</m:t>
                            </m:r>
                          </m:sub>
                        </m:sSub>
                      </m:sup>
                    </m:sSup>
                    <m:r>
                      <a:rPr lang="en-US" altLang="zh-CN" b="0" i="1" smtClean="0">
                        <a:latin typeface="Cambria Math" panose="02040503050406030204" pitchFamily="18" charset="0"/>
                      </a:rPr>
                      <m:t>=</m:t>
                    </m:r>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b="1" i="1">
                            <a:latin typeface="Cambria Math" panose="02040503050406030204" pitchFamily="18" charset="0"/>
                          </a:rPr>
                          <m:t>𝜱</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b="1" i="1">
                            <a:latin typeface="Cambria Math" panose="02040503050406030204" pitchFamily="18" charset="0"/>
                          </a:rPr>
                          <m:t>𝜱</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e>
                    </m:d>
                  </m:oMath>
                </a14:m>
                <a:endParaRPr lang="zh-CN" altLang="en-US" dirty="0"/>
              </a:p>
            </p:txBody>
          </p:sp>
        </mc:Choice>
        <mc:Fallback xmlns="">
          <p:sp>
            <p:nvSpPr>
              <p:cNvPr id="3" name="内容占位符 2">
                <a:extLst>
                  <a:ext uri="{FF2B5EF4-FFF2-40B4-BE49-F238E27FC236}">
                    <a16:creationId xmlns:a16="http://schemas.microsoft.com/office/drawing/2014/main" id="{10358D75-7738-4315-881C-E99BAF66F4C1}"/>
                  </a:ext>
                </a:extLst>
              </p:cNvPr>
              <p:cNvSpPr>
                <a:spLocks noGrp="1" noRot="1" noChangeAspect="1" noMove="1" noResize="1" noEditPoints="1" noAdjustHandles="1" noChangeArrowheads="1" noChangeShapeType="1" noTextEdit="1"/>
              </p:cNvSpPr>
              <p:nvPr>
                <p:ph sz="quarter" idx="13"/>
              </p:nvPr>
            </p:nvSpPr>
            <p:spPr>
              <a:blipFill>
                <a:blip r:embed="rId3"/>
                <a:stretch>
                  <a:fillRect t="-2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7A5CF52-C0DB-47EF-A6AE-0592D3B90324}"/>
              </a:ext>
            </a:extLst>
          </p:cNvPr>
          <p:cNvSpPr>
            <a:spLocks noGrp="1"/>
          </p:cNvSpPr>
          <p:nvPr>
            <p:ph type="sldNum" sz="quarter" idx="12"/>
          </p:nvPr>
        </p:nvSpPr>
        <p:spPr/>
        <p:txBody>
          <a:bodyPr/>
          <a:lstStyle/>
          <a:p>
            <a:fld id="{86AEE06C-0CD7-41E2-81E6-FA1C1A12492D}" type="slidenum">
              <a:rPr lang="en-US" altLang="zh-CN" smtClean="0"/>
              <a:pPr/>
              <a:t>15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B3798E9-2285-4FE9-8231-3FB1174A89F5}"/>
                  </a:ext>
                </a:extLst>
              </p:cNvPr>
              <p:cNvSpPr>
                <a:spLocks noGrp="1"/>
              </p:cNvSpPr>
              <p:nvPr>
                <p:ph type="title"/>
              </p:nvPr>
            </p:nvSpPr>
            <p:spPr/>
            <p:txBody>
              <a:bodyPr>
                <a:noAutofit/>
              </a:bodyPr>
              <a:lstStyle/>
              <a:p>
                <a:r>
                  <a:rPr lang="zh-CN" altLang="en-US" b="1" dirty="0"/>
                  <a:t>性质</a:t>
                </a:r>
                <a:r>
                  <a:rPr lang="en-US" altLang="zh-CN" b="1" dirty="0"/>
                  <a:t>4  </a:t>
                </a:r>
                <a:r>
                  <a:rPr lang="zh-CN" altLang="en-US" dirty="0"/>
                  <a:t>可逆性</a:t>
                </a:r>
                <a14:m>
                  <m:oMath xmlns:m="http://schemas.openxmlformats.org/officeDocument/2006/math">
                    <m:r>
                      <a:rPr lang="en-US" altLang="zh-CN" b="0" i="0" smtClean="0">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𝜱</m:t>
                        </m:r>
                      </m:e>
                      <m:sup>
                        <m:r>
                          <a:rPr lang="zh-CN" altLang="en-US" i="1">
                            <a:solidFill>
                              <a:srgbClr val="000000"/>
                            </a:solidFill>
                            <a:latin typeface="Cambria Math" panose="02040503050406030204" pitchFamily="18" charset="0"/>
                          </a:rPr>
                          <m:t>−1</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en-US" altLang="zh-CN" b="0" i="1" smtClean="0">
                        <a:solidFill>
                          <a:srgbClr val="000000"/>
                        </a:solidFill>
                        <a:latin typeface="Cambria Math" panose="02040503050406030204" pitchFamily="18" charset="0"/>
                      </a:rPr>
                      <m:t>  </m:t>
                    </m:r>
                  </m:oMath>
                </a14:m>
                <a:r>
                  <a:rPr lang="en-US" altLang="zh-CN" dirty="0"/>
                  <a:t>				 </a:t>
                </a:r>
                <a:r>
                  <a:rPr lang="en-US" altLang="zh-CN" sz="2400" dirty="0"/>
                  <a:t>(2-17) </a:t>
                </a:r>
                <a:endParaRPr lang="zh-CN" altLang="en-US" dirty="0"/>
              </a:p>
            </p:txBody>
          </p:sp>
        </mc:Choice>
        <mc:Fallback xmlns="">
          <p:sp>
            <p:nvSpPr>
              <p:cNvPr id="2" name="标题 1">
                <a:extLst>
                  <a:ext uri="{FF2B5EF4-FFF2-40B4-BE49-F238E27FC236}">
                    <a16:creationId xmlns:a16="http://schemas.microsoft.com/office/drawing/2014/main" id="{9B3798E9-2285-4FE9-8231-3FB1174A89F5}"/>
                  </a:ext>
                </a:extLst>
              </p:cNvPr>
              <p:cNvSpPr>
                <a:spLocks noGrp="1" noRot="1" noChangeAspect="1" noMove="1" noResize="1" noEditPoints="1" noAdjustHandles="1" noChangeArrowheads="1" noChangeShapeType="1" noTextEdit="1"/>
              </p:cNvSpPr>
              <p:nvPr>
                <p:ph type="title"/>
              </p:nvPr>
            </p:nvSpPr>
            <p:spPr>
              <a:blipFill>
                <a:blip r:embed="rId2"/>
                <a:stretch>
                  <a:fillRect l="-1529" t="-8036" r="-1353"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8B5B5F-8AB3-4C94-8852-73E67320D42F}"/>
                  </a:ext>
                </a:extLst>
              </p:cNvPr>
              <p:cNvSpPr>
                <a:spLocks noGrp="1"/>
              </p:cNvSpPr>
              <p:nvPr>
                <p:ph sz="quarter" idx="13"/>
              </p:nvPr>
            </p:nvSpPr>
            <p:spPr/>
            <p:txBody>
              <a:bodyPr/>
              <a:lstStyle/>
              <a:p>
                <a:pPr>
                  <a:buNone/>
                </a:pPr>
                <a:r>
                  <a:rPr lang="zh-CN" altLang="en-US" sz="2800" dirty="0"/>
                  <a:t>证明： 根据性质（</a:t>
                </a:r>
                <a:r>
                  <a:rPr lang="en-US" altLang="zh-CN" sz="2800" dirty="0"/>
                  <a:t>1</a:t>
                </a:r>
                <a:r>
                  <a:rPr lang="zh-CN" altLang="en-US" sz="2800" dirty="0"/>
                  <a:t>）和（</a:t>
                </a:r>
                <a:r>
                  <a:rPr lang="en-US" altLang="zh-CN" sz="2800" dirty="0"/>
                  <a:t>3</a:t>
                </a:r>
                <a:r>
                  <a:rPr lang="zh-CN" altLang="en-US" sz="2800" dirty="0"/>
                  <a:t>）有</a:t>
                </a:r>
                <a:endParaRPr lang="en-US" altLang="zh-CN" sz="2800" dirty="0"/>
              </a:p>
              <a:p>
                <a:pPr>
                  <a:buNone/>
                </a:pPr>
                <a14:m>
                  <m:oMathPara xmlns:m="http://schemas.openxmlformats.org/officeDocument/2006/math">
                    <m:oMathParaPr>
                      <m:jc m:val="centerGroup"/>
                    </m:oMathParaPr>
                    <m:oMath xmlns:m="http://schemas.openxmlformats.org/officeDocument/2006/math">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0</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oMath>
                    <m:oMath xmlns:m="http://schemas.openxmlformats.org/officeDocument/2006/math">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𝑰</m:t>
                      </m:r>
                    </m:oMath>
                  </m:oMathPara>
                </a14:m>
                <a:endParaRPr lang="zh-CN" altLang="en-US" sz="2800" b="1" dirty="0"/>
              </a:p>
              <a:p>
                <a:pPr>
                  <a:buNone/>
                </a:pPr>
                <a:r>
                  <a:rPr lang="zh-CN" altLang="en-US" dirty="0">
                    <a:latin typeface="宋体" panose="02010600030101010101" pitchFamily="2" charset="-122"/>
                  </a:rPr>
                  <a:t>该性质表明</a:t>
                </a:r>
                <a:r>
                  <a:rPr lang="en-US" altLang="zh-CN" dirty="0">
                    <a:latin typeface="宋体" panose="02010600030101010101" pitchFamily="2" charset="-122"/>
                  </a:rPr>
                  <a:t>:</a:t>
                </a:r>
                <a:r>
                  <a:rPr lang="zh-CN" altLang="en-US" dirty="0">
                    <a:latin typeface="宋体" panose="02010600030101010101" pitchFamily="2" charset="-122"/>
                  </a:rPr>
                  <a:t>状态转移矩阵的逆为时间的逆转，系统的状态转移具有双向性。</a:t>
                </a:r>
                <a:endParaRPr lang="zh-CN" altLang="en-US" sz="2000" dirty="0"/>
              </a:p>
            </p:txBody>
          </p:sp>
        </mc:Choice>
        <mc:Fallback xmlns="">
          <p:sp>
            <p:nvSpPr>
              <p:cNvPr id="3" name="内容占位符 2">
                <a:extLst>
                  <a:ext uri="{FF2B5EF4-FFF2-40B4-BE49-F238E27FC236}">
                    <a16:creationId xmlns:a16="http://schemas.microsoft.com/office/drawing/2014/main" id="{628B5B5F-8AB3-4C94-8852-73E67320D42F}"/>
                  </a:ext>
                </a:extLst>
              </p:cNvPr>
              <p:cNvSpPr>
                <a:spLocks noGrp="1" noRot="1" noChangeAspect="1" noMove="1" noResize="1" noEditPoints="1" noAdjustHandles="1" noChangeArrowheads="1" noChangeShapeType="1" noTextEdit="1"/>
              </p:cNvSpPr>
              <p:nvPr>
                <p:ph sz="quarter" idx="13"/>
              </p:nvPr>
            </p:nvSpPr>
            <p:spPr>
              <a:blipFill>
                <a:blip r:embed="rId3"/>
                <a:stretch>
                  <a:fillRect l="-1235" t="-478" r="-117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4936663-4786-4FEE-9C08-739372470312}"/>
              </a:ext>
            </a:extLst>
          </p:cNvPr>
          <p:cNvSpPr>
            <a:spLocks noGrp="1"/>
          </p:cNvSpPr>
          <p:nvPr>
            <p:ph type="sldNum" sz="quarter" idx="12"/>
          </p:nvPr>
        </p:nvSpPr>
        <p:spPr/>
        <p:txBody>
          <a:bodyPr/>
          <a:lstStyle/>
          <a:p>
            <a:fld id="{86AEE06C-0CD7-41E2-81E6-FA1C1A12492D}" type="slidenum">
              <a:rPr lang="en-US" altLang="zh-CN" smtClean="0"/>
              <a:pPr/>
              <a:t>16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CC3142B-740E-4C5A-BDCC-3287B93A4804}"/>
                  </a:ext>
                </a:extLst>
              </p:cNvPr>
              <p:cNvSpPr>
                <a:spLocks noGrp="1"/>
              </p:cNvSpPr>
              <p:nvPr>
                <p:ph type="title"/>
              </p:nvPr>
            </p:nvSpPr>
            <p:spPr/>
            <p:txBody>
              <a:bodyPr>
                <a:normAutofit fontScale="90000"/>
              </a:bodyPr>
              <a:lstStyle/>
              <a:p>
                <a:r>
                  <a:rPr lang="zh-CN" altLang="en-US" sz="3600" b="1" dirty="0"/>
                  <a:t>性质</a:t>
                </a:r>
                <a:r>
                  <a:rPr lang="en-US" altLang="zh-CN" sz="3600" b="1" dirty="0"/>
                  <a:t>5   </a:t>
                </a:r>
                <a:r>
                  <a:rPr lang="zh-CN" altLang="en-US" dirty="0"/>
                  <a:t>传递性    </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en-US" altLang="zh-CN" sz="2400" dirty="0"/>
                  <a:t>	    (2-18) </a:t>
                </a:r>
                <a:r>
                  <a:rPr lang="en-US" altLang="zh-CN" dirty="0"/>
                  <a:t> </a:t>
                </a:r>
                <a:endParaRPr lang="zh-CN" altLang="en-US" dirty="0"/>
              </a:p>
            </p:txBody>
          </p:sp>
        </mc:Choice>
        <mc:Fallback xmlns="">
          <p:sp>
            <p:nvSpPr>
              <p:cNvPr id="2" name="标题 1">
                <a:extLst>
                  <a:ext uri="{FF2B5EF4-FFF2-40B4-BE49-F238E27FC236}">
                    <a16:creationId xmlns:a16="http://schemas.microsoft.com/office/drawing/2014/main" id="{ACC3142B-740E-4C5A-BDCC-3287B93A4804}"/>
                  </a:ext>
                </a:extLst>
              </p:cNvPr>
              <p:cNvSpPr>
                <a:spLocks noGrp="1" noRot="1" noChangeAspect="1" noMove="1" noResize="1" noEditPoints="1" noAdjustHandles="1" noChangeArrowheads="1" noChangeShapeType="1" noTextEdit="1"/>
              </p:cNvSpPr>
              <p:nvPr>
                <p:ph type="title"/>
              </p:nvPr>
            </p:nvSpPr>
            <p:spPr>
              <a:blipFill>
                <a:blip r:embed="rId2"/>
                <a:stretch>
                  <a:fillRect l="-1529" t="-8036" r="-1588"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4DDB77-8A6E-45AA-86C3-D4F42C425807}"/>
                  </a:ext>
                </a:extLst>
              </p:cNvPr>
              <p:cNvSpPr>
                <a:spLocks noGrp="1"/>
              </p:cNvSpPr>
              <p:nvPr>
                <p:ph sz="quarter" idx="13"/>
              </p:nvPr>
            </p:nvSpPr>
            <p:spPr/>
            <p:txBody>
              <a:bodyPr>
                <a:normAutofit/>
              </a:bodyPr>
              <a:lstStyle/>
              <a:p>
                <a:pPr>
                  <a:buNone/>
                </a:pPr>
                <a:r>
                  <a:rPr lang="zh-CN" altLang="en-US" sz="2800" dirty="0"/>
                  <a:t>证明 根据定义有</a:t>
                </a:r>
                <a:endParaRPr lang="en-US" altLang="zh-CN" sz="2800" dirty="0"/>
              </a:p>
              <a:p>
                <a:pPr>
                  <a:buNone/>
                </a:pP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t> </a:t>
                </a:r>
              </a:p>
              <a:p>
                <a:pPr marL="457200" indent="-457200" algn="just">
                  <a:lnSpc>
                    <a:spcPct val="130000"/>
                  </a:lnSpc>
                </a:pPr>
                <a:r>
                  <a:rPr lang="zh-CN" altLang="en-US" dirty="0"/>
                  <a:t>该性质表明：系统的状态转移过程可把多步状态转移等效为一步状态转移，或可将系统的一步状态转移分解成多步状态转移。</a:t>
                </a:r>
                <a:endParaRPr lang="en-US" altLang="zh-CN" dirty="0"/>
              </a:p>
              <a:p>
                <a:pPr>
                  <a:buNone/>
                </a:pPr>
                <a:endParaRPr lang="zh-CN" altLang="en-US" sz="2800" dirty="0"/>
              </a:p>
            </p:txBody>
          </p:sp>
        </mc:Choice>
        <mc:Fallback xmlns="">
          <p:sp>
            <p:nvSpPr>
              <p:cNvPr id="3" name="内容占位符 2">
                <a:extLst>
                  <a:ext uri="{FF2B5EF4-FFF2-40B4-BE49-F238E27FC236}">
                    <a16:creationId xmlns:a16="http://schemas.microsoft.com/office/drawing/2014/main" id="{944DDB77-8A6E-45AA-86C3-D4F42C425807}"/>
                  </a:ext>
                </a:extLst>
              </p:cNvPr>
              <p:cNvSpPr>
                <a:spLocks noGrp="1" noRot="1" noChangeAspect="1" noMove="1" noResize="1" noEditPoints="1" noAdjustHandles="1" noChangeArrowheads="1" noChangeShapeType="1" noTextEdit="1"/>
              </p:cNvSpPr>
              <p:nvPr>
                <p:ph sz="quarter" idx="13"/>
              </p:nvPr>
            </p:nvSpPr>
            <p:spPr>
              <a:blipFill>
                <a:blip r:embed="rId3"/>
                <a:stretch>
                  <a:fillRect l="-824" t="-478" r="-88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91990F4-07C3-45A0-9FA1-60101FCCE888}"/>
              </a:ext>
            </a:extLst>
          </p:cNvPr>
          <p:cNvSpPr>
            <a:spLocks noGrp="1"/>
          </p:cNvSpPr>
          <p:nvPr>
            <p:ph type="sldNum" sz="quarter" idx="12"/>
          </p:nvPr>
        </p:nvSpPr>
        <p:spPr/>
        <p:txBody>
          <a:bodyPr/>
          <a:lstStyle/>
          <a:p>
            <a:fld id="{86AEE06C-0CD7-41E2-81E6-FA1C1A12492D}" type="slidenum">
              <a:rPr lang="en-US" altLang="zh-CN" smtClean="0"/>
              <a:pPr/>
              <a:t>17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BEAD906-EBDD-47E5-9727-3DD37B5D4008}"/>
                  </a:ext>
                </a:extLst>
              </p:cNvPr>
              <p:cNvSpPr>
                <a:spLocks noGrp="1"/>
              </p:cNvSpPr>
              <p:nvPr>
                <p:ph type="title"/>
              </p:nvPr>
            </p:nvSpPr>
            <p:spPr/>
            <p:txBody>
              <a:bodyPr>
                <a:normAutofit/>
              </a:bodyPr>
              <a:lstStyle/>
              <a:p>
                <a:r>
                  <a:rPr lang="zh-CN" altLang="en-US" b="1" dirty="0"/>
                  <a:t>性质</a:t>
                </a:r>
                <a:r>
                  <a:rPr lang="en-US" altLang="zh-CN" b="1" dirty="0"/>
                  <a:t>6  </a:t>
                </a:r>
                <a14:m>
                  <m:oMath xmlns:m="http://schemas.openxmlformats.org/officeDocument/2006/math">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𝑘𝑡</m:t>
                    </m:r>
                    <m:r>
                      <a:rPr lang="zh-CN" altLang="en-US" i="1">
                        <a:solidFill>
                          <a:srgbClr val="000000"/>
                        </a:solidFill>
                        <a:latin typeface="Cambria Math" panose="02040503050406030204" pitchFamily="18" charset="0"/>
                      </a:rPr>
                      <m:t>)</m:t>
                    </m:r>
                  </m:oMath>
                </a14:m>
                <a:r>
                  <a:rPr lang="en-US" altLang="zh-CN" dirty="0"/>
                  <a:t>  </a:t>
                </a:r>
                <a:endParaRPr lang="zh-CN" altLang="en-US" dirty="0"/>
              </a:p>
            </p:txBody>
          </p:sp>
        </mc:Choice>
        <mc:Fallback xmlns="">
          <p:sp>
            <p:nvSpPr>
              <p:cNvPr id="2" name="标题 1">
                <a:extLst>
                  <a:ext uri="{FF2B5EF4-FFF2-40B4-BE49-F238E27FC236}">
                    <a16:creationId xmlns:a16="http://schemas.microsoft.com/office/drawing/2014/main" id="{0BEAD906-EBDD-47E5-9727-3DD37B5D4008}"/>
                  </a:ext>
                </a:extLst>
              </p:cNvPr>
              <p:cNvSpPr>
                <a:spLocks noGrp="1" noRot="1" noChangeAspect="1" noMove="1" noResize="1" noEditPoints="1" noAdjustHandles="1" noChangeArrowheads="1" noChangeShapeType="1" noTextEdit="1"/>
              </p:cNvSpPr>
              <p:nvPr>
                <p:ph type="title"/>
              </p:nvPr>
            </p:nvSpPr>
            <p:spPr>
              <a:blipFill>
                <a:blip r:embed="rId2"/>
                <a:stretch>
                  <a:fillRect l="-1529" t="-6250"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E368A9-1616-4992-8B96-D090D0810485}"/>
                  </a:ext>
                </a:extLst>
              </p:cNvPr>
              <p:cNvSpPr>
                <a:spLocks noGrp="1"/>
              </p:cNvSpPr>
              <p:nvPr>
                <p:ph sz="quarter" idx="13"/>
              </p:nvPr>
            </p:nvSpPr>
            <p:spPr/>
            <p:txBody>
              <a:bodyPr>
                <a:normAutofit/>
              </a:bodyPr>
              <a:lstStyle/>
              <a:p>
                <a:pPr>
                  <a:buNone/>
                </a:pPr>
                <a:r>
                  <a:rPr lang="zh-CN" altLang="en-US" sz="2800" dirty="0"/>
                  <a:t>证明 根据定义有</a:t>
                </a:r>
                <a:endParaRPr lang="en-US" altLang="zh-CN" sz="2800" dirty="0"/>
              </a:p>
              <a:p>
                <a:pPr>
                  <a:buNone/>
                </a:pPr>
                <a14:m>
                  <m:oMathPara xmlns:m="http://schemas.openxmlformats.org/officeDocument/2006/math">
                    <m:oMathParaPr>
                      <m:jc m:val="centerGroup"/>
                    </m:oMathParaPr>
                    <m:oMath xmlns:m="http://schemas.openxmlformats.org/officeDocument/2006/math">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𝑘</m:t>
                          </m:r>
                        </m:sup>
                      </m:sSup>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𝑡</m:t>
                          </m:r>
                        </m:sup>
                      </m:sSup>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𝑘</m:t>
                          </m:r>
                        </m:sup>
                      </m:sSup>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𝑡</m:t>
                          </m:r>
                        </m:sup>
                      </m:sSup>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𝑡</m:t>
                          </m:r>
                        </m:sup>
                      </m:sSup>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𝑡</m:t>
                          </m:r>
                        </m:sup>
                      </m:sSup>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en-US" altLang="zh-CN" sz="2800" b="0" i="1" smtClean="0">
                              <a:solidFill>
                                <a:srgbClr val="000000"/>
                              </a:solidFill>
                              <a:latin typeface="Cambria Math" panose="02040503050406030204" pitchFamily="18" charset="0"/>
                            </a:rPr>
                            <m:t>𝑘</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𝑡</m:t>
                          </m:r>
                        </m:sup>
                      </m:sSup>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𝑘𝑡</m:t>
                      </m:r>
                      <m:r>
                        <a:rPr lang="zh-CN" altLang="en-US" sz="2800" i="1">
                          <a:solidFill>
                            <a:srgbClr val="000000"/>
                          </a:solidFill>
                          <a:latin typeface="Cambria Math" panose="02040503050406030204" pitchFamily="18" charset="0"/>
                        </a:rPr>
                        <m:t>)</m:t>
                      </m:r>
                    </m:oMath>
                  </m:oMathPara>
                </a14:m>
                <a:endParaRPr lang="zh-CN" altLang="en-US" sz="2800" dirty="0"/>
              </a:p>
              <a:p>
                <a:pPr>
                  <a:buNone/>
                </a:pPr>
                <a:endParaRPr lang="en-US" altLang="zh-CN" sz="2800" dirty="0"/>
              </a:p>
              <a:p>
                <a:pPr>
                  <a:buNone/>
                </a:pPr>
                <a:r>
                  <a:rPr lang="zh-CN" altLang="en-US" sz="3200" b="1" cap="all" dirty="0">
                    <a:latin typeface="微软雅黑" panose="020B0503020204020204" pitchFamily="34" charset="-122"/>
                    <a:ea typeface="微软雅黑" panose="020B0503020204020204" pitchFamily="34" charset="-122"/>
                    <a:cs typeface="+mj-cs"/>
                  </a:rPr>
                  <a:t>性质</a:t>
                </a:r>
                <a:r>
                  <a:rPr lang="en-US" altLang="zh-CN" sz="3200" b="1" cap="all" dirty="0">
                    <a:latin typeface="微软雅黑" panose="020B0503020204020204" pitchFamily="34" charset="-122"/>
                    <a:ea typeface="微软雅黑" panose="020B0503020204020204" pitchFamily="34" charset="-122"/>
                    <a:cs typeface="+mj-cs"/>
                  </a:rPr>
                  <a:t>7  </a:t>
                </a:r>
                <a:r>
                  <a:rPr lang="zh-CN" altLang="en-US" sz="3200" dirty="0"/>
                  <a:t>当</a:t>
                </a:r>
                <a14:m>
                  <m:oMath xmlns:m="http://schemas.openxmlformats.org/officeDocument/2006/math">
                    <m:r>
                      <a:rPr lang="zh-CN" altLang="en-US" sz="3200" b="1" i="1">
                        <a:solidFill>
                          <a:srgbClr val="000000"/>
                        </a:solidFill>
                        <a:latin typeface="Cambria Math" panose="02040503050406030204" pitchFamily="18" charset="0"/>
                      </a:rPr>
                      <m:t>𝑨</m:t>
                    </m:r>
                  </m:oMath>
                </a14:m>
                <a:r>
                  <a:rPr lang="zh-CN" altLang="en-US" sz="3200" dirty="0"/>
                  <a:t>给定后，</a:t>
                </a:r>
                <a14:m>
                  <m:oMath xmlns:m="http://schemas.openxmlformats.org/officeDocument/2006/math">
                    <m:r>
                      <a:rPr lang="zh-CN" altLang="en-US" sz="3200" b="1" i="1">
                        <a:solidFill>
                          <a:srgbClr val="000000"/>
                        </a:solidFill>
                        <a:latin typeface="Cambria Math" panose="02040503050406030204" pitchFamily="18" charset="0"/>
                      </a:rPr>
                      <m:t>𝜱</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𝑡</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𝑡</m:t>
                        </m:r>
                      </m:e>
                      <m:sub>
                        <m:r>
                          <a:rPr lang="zh-CN" altLang="en-US" sz="3200" i="1">
                            <a:solidFill>
                              <a:srgbClr val="000000"/>
                            </a:solidFill>
                            <a:latin typeface="Cambria Math" panose="02040503050406030204" pitchFamily="18" charset="0"/>
                          </a:rPr>
                          <m:t>0</m:t>
                        </m:r>
                      </m:sub>
                    </m:sSub>
                    <m:r>
                      <a:rPr lang="zh-CN" altLang="en-US" sz="3200" i="1">
                        <a:solidFill>
                          <a:srgbClr val="000000"/>
                        </a:solidFill>
                        <a:latin typeface="Cambria Math" panose="02040503050406030204" pitchFamily="18" charset="0"/>
                      </a:rPr>
                      <m:t>)</m:t>
                    </m:r>
                  </m:oMath>
                </a14:m>
                <a:r>
                  <a:rPr lang="zh-CN" altLang="en-US" sz="3200" dirty="0"/>
                  <a:t>唯一；</a:t>
                </a:r>
              </a:p>
              <a:p>
                <a:pPr>
                  <a:buNone/>
                </a:pPr>
                <a:r>
                  <a:rPr lang="zh-CN" altLang="en-US" sz="2800" dirty="0">
                    <a:latin typeface="宋体" panose="02010600030101010101" pitchFamily="2" charset="-122"/>
                  </a:rPr>
                  <a:t>该性质表明：</a:t>
                </a:r>
                <a:endParaRPr lang="en-US" altLang="zh-CN" sz="2800" dirty="0">
                  <a:latin typeface="宋体" panose="02010600030101010101" pitchFamily="2" charset="-122"/>
                </a:endParaRPr>
              </a:p>
              <a:p>
                <a:pPr>
                  <a:buNone/>
                </a:pPr>
                <a:r>
                  <a:rPr lang="zh-CN" altLang="en-US" sz="2800" dirty="0">
                    <a:latin typeface="宋体" panose="02010600030101010101" pitchFamily="2" charset="-122"/>
                  </a:rPr>
                  <a:t>定常系统的状态转移矩阵</a:t>
                </a:r>
                <a14:m>
                  <m:oMath xmlns:m="http://schemas.openxmlformats.org/officeDocument/2006/math">
                    <m:r>
                      <a:rPr lang="zh-CN" altLang="en-US" sz="2800" b="1" i="1">
                        <a:solidFill>
                          <a:srgbClr val="000000"/>
                        </a:solidFill>
                        <a:latin typeface="Cambria Math" panose="02040503050406030204" pitchFamily="18" charset="0"/>
                      </a:rPr>
                      <m:t>𝜱</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𝑡</m:t>
                        </m:r>
                      </m:e>
                      <m:sub>
                        <m:r>
                          <a:rPr lang="zh-CN" altLang="en-US" sz="2800" i="1">
                            <a:solidFill>
                              <a:srgbClr val="000000"/>
                            </a:solidFill>
                            <a:latin typeface="Cambria Math" panose="02040503050406030204" pitchFamily="18" charset="0"/>
                          </a:rPr>
                          <m:t>0</m:t>
                        </m:r>
                      </m:sub>
                    </m:sSub>
                    <m:r>
                      <a:rPr lang="zh-CN" altLang="en-US" sz="2800" i="1">
                        <a:solidFill>
                          <a:srgbClr val="000000"/>
                        </a:solidFill>
                        <a:latin typeface="Cambria Math" panose="02040503050406030204" pitchFamily="18" charset="0"/>
                      </a:rPr>
                      <m:t>)</m:t>
                    </m:r>
                  </m:oMath>
                </a14:m>
                <a:r>
                  <a:rPr lang="zh-CN" altLang="en-US" sz="2800" dirty="0">
                    <a:latin typeface="宋体" panose="02010600030101010101" pitchFamily="2" charset="-122"/>
                  </a:rPr>
                  <a:t>不依赖于初始时刻。 </a:t>
                </a:r>
                <a:endParaRPr lang="zh-CN" altLang="en-US" sz="2800" dirty="0"/>
              </a:p>
            </p:txBody>
          </p:sp>
        </mc:Choice>
        <mc:Fallback xmlns="">
          <p:sp>
            <p:nvSpPr>
              <p:cNvPr id="3" name="内容占位符 2">
                <a:extLst>
                  <a:ext uri="{FF2B5EF4-FFF2-40B4-BE49-F238E27FC236}">
                    <a16:creationId xmlns:a16="http://schemas.microsoft.com/office/drawing/2014/main" id="{DCE368A9-1616-4992-8B96-D090D0810485}"/>
                  </a:ext>
                </a:extLst>
              </p:cNvPr>
              <p:cNvSpPr>
                <a:spLocks noGrp="1" noRot="1" noChangeAspect="1" noMove="1" noResize="1" noEditPoints="1" noAdjustHandles="1" noChangeArrowheads="1" noChangeShapeType="1" noTextEdit="1"/>
              </p:cNvSpPr>
              <p:nvPr>
                <p:ph sz="quarter" idx="13"/>
              </p:nvPr>
            </p:nvSpPr>
            <p:spPr>
              <a:blipFill>
                <a:blip r:embed="rId3"/>
                <a:stretch>
                  <a:fillRect t="-47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411E7D4-9924-4A7B-ADC0-895D146E47CB}"/>
              </a:ext>
            </a:extLst>
          </p:cNvPr>
          <p:cNvSpPr>
            <a:spLocks noGrp="1"/>
          </p:cNvSpPr>
          <p:nvPr>
            <p:ph type="sldNum" sz="quarter" idx="12"/>
          </p:nvPr>
        </p:nvSpPr>
        <p:spPr/>
        <p:txBody>
          <a:bodyPr/>
          <a:lstStyle/>
          <a:p>
            <a:fld id="{86AEE06C-0CD7-41E2-81E6-FA1C1A12492D}" type="slidenum">
              <a:rPr lang="en-US" altLang="zh-CN" smtClean="0"/>
              <a:pPr/>
              <a:t>18</a:t>
            </a:fld>
            <a:endParaRPr lang="en-US" altLang="zh-CN"/>
          </a:p>
        </p:txBody>
      </p:sp>
      <p:sp>
        <p:nvSpPr>
          <p:cNvPr id="259078" name="Rectangle 6">
            <a:extLst>
              <a:ext uri="{FF2B5EF4-FFF2-40B4-BE49-F238E27FC236}">
                <a16:creationId xmlns:a16="http://schemas.microsoft.com/office/drawing/2014/main" id="{21BBD2A1-AC34-495E-B740-FDC7CC14F021}"/>
              </a:ext>
            </a:extLst>
          </p:cNvPr>
          <p:cNvSpPr>
            <a:spLocks noChangeArrowheads="1"/>
          </p:cNvSpPr>
          <p:nvPr/>
        </p:nvSpPr>
        <p:spPr bwMode="auto">
          <a:xfrm>
            <a:off x="8688288" y="669131"/>
            <a:ext cx="2306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0" dirty="0">
                <a:latin typeface="黑体" panose="02010609060101010101" pitchFamily="49" charset="-122"/>
                <a:ea typeface="黑体" panose="02010609060101010101" pitchFamily="49" charset="-122"/>
              </a:rPr>
              <a:t> (2-19)</a:t>
            </a:r>
            <a:r>
              <a:rPr lang="en-US" altLang="zh-CN" sz="1100" b="0" dirty="0"/>
              <a:t> </a:t>
            </a:r>
            <a:endParaRPr lang="en-US" altLang="zh-CN" b="0" dirty="0"/>
          </a:p>
        </p:txBody>
      </p:sp>
      <p:pic>
        <p:nvPicPr>
          <p:cNvPr id="6" name="图形 5" descr="清单演示文稿">
            <a:hlinkClick r:id="rId4" action="ppaction://hlinksldjump"/>
            <a:extLst>
              <a:ext uri="{FF2B5EF4-FFF2-40B4-BE49-F238E27FC236}">
                <a16:creationId xmlns:a16="http://schemas.microsoft.com/office/drawing/2014/main" id="{B95A1627-7071-47C9-82FD-E6CDFB89F1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9429" y="5943600"/>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5728DF1-10D2-426D-8DE8-183AE05B41D3}"/>
              </a:ext>
            </a:extLst>
          </p:cNvPr>
          <p:cNvSpPr>
            <a:spLocks noGrp="1"/>
          </p:cNvSpPr>
          <p:nvPr>
            <p:ph type="title"/>
          </p:nvPr>
        </p:nvSpPr>
        <p:spPr/>
        <p:txBody>
          <a:bodyPr>
            <a:normAutofit/>
          </a:bodyPr>
          <a:lstStyle/>
          <a:p>
            <a:r>
              <a:rPr lang="en-US" altLang="zh-CN" dirty="0"/>
              <a:t>3</a:t>
            </a:r>
            <a:r>
              <a:rPr lang="zh-CN" altLang="en-US" dirty="0"/>
              <a:t>．几个特殊的状态转移矩阵</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53C2CCC7-A07B-4D6E-89D1-0B4BFE32807D}"/>
                  </a:ext>
                </a:extLst>
              </p:cNvPr>
              <p:cNvSpPr>
                <a:spLocks noGrp="1"/>
              </p:cNvSpPr>
              <p:nvPr>
                <p:ph sz="quarter" idx="13"/>
              </p:nvPr>
            </p:nvSpPr>
            <p:spPr/>
            <p:txBody>
              <a:bodyPr>
                <a:normAutofit/>
              </a:bodyPr>
              <a:lstStyle/>
              <a:p>
                <a:pPr>
                  <a:buNone/>
                </a:pPr>
                <a:r>
                  <a:rPr lang="zh-CN" altLang="en-US" sz="3300" dirty="0">
                    <a:highlight>
                      <a:srgbClr val="C0C0C0"/>
                    </a:highlight>
                  </a:rPr>
                  <a:t>情形</a:t>
                </a:r>
                <a:r>
                  <a:rPr lang="en-US" altLang="zh-CN" sz="3300" dirty="0">
                    <a:highlight>
                      <a:srgbClr val="C0C0C0"/>
                    </a:highlight>
                  </a:rPr>
                  <a:t>1</a:t>
                </a:r>
                <a:r>
                  <a:rPr lang="zh-CN" altLang="en-US" sz="3300" dirty="0">
                    <a:highlight>
                      <a:srgbClr val="C0C0C0"/>
                    </a:highlight>
                  </a:rPr>
                  <a:t>）</a:t>
                </a:r>
                <a:r>
                  <a:rPr lang="zh-CN" altLang="en-US" dirty="0"/>
                  <a:t>若</a:t>
                </a:r>
                <a14:m>
                  <m:oMath xmlns:m="http://schemas.openxmlformats.org/officeDocument/2006/math">
                    <m:r>
                      <a:rPr lang="zh-CN" altLang="en-US" b="1" i="1">
                        <a:latin typeface="Cambria Math" panose="02040503050406030204" pitchFamily="18" charset="0"/>
                      </a:rPr>
                      <m:t>𝑨</m:t>
                    </m:r>
                  </m:oMath>
                </a14:m>
                <a:r>
                  <a:rPr lang="zh-CN" altLang="en-US" dirty="0"/>
                  <a:t>为对角线矩阵，即</a:t>
                </a:r>
                <a:endParaRPr lang="en-US" altLang="zh-CN" dirty="0"/>
              </a:p>
              <a:p>
                <a:pPr>
                  <a:lnSpc>
                    <a:spcPct val="100000"/>
                  </a:lnSpc>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Sub>
                                    </m:e>
                                  </m:mr>
                                </m:m>
                              </m:e>
                            </m:mr>
                          </m:m>
                        </m:e>
                      </m:d>
                    </m:oMath>
                  </m:oMathPara>
                </a14:m>
                <a:endParaRPr lang="zh-CN" altLang="en-US" dirty="0"/>
              </a:p>
              <a:p>
                <a:pPr>
                  <a:buNone/>
                </a:pPr>
                <a:r>
                  <a:rPr lang="zh-CN" altLang="en-US" dirty="0"/>
                  <a:t> 则</a:t>
                </a:r>
                <a:endParaRPr lang="en-US" altLang="zh-CN" dirty="0"/>
              </a:p>
              <a:p>
                <a:pPr algn="r">
                  <a:buNone/>
                </a:pPr>
                <a14:m>
                  <m:oMath xmlns:m="http://schemas.openxmlformats.org/officeDocument/2006/math">
                    <m:sSup>
                      <m:sSupPr>
                        <m:ctrlPr>
                          <a:rPr lang="zh-CN" altLang="en-US" i="1" smtClean="0">
                            <a:latin typeface="Cambria Math" panose="02040503050406030204" pitchFamily="18" charset="0"/>
                          </a:rPr>
                        </m:ctrlPr>
                      </m:sSupPr>
                      <m:e>
                        <m:r>
                          <a:rPr lang="en-US" altLang="zh-CN"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𝑡</m:t>
                        </m:r>
                      </m:sup>
                    </m:sSup>
                    <m:r>
                      <a:rPr lang="zh-CN" altLang="en-US">
                        <a:latin typeface="Cambria Math" panose="02040503050406030204" pitchFamily="18" charset="0"/>
                      </a:rPr>
                      <m:t>=</m:t>
                    </m:r>
                    <m:r>
                      <a:rPr lang="zh-CN" altLang="en-US" b="1" i="1">
                        <a:latin typeface="Cambria Math" panose="02040503050406030204" pitchFamily="18" charset="0"/>
                      </a:rPr>
                      <m:t>𝜱</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a:latin typeface="Cambria Math" panose="02040503050406030204" pitchFamily="18" charset="0"/>
                              </a:rPr>
                            </m:ctrlPr>
                          </m:mPr>
                          <m:mr>
                            <m:e>
                              <m:m>
                                <m:mPr>
                                  <m:plcHide m:val="on"/>
                                  <m:mcs>
                                    <m:mc>
                                      <m:mcPr>
                                        <m:count m:val="2"/>
                                        <m:mcJc m:val="center"/>
                                      </m:mcPr>
                                    </m:mc>
                                  </m:mcs>
                                  <m:ctrlPr>
                                    <a:rPr lang="zh-CN" altLang="en-US" i="1">
                                      <a:latin typeface="Cambria Math" panose="02040503050406030204" pitchFamily="18" charset="0"/>
                                    </a:rPr>
                                  </m:ctrlPr>
                                </m:mPr>
                                <m:mr>
                                  <m:e>
                                    <m:sSup>
                                      <m:sSupPr>
                                        <m:ctrlPr>
                                          <a:rPr lang="zh-CN" altLang="en-US" i="1">
                                            <a:latin typeface="Cambria Math" panose="02040503050406030204" pitchFamily="18" charset="0"/>
                                          </a:rPr>
                                        </m:ctrlPr>
                                      </m:sSupPr>
                                      <m:e>
                                        <m:r>
                                          <a:rPr lang="en-US" altLang="zh-CN"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a:latin typeface="Cambria Math" panose="02040503050406030204" pitchFamily="18" charset="0"/>
                                              </a:rPr>
                                              <m:t>1</m:t>
                                            </m:r>
                                          </m:sub>
                                        </m:sSub>
                                        <m:r>
                                          <a:rPr lang="zh-CN" altLang="en-US" i="1">
                                            <a:latin typeface="Cambria Math" panose="02040503050406030204" pitchFamily="18" charset="0"/>
                                          </a:rPr>
                                          <m:t>𝑡</m:t>
                                        </m:r>
                                      </m:sup>
                                    </m:sSup>
                                  </m:e>
                                  <m:e/>
                                </m:mr>
                                <m:mr>
                                  <m:e/>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a:latin typeface="Cambria Math" panose="02040503050406030204" pitchFamily="18" charset="0"/>
                                              </a:rPr>
                                              <m:t>2</m:t>
                                            </m:r>
                                          </m:sub>
                                        </m:sSub>
                                        <m:r>
                                          <a:rPr lang="zh-CN" altLang="en-US" i="1">
                                            <a:latin typeface="Cambria Math" panose="02040503050406030204" pitchFamily="18" charset="0"/>
                                          </a:rPr>
                                          <m:t>𝑡</m:t>
                                        </m:r>
                                      </m:sup>
                                    </m:sSup>
                                  </m:e>
                                </m:mr>
                              </m:m>
                            </m:e>
                            <m:e>
                              <m:r>
                                <a:rPr lang="zh-CN" altLang="en-US">
                                  <a:latin typeface="Cambria Math" panose="02040503050406030204" pitchFamily="18" charset="0"/>
                                </a:rPr>
                                <m:t>0</m:t>
                              </m:r>
                            </m:e>
                          </m:mr>
                          <m:mr>
                            <m:e>
                              <m:r>
                                <a:rPr lang="zh-CN" altLang="en-US">
                                  <a:latin typeface="Cambria Math" panose="02040503050406030204" pitchFamily="18" charset="0"/>
                                </a:rPr>
                                <m:t>0</m:t>
                              </m:r>
                            </m:e>
                            <m:e>
                              <m:m>
                                <m:mPr>
                                  <m:plcHide m:val="on"/>
                                  <m:mcs>
                                    <m:mc>
                                      <m:mcPr>
                                        <m:count m:val="2"/>
                                        <m:mcJc m:val="center"/>
                                      </m:mcPr>
                                    </m:mc>
                                  </m:mcs>
                                  <m:ctrlPr>
                                    <a:rPr lang="zh-CN" altLang="en-US" i="1">
                                      <a:latin typeface="Cambria Math" panose="02040503050406030204" pitchFamily="18" charset="0"/>
                                    </a:rPr>
                                  </m:ctrlPr>
                                </m:mPr>
                                <m:mr>
                                  <m:e>
                                    <m:r>
                                      <a:rPr lang="zh-CN" altLang="en-US">
                                        <a:latin typeface="Cambria Math" panose="02040503050406030204" pitchFamily="18" charset="0"/>
                                      </a:rPr>
                                      <m:t>⋱</m:t>
                                    </m:r>
                                  </m:e>
                                  <m:e/>
                                </m:mr>
                                <m:mr>
                                  <m:e/>
                                  <m:e>
                                    <m:sSup>
                                      <m:sSupPr>
                                        <m:ctrlPr>
                                          <a:rPr lang="zh-CN" altLang="en-US" i="1">
                                            <a:latin typeface="Cambria Math" panose="02040503050406030204" pitchFamily="18" charset="0"/>
                                          </a:rPr>
                                        </m:ctrlPr>
                                      </m:sSupPr>
                                      <m:e>
                                        <m:r>
                                          <a:rPr lang="en-US" altLang="zh-CN"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𝑛</m:t>
                                            </m:r>
                                          </m:sub>
                                        </m:sSub>
                                        <m:r>
                                          <a:rPr lang="zh-CN" altLang="en-US" i="1">
                                            <a:latin typeface="Cambria Math" panose="02040503050406030204" pitchFamily="18" charset="0"/>
                                          </a:rPr>
                                          <m:t>𝑡</m:t>
                                        </m:r>
                                      </m:sup>
                                    </m:sSup>
                                  </m:e>
                                </m:mr>
                              </m:m>
                            </m:e>
                          </m:mr>
                        </m:m>
                      </m:e>
                    </m:d>
                  </m:oMath>
                </a14:m>
                <a:r>
                  <a:rPr lang="en-US" altLang="zh-CN" sz="2800" dirty="0"/>
                  <a:t>			</a:t>
                </a:r>
                <a:r>
                  <a:rPr lang="zh-CN" altLang="en-US" dirty="0"/>
                  <a:t>（</a:t>
                </a:r>
                <a:r>
                  <a:rPr lang="en-US" altLang="zh-CN" dirty="0"/>
                  <a:t>2-20</a:t>
                </a:r>
                <a:r>
                  <a:rPr lang="zh-CN" altLang="en-US" dirty="0"/>
                  <a:t>） </a:t>
                </a:r>
                <a:endParaRPr lang="zh-CN" altLang="en-US" sz="2800" dirty="0"/>
              </a:p>
            </p:txBody>
          </p:sp>
        </mc:Choice>
        <mc:Fallback xmlns="">
          <p:sp>
            <p:nvSpPr>
              <p:cNvPr id="9" name="内容占位符 8">
                <a:extLst>
                  <a:ext uri="{FF2B5EF4-FFF2-40B4-BE49-F238E27FC236}">
                    <a16:creationId xmlns:a16="http://schemas.microsoft.com/office/drawing/2014/main" id="{53C2CCC7-A07B-4D6E-89D1-0B4BFE32807D}"/>
                  </a:ext>
                </a:extLst>
              </p:cNvPr>
              <p:cNvSpPr>
                <a:spLocks noGrp="1" noRot="1" noChangeAspect="1" noMove="1" noResize="1" noEditPoints="1" noAdjustHandles="1" noChangeArrowheads="1" noChangeShapeType="1" noTextEdit="1"/>
              </p:cNvSpPr>
              <p:nvPr>
                <p:ph sz="quarter" idx="13"/>
              </p:nvPr>
            </p:nvSpPr>
            <p:spPr>
              <a:blipFill>
                <a:blip r:embed="rId2"/>
                <a:stretch>
                  <a:fillRect t="-717" r="-88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58DC7F0-816E-4D50-AC81-A93AFCC02C29}"/>
              </a:ext>
            </a:extLst>
          </p:cNvPr>
          <p:cNvSpPr>
            <a:spLocks noGrp="1"/>
          </p:cNvSpPr>
          <p:nvPr>
            <p:ph type="sldNum" sz="quarter" idx="12"/>
          </p:nvPr>
        </p:nvSpPr>
        <p:spPr/>
        <p:txBody>
          <a:bodyPr/>
          <a:lstStyle/>
          <a:p>
            <a:fld id="{86AEE06C-0CD7-41E2-81E6-FA1C1A12492D}" type="slidenum">
              <a:rPr lang="en-US" altLang="zh-CN" smtClean="0"/>
              <a:pPr/>
              <a:t>19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8C51E-C00E-4C06-87A2-9FE4B03056DE}"/>
              </a:ext>
            </a:extLst>
          </p:cNvPr>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内容提要：   </a:t>
            </a:r>
            <a:endParaRPr lang="zh-CN" altLang="en-US" dirty="0"/>
          </a:p>
        </p:txBody>
      </p:sp>
      <p:sp>
        <p:nvSpPr>
          <p:cNvPr id="3" name="内容占位符 2">
            <a:extLst>
              <a:ext uri="{FF2B5EF4-FFF2-40B4-BE49-F238E27FC236}">
                <a16:creationId xmlns:a16="http://schemas.microsoft.com/office/drawing/2014/main" id="{A231325C-038F-44E0-8AB9-9E4F97DEC44F}"/>
              </a:ext>
            </a:extLst>
          </p:cNvPr>
          <p:cNvSpPr>
            <a:spLocks noGrp="1"/>
          </p:cNvSpPr>
          <p:nvPr>
            <p:ph sz="quarter" idx="13"/>
          </p:nvPr>
        </p:nvSpPr>
        <p:spPr/>
        <p:txBody>
          <a:bodyPr>
            <a:normAutofit/>
          </a:bodyPr>
          <a:lstStyle/>
          <a:p>
            <a:pPr>
              <a:buNone/>
            </a:pPr>
            <a:r>
              <a:rPr lang="zh-CN" altLang="en-US" sz="2800" dirty="0">
                <a:latin typeface="宋体" panose="02010600030101010101" pitchFamily="2" charset="-122"/>
              </a:rPr>
              <a:t>在给定系统的输入信号和</a:t>
            </a:r>
            <a:r>
              <a:rPr lang="zh-CN" altLang="en-US" sz="2800">
                <a:latin typeface="宋体" panose="02010600030101010101" pitchFamily="2" charset="-122"/>
              </a:rPr>
              <a:t>初始状态下</a:t>
            </a:r>
            <a:endParaRPr lang="en-US" altLang="zh-CN" sz="2800" dirty="0">
              <a:latin typeface="宋体" panose="02010600030101010101" pitchFamily="2" charset="-122"/>
            </a:endParaRPr>
          </a:p>
          <a:p>
            <a:pPr marL="1028700" lvl="1" indent="-342900"/>
            <a:endParaRPr lang="zh-CN" altLang="en-US" sz="2400" dirty="0">
              <a:latin typeface="宋体" panose="02010600030101010101" pitchFamily="2" charset="-122"/>
            </a:endParaRPr>
          </a:p>
        </p:txBody>
      </p:sp>
      <p:sp>
        <p:nvSpPr>
          <p:cNvPr id="4" name="灯片编号占位符 3">
            <a:extLst>
              <a:ext uri="{FF2B5EF4-FFF2-40B4-BE49-F238E27FC236}">
                <a16:creationId xmlns:a16="http://schemas.microsoft.com/office/drawing/2014/main" id="{15188D68-A1E8-4713-837D-84FB4752D364}"/>
              </a:ext>
            </a:extLst>
          </p:cNvPr>
          <p:cNvSpPr>
            <a:spLocks noGrp="1"/>
          </p:cNvSpPr>
          <p:nvPr>
            <p:ph type="sldNum" sz="quarter" idx="12"/>
          </p:nvPr>
        </p:nvSpPr>
        <p:spPr/>
        <p:txBody>
          <a:bodyPr/>
          <a:lstStyle/>
          <a:p>
            <a:fld id="{86AEE06C-0CD7-41E2-81E6-FA1C1A12492D}" type="slidenum">
              <a:rPr lang="en-US" altLang="zh-CN" smtClean="0"/>
              <a:pPr/>
              <a:t>2</a:t>
            </a:fld>
            <a:endParaRPr lang="en-US" altLang="zh-CN"/>
          </a:p>
        </p:txBody>
      </p:sp>
      <p:graphicFrame>
        <p:nvGraphicFramePr>
          <p:cNvPr id="5" name="图示 4">
            <a:extLst>
              <a:ext uri="{FF2B5EF4-FFF2-40B4-BE49-F238E27FC236}">
                <a16:creationId xmlns:a16="http://schemas.microsoft.com/office/drawing/2014/main" id="{1FEBD6FC-93E4-4719-AAD3-B39481D5F443}"/>
              </a:ext>
            </a:extLst>
          </p:cNvPr>
          <p:cNvGraphicFramePr/>
          <p:nvPr>
            <p:extLst>
              <p:ext uri="{D42A27DB-BD31-4B8C-83A1-F6EECF244321}">
                <p14:modId xmlns:p14="http://schemas.microsoft.com/office/powerpoint/2010/main" val="394258312"/>
              </p:ext>
            </p:extLst>
          </p:nvPr>
        </p:nvGraphicFramePr>
        <p:xfrm>
          <a:off x="1415480" y="2282371"/>
          <a:ext cx="9001000" cy="4338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41" name="Rectangle 5">
                <a:extLst>
                  <a:ext uri="{FF2B5EF4-FFF2-40B4-BE49-F238E27FC236}">
                    <a16:creationId xmlns:a16="http://schemas.microsoft.com/office/drawing/2014/main" id="{570C08C0-00F3-413F-8010-2EC1E33F9819}"/>
                  </a:ext>
                </a:extLst>
              </p:cNvPr>
              <p:cNvSpPr>
                <a:spLocks noChangeArrowheads="1"/>
              </p:cNvSpPr>
              <p:nvPr/>
            </p:nvSpPr>
            <p:spPr bwMode="auto">
              <a:xfrm>
                <a:off x="479376" y="591532"/>
                <a:ext cx="8147050" cy="20788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en-US" altLang="zh-CN" sz="2800" b="0" dirty="0">
                    <a:solidFill>
                      <a:schemeClr val="tx1"/>
                    </a:solidFill>
                    <a:latin typeface="微软雅黑 Light" panose="020B0502040204020203" pitchFamily="34" charset="-122"/>
                    <a:ea typeface="微软雅黑 Light" panose="020B0502040204020203" pitchFamily="34" charset="-122"/>
                  </a:rPr>
                  <a:t> </a:t>
                </a:r>
                <a:r>
                  <a:rPr lang="zh-CN" altLang="en-US" sz="2800" dirty="0">
                    <a:solidFill>
                      <a:schemeClr val="tx1"/>
                    </a:solidFill>
                    <a:highlight>
                      <a:srgbClr val="C0C0C0"/>
                    </a:highlight>
                    <a:latin typeface="微软雅黑 Light" panose="020B0502040204020203" pitchFamily="34" charset="-122"/>
                    <a:ea typeface="微软雅黑 Light" panose="020B0502040204020203" pitchFamily="34" charset="-122"/>
                  </a:rPr>
                  <a:t>证明</a:t>
                </a:r>
                <a:r>
                  <a:rPr lang="en-US" altLang="zh-CN" sz="2800" dirty="0">
                    <a:solidFill>
                      <a:schemeClr val="tx1"/>
                    </a:solidFill>
                    <a:latin typeface="微软雅黑 Light" panose="020B0502040204020203" pitchFamily="34" charset="-122"/>
                    <a:ea typeface="微软雅黑 Light" panose="020B0502040204020203" pitchFamily="34" charset="-122"/>
                  </a:rPr>
                  <a:t>:</a:t>
                </a:r>
                <a:r>
                  <a:rPr lang="zh-CN" altLang="en-US" sz="2800" b="0" dirty="0">
                    <a:solidFill>
                      <a:schemeClr val="tx1"/>
                    </a:solidFill>
                    <a:latin typeface="微软雅黑 Light" panose="020B0502040204020203" pitchFamily="34" charset="-122"/>
                    <a:ea typeface="微软雅黑 Light" panose="020B0502040204020203" pitchFamily="34" charset="-122"/>
                  </a:rPr>
                  <a:t> 根据定义，将对角线矩阵</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b="0" dirty="0">
                    <a:solidFill>
                      <a:schemeClr val="tx1"/>
                    </a:solidFill>
                    <a:latin typeface="微软雅黑 Light" panose="020B0502040204020203" pitchFamily="34" charset="-122"/>
                    <a:ea typeface="微软雅黑 Light" panose="020B0502040204020203" pitchFamily="34" charset="-122"/>
                  </a:rPr>
                  <a:t>代入下式</a:t>
                </a:r>
                <a:endParaRPr lang="en-US" altLang="zh-CN" sz="2800" b="0" dirty="0">
                  <a:solidFill>
                    <a:schemeClr val="tx1"/>
                  </a:solidFill>
                  <a:latin typeface="微软雅黑 Light" panose="020B0502040204020203" pitchFamily="34" charset="-122"/>
                  <a:ea typeface="微软雅黑 Light" panose="020B0502040204020203" pitchFamily="34" charset="-122"/>
                </a:endParaRPr>
              </a:p>
              <a:p>
                <a:pPr algn="just"/>
                <a14:m>
                  <m:oMathPara xmlns:m="http://schemas.openxmlformats.org/officeDocument/2006/math">
                    <m:oMathParaPr>
                      <m:jc m:val="centerGroup"/>
                    </m:oMathParaPr>
                    <m:oMath xmlns:m="http://schemas.openxmlformats.org/officeDocument/2006/math">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𝑡</m:t>
                          </m:r>
                        </m:sup>
                      </m:sSup>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𝑰</m:t>
                      </m:r>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1</m:t>
                          </m:r>
                        </m:num>
                        <m:den>
                          <m:r>
                            <a:rPr lang="zh-CN" altLang="en-US" sz="2400" i="1">
                              <a:solidFill>
                                <a:schemeClr val="tx1"/>
                              </a:solidFill>
                              <a:latin typeface="Cambria Math" panose="02040503050406030204" pitchFamily="18" charset="0"/>
                            </a:rPr>
                            <m:t>2!</m:t>
                          </m:r>
                        </m:den>
                      </m:f>
                      <m:sSup>
                        <m:sSupPr>
                          <m:ctrlPr>
                            <a:rPr lang="zh-CN" altLang="en-US" sz="2400" i="1">
                              <a:solidFill>
                                <a:schemeClr val="tx1"/>
                              </a:solidFill>
                              <a:latin typeface="Cambria Math" panose="02040503050406030204" pitchFamily="18" charset="0"/>
                            </a:rPr>
                          </m:ctrlPr>
                        </m:sSupPr>
                        <m:e>
                          <m:r>
                            <a:rPr lang="zh-CN" altLang="en-US" sz="2400" b="1" i="1">
                              <a:solidFill>
                                <a:schemeClr val="tx1"/>
                              </a:solidFill>
                              <a:latin typeface="Cambria Math" panose="02040503050406030204" pitchFamily="18" charset="0"/>
                            </a:rPr>
                            <m:t>𝑨</m:t>
                          </m:r>
                        </m:e>
                        <m:sup>
                          <m:r>
                            <a:rPr lang="zh-CN" altLang="en-US" sz="2400" i="1">
                              <a:solidFill>
                                <a:schemeClr val="tx1"/>
                              </a:solidFill>
                              <a:latin typeface="Cambria Math" panose="02040503050406030204" pitchFamily="18" charset="0"/>
                            </a:rPr>
                            <m:t>2</m:t>
                          </m:r>
                        </m:sup>
                      </m:sSup>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𝑡</m:t>
                          </m:r>
                        </m:e>
                        <m:sup>
                          <m:r>
                            <a:rPr lang="zh-CN" altLang="en-US" sz="2400" i="1">
                              <a:solidFill>
                                <a:schemeClr val="tx1"/>
                              </a:solidFill>
                              <a:latin typeface="Cambria Math" panose="02040503050406030204" pitchFamily="18" charset="0"/>
                            </a:rPr>
                            <m:t>2</m:t>
                          </m:r>
                        </m:sup>
                      </m:sSup>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1</m:t>
                          </m:r>
                        </m:num>
                        <m:den>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m:t>
                          </m:r>
                        </m:den>
                      </m:f>
                      <m:sSup>
                        <m:sSupPr>
                          <m:ctrlPr>
                            <a:rPr lang="zh-CN" altLang="en-US" sz="2400" i="1">
                              <a:solidFill>
                                <a:schemeClr val="tx1"/>
                              </a:solidFill>
                              <a:latin typeface="Cambria Math" panose="02040503050406030204" pitchFamily="18" charset="0"/>
                            </a:rPr>
                          </m:ctrlPr>
                        </m:sSupPr>
                        <m:e>
                          <m:r>
                            <a:rPr lang="zh-CN" altLang="en-US" sz="2400" b="1" i="1">
                              <a:solidFill>
                                <a:schemeClr val="tx1"/>
                              </a:solidFill>
                              <a:latin typeface="Cambria Math" panose="02040503050406030204" pitchFamily="18" charset="0"/>
                            </a:rPr>
                            <m:t>𝑨</m:t>
                          </m:r>
                        </m:e>
                        <m:sup>
                          <m:r>
                            <a:rPr lang="zh-CN" altLang="en-US" sz="2400" i="1">
                              <a:solidFill>
                                <a:schemeClr val="tx1"/>
                              </a:solidFill>
                              <a:latin typeface="Cambria Math" panose="02040503050406030204" pitchFamily="18" charset="0"/>
                            </a:rPr>
                            <m:t>𝑘</m:t>
                          </m:r>
                        </m:sup>
                      </m:sSup>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𝑡</m:t>
                          </m:r>
                        </m:e>
                        <m:sup>
                          <m:r>
                            <a:rPr lang="zh-CN" altLang="en-US" sz="2400" i="1">
                              <a:solidFill>
                                <a:schemeClr val="tx1"/>
                              </a:solidFill>
                              <a:latin typeface="Cambria Math" panose="02040503050406030204" pitchFamily="18" charset="0"/>
                            </a:rPr>
                            <m:t>𝑘</m:t>
                          </m:r>
                        </m:sup>
                      </m:sSup>
                      <m:r>
                        <a:rPr lang="zh-CN" altLang="en-US" sz="2400" i="1">
                          <a:solidFill>
                            <a:schemeClr val="tx1"/>
                          </a:solidFill>
                          <a:latin typeface="Cambria Math" panose="02040503050406030204" pitchFamily="18" charset="0"/>
                        </a:rPr>
                        <m:t>+⋯</m:t>
                      </m:r>
                    </m:oMath>
                  </m:oMathPara>
                </a14:m>
                <a:endParaRPr lang="zh-CN" altLang="en-US" sz="2400" dirty="0">
                  <a:solidFill>
                    <a:schemeClr val="tx1"/>
                  </a:solidFill>
                </a:endParaRPr>
              </a:p>
              <a:p>
                <a:pPr algn="just"/>
                <a:r>
                  <a:rPr lang="zh-CN" altLang="en-US" sz="2800" dirty="0">
                    <a:solidFill>
                      <a:schemeClr val="tx1"/>
                    </a:solidFill>
                    <a:latin typeface="微软雅黑 Light" panose="020B0502040204020203" pitchFamily="34" charset="-122"/>
                    <a:ea typeface="微软雅黑 Light" panose="020B0502040204020203" pitchFamily="34" charset="-122"/>
                  </a:rPr>
                  <a:t>可得</a:t>
                </a:r>
              </a:p>
              <a:p>
                <a:pPr algn="just"/>
                <a:endParaRPr lang="zh-CN" altLang="en-US" sz="2800" b="0" dirty="0">
                  <a:solidFill>
                    <a:schemeClr val="tx1"/>
                  </a:solidFill>
                  <a:latin typeface="微软雅黑 Light" panose="020B0502040204020203" pitchFamily="34" charset="-122"/>
                  <a:ea typeface="微软雅黑 Light" panose="020B0502040204020203" pitchFamily="34" charset="-122"/>
                </a:endParaRPr>
              </a:p>
            </p:txBody>
          </p:sp>
        </mc:Choice>
        <mc:Fallback xmlns="">
          <p:sp>
            <p:nvSpPr>
              <p:cNvPr id="39941" name="Rectangle 5">
                <a:extLst>
                  <a:ext uri="{FF2B5EF4-FFF2-40B4-BE49-F238E27FC236}">
                    <a16:creationId xmlns:a16="http://schemas.microsoft.com/office/drawing/2014/main" id="{570C08C0-00F3-413F-8010-2EC1E33F9819}"/>
                  </a:ext>
                </a:extLst>
              </p:cNvPr>
              <p:cNvSpPr>
                <a:spLocks noRot="1" noChangeAspect="1" noMove="1" noResize="1" noEditPoints="1" noAdjustHandles="1" noChangeArrowheads="1" noChangeShapeType="1" noTextEdit="1"/>
              </p:cNvSpPr>
              <p:nvPr/>
            </p:nvSpPr>
            <p:spPr bwMode="auto">
              <a:xfrm>
                <a:off x="479376" y="591532"/>
                <a:ext cx="8147050" cy="2078839"/>
              </a:xfrm>
              <a:prstGeom prst="rect">
                <a:avLst/>
              </a:prstGeom>
              <a:blipFill>
                <a:blip r:embed="rId2"/>
                <a:stretch>
                  <a:fillRect l="-1572" t="-29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45" name="Object 9">
                <a:extLst>
                  <a:ext uri="{FF2B5EF4-FFF2-40B4-BE49-F238E27FC236}">
                    <a16:creationId xmlns:a16="http://schemas.microsoft.com/office/drawing/2014/main" id="{D0374071-91F1-4881-B200-B4DC5D6A1C62}"/>
                  </a:ext>
                </a:extLst>
              </p:cNvPr>
              <p:cNvSpPr txBox="1"/>
              <p:nvPr/>
            </p:nvSpPr>
            <p:spPr bwMode="auto">
              <a:xfrm>
                <a:off x="1343472" y="2071176"/>
                <a:ext cx="9736531" cy="1829826"/>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m:rPr>
                              <m:sty m:val="p"/>
                            </m:rPr>
                            <a:rPr lang="zh-CN" altLang="en-US" i="1">
                              <a:solidFill>
                                <a:srgbClr val="000000"/>
                              </a:solidFill>
                              <a:latin typeface="Cambria Math" panose="02040503050406030204" pitchFamily="18" charset="0"/>
                            </a:rPr>
                            <m:t>A</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mr>
                                  <m:mr>
                                    <m:e/>
                                    <m:e>
                                      <m:r>
                                        <a:rPr lang="zh-CN" altLang="en-US" i="1">
                                          <a:solidFill>
                                            <a:srgbClr val="000000"/>
                                          </a:solidFill>
                                          <a:latin typeface="Cambria Math" panose="02040503050406030204" pitchFamily="18" charset="0"/>
                                        </a:rPr>
                                        <m:t>1</m:t>
                                      </m:r>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r>
                                        <a:rPr lang="zh-CN" altLang="en-US" i="1">
                                          <a:solidFill>
                                            <a:srgbClr val="000000"/>
                                          </a:solidFill>
                                          <a:latin typeface="Cambria Math" panose="02040503050406030204" pitchFamily="18" charset="0"/>
                                        </a:rPr>
                                        <m:t>1</m:t>
                                      </m:r>
                                    </m:e>
                                  </m:mr>
                                </m:m>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𝑡</m:t>
                                      </m:r>
                                    </m:e>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𝑡</m:t>
                                      </m:r>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𝑡</m:t>
                                      </m:r>
                                    </m:e>
                                  </m:mr>
                                </m:m>
                              </m:e>
                            </m:mr>
                          </m:m>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e/>
                                  </m:mr>
                                  <m: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Sub>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mr>
                                </m:m>
                              </m:e>
                            </m:mr>
                          </m:m>
                        </m:e>
                      </m:d>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39945" name="Object 9">
                <a:extLst>
                  <a:ext uri="{FF2B5EF4-FFF2-40B4-BE49-F238E27FC236}">
                    <a16:creationId xmlns:a16="http://schemas.microsoft.com/office/drawing/2014/main" id="{D0374071-91F1-4881-B200-B4DC5D6A1C62}"/>
                  </a:ext>
                </a:extLst>
              </p:cNvPr>
              <p:cNvSpPr txBox="1">
                <a:spLocks noRot="1" noChangeAspect="1" noMove="1" noResize="1" noEditPoints="1" noAdjustHandles="1" noChangeArrowheads="1" noChangeShapeType="1" noTextEdit="1"/>
              </p:cNvSpPr>
              <p:nvPr/>
            </p:nvSpPr>
            <p:spPr bwMode="auto">
              <a:xfrm>
                <a:off x="1343472" y="2071176"/>
                <a:ext cx="9736531" cy="18298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2">
                <a:extLst>
                  <a:ext uri="{FF2B5EF4-FFF2-40B4-BE49-F238E27FC236}">
                    <a16:creationId xmlns:a16="http://schemas.microsoft.com/office/drawing/2014/main" id="{CE96357F-08CA-4F24-A426-EA51671669D4}"/>
                  </a:ext>
                </a:extLst>
              </p:cNvPr>
              <p:cNvSpPr txBox="1"/>
              <p:nvPr/>
            </p:nvSpPr>
            <p:spPr bwMode="auto">
              <a:xfrm>
                <a:off x="119336" y="4187630"/>
                <a:ext cx="7776864" cy="2438400"/>
              </a:xfrm>
              <a:prstGeom prst="rect">
                <a:avLst/>
              </a:prstGeom>
              <a:noFill/>
            </p:spPr>
            <p:txBody>
              <a:bodyPr>
                <a:normAutofit fontScale="47500" lnSpcReduction="20000"/>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e>
                                    <m:e/>
                                    <m:e/>
                                    <m:e>
                                      <m:r>
                                        <a:rPr lang="zh-CN" altLang="en-US" i="1">
                                          <a:solidFill>
                                            <a:srgbClr val="000000"/>
                                          </a:solidFill>
                                          <a:latin typeface="Cambria Math" panose="02040503050406030204" pitchFamily="18" charset="0"/>
                                        </a:rPr>
                                        <m:t>0</m:t>
                                      </m:r>
                                    </m:e>
                                  </m:mr>
                                  <m:mr>
                                    <m:e/>
                                    <m:e>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e>
                                    <m:e/>
                                    <m:e/>
                                  </m:mr>
                                  <m:mr>
                                    <m:e/>
                                    <m:e/>
                                    <m:e>
                                      <m:r>
                                        <a:rPr lang="zh-CN" altLang="en-US" i="1">
                                          <a:solidFill>
                                            <a:srgbClr val="000000"/>
                                          </a:solidFill>
                                          <a:latin typeface="Cambria Math" panose="02040503050406030204" pitchFamily="18" charset="0"/>
                                        </a:rPr>
                                        <m:t>⋱</m:t>
                                      </m:r>
                                    </m:e>
                                    <m:e/>
                                  </m:mr>
                                  <m:mr>
                                    <m:e>
                                      <m:r>
                                        <a:rPr lang="zh-CN" altLang="en-US" i="1">
                                          <a:solidFill>
                                            <a:srgbClr val="000000"/>
                                          </a:solidFill>
                                          <a:latin typeface="Cambria Math" panose="02040503050406030204" pitchFamily="18" charset="0"/>
                                        </a:rPr>
                                        <m:t>0</m:t>
                                      </m:r>
                                    </m:e>
                                    <m:e/>
                                    <m:e/>
                                    <m:e>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e>
                                  </m:mr>
                                </m:m>
                              </m:e>
                            </m:d>
                          </m:e>
                        </m:mr>
                      </m:m>
                    </m:oMath>
                  </m:oMathPara>
                </a14:m>
                <a:endParaRPr lang="zh-CN" altLang="en-US" dirty="0"/>
              </a:p>
            </p:txBody>
          </p:sp>
        </mc:Choice>
        <mc:Fallback xmlns="">
          <p:sp>
            <p:nvSpPr>
              <p:cNvPr id="9" name="Object 2">
                <a:extLst>
                  <a:ext uri="{FF2B5EF4-FFF2-40B4-BE49-F238E27FC236}">
                    <a16:creationId xmlns:a16="http://schemas.microsoft.com/office/drawing/2014/main" id="{CE96357F-08CA-4F24-A426-EA51671669D4}"/>
                  </a:ext>
                </a:extLst>
              </p:cNvPr>
              <p:cNvSpPr txBox="1">
                <a:spLocks noRot="1" noChangeAspect="1" noMove="1" noResize="1" noEditPoints="1" noAdjustHandles="1" noChangeArrowheads="1" noChangeShapeType="1" noTextEdit="1"/>
              </p:cNvSpPr>
              <p:nvPr/>
            </p:nvSpPr>
            <p:spPr bwMode="auto">
              <a:xfrm>
                <a:off x="119336" y="4187630"/>
                <a:ext cx="7776864" cy="24384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4">
                <a:extLst>
                  <a:ext uri="{FF2B5EF4-FFF2-40B4-BE49-F238E27FC236}">
                    <a16:creationId xmlns:a16="http://schemas.microsoft.com/office/drawing/2014/main" id="{9829AE21-5151-4220-AF5B-14EC2AE87A56}"/>
                  </a:ext>
                </a:extLst>
              </p:cNvPr>
              <p:cNvSpPr txBox="1"/>
              <p:nvPr/>
            </p:nvSpPr>
            <p:spPr bwMode="auto">
              <a:xfrm>
                <a:off x="7752184" y="4351708"/>
                <a:ext cx="4038600" cy="190500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e>
                        </m:mr>
                      </m:m>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𝑡</m:t>
                                          </m:r>
                                        </m:sup>
                                      </m:sSup>
                                    </m:e>
                                    <m:e/>
                                  </m:mr>
                                  <m:mr>
                                    <m:e/>
                                    <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𝑡</m:t>
                                          </m:r>
                                        </m:sup>
                                      </m:sSup>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𝑡</m:t>
                                          </m:r>
                                        </m:sup>
                                      </m:sSup>
                                    </m:e>
                                  </m:mr>
                                </m:m>
                              </m:e>
                            </m:mr>
                          </m:m>
                        </m:e>
                      </m:d>
                    </m:oMath>
                  </m:oMathPara>
                </a14:m>
                <a:endParaRPr lang="zh-CN" altLang="en-US" dirty="0"/>
              </a:p>
            </p:txBody>
          </p:sp>
        </mc:Choice>
        <mc:Fallback xmlns="">
          <p:sp>
            <p:nvSpPr>
              <p:cNvPr id="10" name="Object 4">
                <a:extLst>
                  <a:ext uri="{FF2B5EF4-FFF2-40B4-BE49-F238E27FC236}">
                    <a16:creationId xmlns:a16="http://schemas.microsoft.com/office/drawing/2014/main" id="{9829AE21-5151-4220-AF5B-14EC2AE87A56}"/>
                  </a:ext>
                </a:extLst>
              </p:cNvPr>
              <p:cNvSpPr txBox="1">
                <a:spLocks noRot="1" noChangeAspect="1" noMove="1" noResize="1" noEditPoints="1" noAdjustHandles="1" noChangeArrowheads="1" noChangeShapeType="1" noTextEdit="1"/>
              </p:cNvSpPr>
              <p:nvPr/>
            </p:nvSpPr>
            <p:spPr bwMode="auto">
              <a:xfrm>
                <a:off x="7752184" y="4351708"/>
                <a:ext cx="4038600" cy="1905000"/>
              </a:xfrm>
              <a:prstGeom prst="rect">
                <a:avLst/>
              </a:prstGeom>
              <a:blipFill>
                <a:blip r:embed="rId6"/>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917CEAB-7B60-4C4A-A761-7E25AD0207E6}"/>
              </a:ext>
            </a:extLst>
          </p:cNvPr>
          <p:cNvSpPr>
            <a:spLocks noGrp="1"/>
          </p:cNvSpPr>
          <p:nvPr>
            <p:ph type="sldNum" sz="quarter" idx="12"/>
          </p:nvPr>
        </p:nvSpPr>
        <p:spPr/>
        <p:txBody>
          <a:bodyPr/>
          <a:lstStyle/>
          <a:p>
            <a:fld id="{86AEE06C-0CD7-41E2-81E6-FA1C1A12492D}" type="slidenum">
              <a:rPr lang="en-US" altLang="zh-CN" smtClean="0"/>
              <a:pPr/>
              <a:t>20</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AD3B1D-0590-41F8-A270-7989CC29FF52}"/>
              </a:ext>
            </a:extLst>
          </p:cNvPr>
          <p:cNvSpPr>
            <a:spLocks noGrp="1"/>
          </p:cNvSpPr>
          <p:nvPr>
            <p:ph type="sldNum" sz="quarter" idx="12"/>
          </p:nvPr>
        </p:nvSpPr>
        <p:spPr/>
        <p:txBody>
          <a:bodyPr/>
          <a:lstStyle/>
          <a:p>
            <a:fld id="{86AEE06C-0CD7-41E2-81E6-FA1C1A12492D}" type="slidenum">
              <a:rPr lang="en-US" altLang="zh-CN" smtClean="0"/>
              <a:pPr/>
              <a:t>21</a:t>
            </a:fld>
            <a:endParaRPr lang="en-US" altLang="zh-CN"/>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EB5FF0D-7C55-4B1B-9247-00545251742F}"/>
                  </a:ext>
                </a:extLst>
              </p:cNvPr>
              <p:cNvSpPr>
                <a:spLocks noGrp="1"/>
              </p:cNvSpPr>
              <p:nvPr>
                <p:ph type="title" idx="4294967295"/>
              </p:nvPr>
            </p:nvSpPr>
            <p:spPr>
              <a:xfrm>
                <a:off x="767408" y="764704"/>
                <a:ext cx="11045807" cy="5832946"/>
              </a:xfrm>
            </p:spPr>
            <p:txBody>
              <a:bodyPr anchor="t">
                <a:normAutofit/>
              </a:bodyPr>
              <a:lstStyle/>
              <a:p>
                <a:pPr algn="l"/>
                <a:r>
                  <a:rPr lang="zh-CN" altLang="en-US" sz="2800" dirty="0">
                    <a:highlight>
                      <a:srgbClr val="C0C0C0"/>
                    </a:highlight>
                  </a:rPr>
                  <a:t>情形</a:t>
                </a:r>
                <a:r>
                  <a:rPr lang="en-US" altLang="zh-CN" sz="2800" dirty="0">
                    <a:highlight>
                      <a:srgbClr val="C0C0C0"/>
                    </a:highlight>
                  </a:rPr>
                  <a:t>2</a:t>
                </a:r>
                <a:r>
                  <a:rPr lang="zh-CN" altLang="en-US" sz="2800" dirty="0">
                    <a:highlight>
                      <a:srgbClr val="C0C0C0"/>
                    </a:highlight>
                  </a:rPr>
                  <a:t>）</a:t>
                </a:r>
                <a:r>
                  <a:rPr lang="zh-CN" altLang="en-US" sz="2800" dirty="0"/>
                  <a:t>若矩阵</a:t>
                </a:r>
                <a14:m>
                  <m:oMath xmlns:m="http://schemas.openxmlformats.org/officeDocument/2006/math">
                    <m:r>
                      <a:rPr lang="zh-CN" altLang="en-US" sz="2800" b="1" i="1">
                        <a:solidFill>
                          <a:srgbClr val="000000"/>
                        </a:solidFill>
                        <a:latin typeface="Cambria Math" panose="02040503050406030204" pitchFamily="18" charset="0"/>
                      </a:rPr>
                      <m:t>𝑨</m:t>
                    </m:r>
                  </m:oMath>
                </a14:m>
                <a:r>
                  <a:rPr lang="zh-CN" altLang="en-US" sz="2800" dirty="0"/>
                  <a:t>为一个</a:t>
                </a:r>
                <a14:m>
                  <m:oMath xmlns:m="http://schemas.openxmlformats.org/officeDocument/2006/math">
                    <m:r>
                      <a:rPr lang="en-US" altLang="zh-CN" sz="2800" b="0" i="1" cap="none" smtClean="0">
                        <a:latin typeface="Cambria Math" panose="02040503050406030204" pitchFamily="18" charset="0"/>
                      </a:rPr>
                      <m:t>𝑚</m:t>
                    </m:r>
                    <m:r>
                      <a:rPr lang="en-US" altLang="zh-CN" sz="2800" b="0" i="1" cap="none" smtClean="0">
                        <a:latin typeface="Cambria Math" panose="02040503050406030204" pitchFamily="18" charset="0"/>
                        <a:ea typeface="Cambria Math" panose="02040503050406030204" pitchFamily="18" charset="0"/>
                      </a:rPr>
                      <m:t>×</m:t>
                    </m:r>
                    <m:r>
                      <a:rPr lang="en-US" altLang="zh-CN" sz="2800" b="0" i="1" cap="none" smtClean="0">
                        <a:latin typeface="Cambria Math" panose="02040503050406030204" pitchFamily="18" charset="0"/>
                        <a:ea typeface="Cambria Math" panose="02040503050406030204" pitchFamily="18" charset="0"/>
                      </a:rPr>
                      <m:t>𝑚</m:t>
                    </m:r>
                  </m:oMath>
                </a14:m>
                <a:r>
                  <a:rPr lang="zh-CN" altLang="en-US" sz="2800" dirty="0"/>
                  <a:t>约当（</a:t>
                </a:r>
                <a:r>
                  <a:rPr lang="en-US" altLang="zh-CN" sz="2800" cap="none" dirty="0">
                    <a:latin typeface="Times New Roman" panose="02020603050405020304" pitchFamily="18" charset="0"/>
                    <a:cs typeface="Times New Roman" panose="02020603050405020304" pitchFamily="18" charset="0"/>
                  </a:rPr>
                  <a:t>Jordan</a:t>
                </a:r>
                <a:r>
                  <a:rPr lang="zh-CN" altLang="en-US" sz="2800" cap="none" dirty="0">
                    <a:latin typeface="Times New Roman" panose="02020603050405020304" pitchFamily="18" charset="0"/>
                    <a:cs typeface="Times New Roman" panose="02020603050405020304" pitchFamily="18" charset="0"/>
                  </a:rPr>
                  <a:t>）</a:t>
                </a:r>
                <a:r>
                  <a:rPr lang="zh-CN" altLang="en-US" sz="2800" dirty="0"/>
                  <a:t>块，即</a:t>
                </a:r>
                <a:br>
                  <a:rPr lang="en-US" altLang="zh-CN" sz="2800" dirty="0"/>
                </a:br>
                <a:br>
                  <a:rPr lang="en-US" altLang="zh-CN" sz="2800" dirty="0"/>
                </a:br>
                <a:br>
                  <a:rPr lang="en-US" altLang="zh-CN" sz="2800" dirty="0"/>
                </a:br>
                <a:br>
                  <a:rPr lang="en-US" altLang="zh-CN" sz="2800" dirty="0"/>
                </a:br>
                <a:br>
                  <a:rPr lang="en-US" altLang="zh-CN" sz="2800" dirty="0"/>
                </a:br>
                <a:br>
                  <a:rPr lang="en-US" altLang="zh-CN" sz="2800" dirty="0"/>
                </a:br>
                <a:r>
                  <a:rPr lang="zh-CN" altLang="en-US" sz="2800" dirty="0"/>
                  <a:t>则</a:t>
                </a:r>
                <a:br>
                  <a:rPr lang="en-US" altLang="zh-CN" sz="2800" dirty="0"/>
                </a:br>
                <a:br>
                  <a:rPr lang="en-US" altLang="zh-CN" sz="2800" dirty="0"/>
                </a:br>
                <a:br>
                  <a:rPr lang="en-US" altLang="zh-CN" sz="2800" dirty="0"/>
                </a:br>
                <a:r>
                  <a:rPr lang="en-US" altLang="zh-CN" sz="2800" dirty="0"/>
                  <a:t>										</a:t>
                </a:r>
                <a:br>
                  <a:rPr lang="en-US" altLang="zh-CN" sz="2800" dirty="0"/>
                </a:br>
                <a:r>
                  <a:rPr lang="en-US" altLang="zh-CN" sz="2800" dirty="0"/>
                  <a:t>										</a:t>
                </a:r>
                <a:r>
                  <a:rPr lang="zh-CN" altLang="en-US" sz="2400" dirty="0"/>
                  <a:t>（</a:t>
                </a:r>
                <a:r>
                  <a:rPr lang="en-US" altLang="zh-CN" sz="2400" dirty="0"/>
                  <a:t>2-21</a:t>
                </a:r>
                <a:r>
                  <a:rPr lang="zh-CN" altLang="en-US" sz="2400" dirty="0"/>
                  <a:t>）</a:t>
                </a:r>
                <a:br>
                  <a:rPr lang="zh-CN" altLang="en-US" sz="2400" dirty="0"/>
                </a:br>
                <a:br>
                  <a:rPr lang="zh-CN" altLang="en-US" sz="2400" dirty="0"/>
                </a:br>
                <a:endParaRPr lang="zh-CN" altLang="en-US" sz="2800" dirty="0"/>
              </a:p>
            </p:txBody>
          </p:sp>
        </mc:Choice>
        <mc:Fallback xmlns="">
          <p:sp>
            <p:nvSpPr>
              <p:cNvPr id="2" name="标题 1">
                <a:extLst>
                  <a:ext uri="{FF2B5EF4-FFF2-40B4-BE49-F238E27FC236}">
                    <a16:creationId xmlns:a16="http://schemas.microsoft.com/office/drawing/2014/main" id="{6EB5FF0D-7C55-4B1B-9247-00545251742F}"/>
                  </a:ext>
                </a:extLst>
              </p:cNvPr>
              <p:cNvSpPr>
                <a:spLocks noGrp="1" noRot="1" noChangeAspect="1" noMove="1" noResize="1" noEditPoints="1" noAdjustHandles="1" noChangeArrowheads="1" noChangeShapeType="1" noTextEdit="1"/>
              </p:cNvSpPr>
              <p:nvPr>
                <p:ph type="title" idx="4294967295"/>
              </p:nvPr>
            </p:nvSpPr>
            <p:spPr>
              <a:xfrm>
                <a:off x="767408" y="764704"/>
                <a:ext cx="11045807" cy="5832946"/>
              </a:xfrm>
              <a:blipFill>
                <a:blip r:embed="rId2"/>
                <a:stretch>
                  <a:fillRect l="-1159" t="-17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987" name="Object 3">
                <a:extLst>
                  <a:ext uri="{FF2B5EF4-FFF2-40B4-BE49-F238E27FC236}">
                    <a16:creationId xmlns:a16="http://schemas.microsoft.com/office/drawing/2014/main" id="{87EE5649-1DE2-4D45-814D-4A6517EE9FF5}"/>
                  </a:ext>
                </a:extLst>
              </p:cNvPr>
              <p:cNvSpPr txBox="1"/>
              <p:nvPr/>
            </p:nvSpPr>
            <p:spPr bwMode="auto">
              <a:xfrm>
                <a:off x="3281553" y="1143000"/>
                <a:ext cx="4333494" cy="2273300"/>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sz="4400" b="1" i="1">
                          <a:solidFill>
                            <a:srgbClr val="000000"/>
                          </a:solidFill>
                          <a:latin typeface="Cambria Math" panose="02040503050406030204" pitchFamily="18" charset="0"/>
                        </a:rPr>
                        <m:t>𝑨</m:t>
                      </m:r>
                      <m:r>
                        <a:rPr lang="zh-CN" altLang="en-US" sz="4400" i="1">
                          <a:solidFill>
                            <a:srgbClr val="000000"/>
                          </a:solidFill>
                          <a:latin typeface="Cambria Math" panose="02040503050406030204" pitchFamily="18" charset="0"/>
                        </a:rPr>
                        <m:t>=</m:t>
                      </m:r>
                      <m:sSub>
                        <m:sSubPr>
                          <m:ctrlPr>
                            <a:rPr lang="zh-CN" altLang="en-US" sz="4400" i="1">
                              <a:solidFill>
                                <a:srgbClr val="000000"/>
                              </a:solidFill>
                              <a:latin typeface="Cambria Math" panose="02040503050406030204" pitchFamily="18" charset="0"/>
                            </a:rPr>
                          </m:ctrlPr>
                        </m:sSubPr>
                        <m:e>
                          <m:d>
                            <m:dPr>
                              <m:begChr m:val="["/>
                              <m:endChr m:val="]"/>
                              <m:ctrlPr>
                                <a:rPr lang="zh-CN" altLang="en-US" sz="4400" i="1">
                                  <a:solidFill>
                                    <a:srgbClr val="000000"/>
                                  </a:solidFill>
                                  <a:latin typeface="Cambria Math" panose="02040503050406030204" pitchFamily="18" charset="0"/>
                                </a:rPr>
                              </m:ctrlPr>
                            </m:dPr>
                            <m:e>
                              <m:m>
                                <m:mPr>
                                  <m:plcHide m:val="on"/>
                                  <m:mcs>
                                    <m:mc>
                                      <m:mcPr>
                                        <m:count m:val="5"/>
                                        <m:mcJc m:val="center"/>
                                      </m:mcPr>
                                    </m:mc>
                                  </m:mcs>
                                  <m:ctrlPr>
                                    <a:rPr lang="zh-CN" altLang="en-US" sz="4400" i="1">
                                      <a:solidFill>
                                        <a:srgbClr val="000000"/>
                                      </a:solidFill>
                                      <a:latin typeface="Cambria Math" panose="02040503050406030204" pitchFamily="18" charset="0"/>
                                    </a:rPr>
                                  </m:ctrlPr>
                                </m:mPr>
                                <m:mr>
                                  <m:e>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𝜆</m:t>
                                        </m:r>
                                      </m:e>
                                      <m:sub>
                                        <m:r>
                                          <a:rPr lang="zh-CN" altLang="en-US" sz="4400" i="1">
                                            <a:solidFill>
                                              <a:srgbClr val="000000"/>
                                            </a:solidFill>
                                            <a:latin typeface="Cambria Math" panose="02040503050406030204" pitchFamily="18" charset="0"/>
                                          </a:rPr>
                                          <m:t>1</m:t>
                                        </m:r>
                                      </m:sub>
                                    </m:sSub>
                                  </m:e>
                                  <m:e>
                                    <m:r>
                                      <a:rPr lang="zh-CN" altLang="en-US" sz="4400" i="1">
                                        <a:solidFill>
                                          <a:srgbClr val="000000"/>
                                        </a:solidFill>
                                        <a:latin typeface="Cambria Math" panose="02040503050406030204" pitchFamily="18" charset="0"/>
                                      </a:rPr>
                                      <m:t>1</m:t>
                                    </m:r>
                                  </m:e>
                                  <m:e/>
                                  <m:e/>
                                  <m:e/>
                                </m:mr>
                                <m:mr>
                                  <m:e/>
                                  <m:e>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𝜆</m:t>
                                        </m:r>
                                      </m:e>
                                      <m:sub>
                                        <m:r>
                                          <a:rPr lang="zh-CN" altLang="en-US" sz="4400" i="1">
                                            <a:solidFill>
                                              <a:srgbClr val="000000"/>
                                            </a:solidFill>
                                            <a:latin typeface="Cambria Math" panose="02040503050406030204" pitchFamily="18" charset="0"/>
                                          </a:rPr>
                                          <m:t>1</m:t>
                                        </m:r>
                                      </m:sub>
                                    </m:sSub>
                                  </m:e>
                                  <m:e>
                                    <m:r>
                                      <a:rPr lang="zh-CN" altLang="en-US" sz="4400" i="1">
                                        <a:solidFill>
                                          <a:srgbClr val="000000"/>
                                        </a:solidFill>
                                        <a:latin typeface="Cambria Math" panose="02040503050406030204" pitchFamily="18" charset="0"/>
                                      </a:rPr>
                                      <m:t>⋱</m:t>
                                    </m:r>
                                  </m:e>
                                  <m:e>
                                    <m:r>
                                      <a:rPr lang="zh-CN" altLang="en-US" sz="4400" i="1">
                                        <a:solidFill>
                                          <a:srgbClr val="000000"/>
                                        </a:solidFill>
                                        <a:latin typeface="Cambria Math" panose="02040503050406030204" pitchFamily="18" charset="0"/>
                                      </a:rPr>
                                      <m:t>0</m:t>
                                    </m:r>
                                  </m:e>
                                  <m:e/>
                                </m:mr>
                                <m:mr>
                                  <m:e/>
                                  <m:e/>
                                  <m:e>
                                    <m:r>
                                      <a:rPr lang="zh-CN" altLang="en-US" sz="4400" i="1">
                                        <a:solidFill>
                                          <a:srgbClr val="000000"/>
                                        </a:solidFill>
                                        <a:latin typeface="Cambria Math" panose="02040503050406030204" pitchFamily="18" charset="0"/>
                                      </a:rPr>
                                      <m:t>⋱</m:t>
                                    </m:r>
                                  </m:e>
                                  <m:e>
                                    <m:r>
                                      <a:rPr lang="zh-CN" altLang="en-US" sz="4400" i="1">
                                        <a:solidFill>
                                          <a:srgbClr val="000000"/>
                                        </a:solidFill>
                                        <a:latin typeface="Cambria Math" panose="02040503050406030204" pitchFamily="18" charset="0"/>
                                      </a:rPr>
                                      <m:t>⋱</m:t>
                                    </m:r>
                                  </m:e>
                                  <m:e/>
                                </m:mr>
                                <m:mr>
                                  <m:e/>
                                  <m:e>
                                    <m:r>
                                      <a:rPr lang="zh-CN" altLang="en-US" sz="4400" i="1">
                                        <a:solidFill>
                                          <a:srgbClr val="000000"/>
                                        </a:solidFill>
                                        <a:latin typeface="Cambria Math" panose="02040503050406030204" pitchFamily="18" charset="0"/>
                                      </a:rPr>
                                      <m:t>0</m:t>
                                    </m:r>
                                  </m:e>
                                  <m:e/>
                                  <m:e>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𝜆</m:t>
                                        </m:r>
                                      </m:e>
                                      <m:sub>
                                        <m:r>
                                          <a:rPr lang="zh-CN" altLang="en-US" sz="4400" i="1">
                                            <a:solidFill>
                                              <a:srgbClr val="000000"/>
                                            </a:solidFill>
                                            <a:latin typeface="Cambria Math" panose="02040503050406030204" pitchFamily="18" charset="0"/>
                                          </a:rPr>
                                          <m:t>1</m:t>
                                        </m:r>
                                      </m:sub>
                                    </m:sSub>
                                  </m:e>
                                  <m:e>
                                    <m:r>
                                      <a:rPr lang="zh-CN" altLang="en-US" sz="4400" i="1">
                                        <a:solidFill>
                                          <a:srgbClr val="000000"/>
                                        </a:solidFill>
                                        <a:latin typeface="Cambria Math" panose="02040503050406030204" pitchFamily="18" charset="0"/>
                                      </a:rPr>
                                      <m:t>1</m:t>
                                    </m:r>
                                  </m:e>
                                </m:mr>
                                <m:mr>
                                  <m:e/>
                                  <m:e/>
                                  <m:e/>
                                  <m:e/>
                                  <m:e>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𝜆</m:t>
                                        </m:r>
                                      </m:e>
                                      <m:sub>
                                        <m:r>
                                          <a:rPr lang="zh-CN" altLang="en-US" sz="4400" i="1">
                                            <a:solidFill>
                                              <a:srgbClr val="000000"/>
                                            </a:solidFill>
                                            <a:latin typeface="Cambria Math" panose="02040503050406030204" pitchFamily="18" charset="0"/>
                                          </a:rPr>
                                          <m:t>1</m:t>
                                        </m:r>
                                      </m:sub>
                                    </m:sSub>
                                  </m:e>
                                </m:mr>
                              </m:m>
                            </m:e>
                          </m:d>
                        </m:e>
                        <m:sub>
                          <m:r>
                            <a:rPr lang="zh-CN" altLang="en-US" sz="4400" i="1">
                              <a:solidFill>
                                <a:srgbClr val="000000"/>
                              </a:solidFill>
                              <a:latin typeface="Cambria Math" panose="02040503050406030204" pitchFamily="18" charset="0"/>
                            </a:rPr>
                            <m:t>𝑚</m:t>
                          </m:r>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𝑚</m:t>
                          </m:r>
                        </m:sub>
                      </m:sSub>
                    </m:oMath>
                  </m:oMathPara>
                </a14:m>
                <a:endParaRPr lang="zh-CN" altLang="en-US" dirty="0"/>
              </a:p>
            </p:txBody>
          </p:sp>
        </mc:Choice>
        <mc:Fallback xmlns="">
          <p:sp>
            <p:nvSpPr>
              <p:cNvPr id="41987" name="Object 3">
                <a:extLst>
                  <a:ext uri="{FF2B5EF4-FFF2-40B4-BE49-F238E27FC236}">
                    <a16:creationId xmlns:a16="http://schemas.microsoft.com/office/drawing/2014/main" id="{87EE5649-1DE2-4D45-814D-4A6517EE9FF5}"/>
                  </a:ext>
                </a:extLst>
              </p:cNvPr>
              <p:cNvSpPr txBox="1">
                <a:spLocks noRot="1" noChangeAspect="1" noMove="1" noResize="1" noEditPoints="1" noAdjustHandles="1" noChangeArrowheads="1" noChangeShapeType="1" noTextEdit="1"/>
              </p:cNvSpPr>
              <p:nvPr/>
            </p:nvSpPr>
            <p:spPr bwMode="auto">
              <a:xfrm>
                <a:off x="3281553" y="1143000"/>
                <a:ext cx="4333494" cy="22733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990" name="Object 6">
                <a:extLst>
                  <a:ext uri="{FF2B5EF4-FFF2-40B4-BE49-F238E27FC236}">
                    <a16:creationId xmlns:a16="http://schemas.microsoft.com/office/drawing/2014/main" id="{A9EA23ED-95BE-4637-B50D-E5F514AB65D2}"/>
                  </a:ext>
                </a:extLst>
              </p:cNvPr>
              <p:cNvSpPr txBox="1"/>
              <p:nvPr/>
            </p:nvSpPr>
            <p:spPr bwMode="auto">
              <a:xfrm>
                <a:off x="2207568" y="3525985"/>
                <a:ext cx="6727254" cy="29273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m:rPr>
                              <m:sty m:val="p"/>
                            </m:rPr>
                            <a:rPr lang="zh-CN" altLang="en-US" sz="2400" i="0">
                              <a:solidFill>
                                <a:srgbClr val="000000"/>
                              </a:solidFill>
                              <a:latin typeface="Cambria Math" panose="02040503050406030204" pitchFamily="18" charset="0"/>
                            </a:rPr>
                            <m:t>e</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sSub>
                        <m:sSubPr>
                          <m:ctrlPr>
                            <a:rPr lang="zh-CN" altLang="en-US" sz="2400" i="1">
                              <a:solidFill>
                                <a:srgbClr val="000000"/>
                              </a:solidFill>
                              <a:latin typeface="Cambria Math" panose="02040503050406030204" pitchFamily="18" charset="0"/>
                            </a:rPr>
                          </m:ctrlPr>
                        </m:sSubPr>
                        <m:e>
                          <m:d>
                            <m:dPr>
                              <m:begChr m:val="["/>
                              <m:endChr m:val="]"/>
                              <m:ctrlPr>
                                <a:rPr lang="zh-CN" altLang="en-US" sz="2400" i="1">
                                  <a:solidFill>
                                    <a:srgbClr val="000000"/>
                                  </a:solidFill>
                                  <a:latin typeface="Cambria Math" panose="02040503050406030204" pitchFamily="18" charset="0"/>
                                </a:rPr>
                              </m:ctrlPr>
                            </m:dP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𝑡</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e>
                                  <m:e>
                                    <m:r>
                                      <a:rPr lang="zh-CN" altLang="en-US" sz="2400" i="1">
                                        <a:solidFill>
                                          <a:srgbClr val="000000"/>
                                        </a:solidFill>
                                        <a:latin typeface="Cambria Math" panose="02040503050406030204" pitchFamily="18" charset="0"/>
                                      </a:rPr>
                                      <m:t>⋯</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p>
                                    </m:sSup>
                                  </m:e>
                                </m:mr>
                                <m: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𝑡</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mr>
                                <m:mr>
                                  <m:e/>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e>
                                </m:mr>
                                <m:mr>
                                  <m:e/>
                                  <m:e>
                                    <m:r>
                                      <a:rPr lang="zh-CN" altLang="en-US" sz="2400" i="1">
                                        <a:solidFill>
                                          <a:srgbClr val="000000"/>
                                        </a:solidFill>
                                        <a:latin typeface="Cambria Math" panose="02040503050406030204" pitchFamily="18" charset="0"/>
                                      </a:rPr>
                                      <m:t>0</m:t>
                                    </m:r>
                                  </m:e>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𝑡</m:t>
                                    </m:r>
                                  </m:e>
                                </m:mr>
                                <m:mr>
                                  <m:e/>
                                  <m:e/>
                                  <m:e/>
                                  <m:e/>
                                  <m:e>
                                    <m:r>
                                      <a:rPr lang="zh-CN" altLang="en-US" sz="2400" i="1">
                                        <a:solidFill>
                                          <a:srgbClr val="000000"/>
                                        </a:solidFill>
                                        <a:latin typeface="Cambria Math" panose="02040503050406030204" pitchFamily="18" charset="0"/>
                                      </a:rPr>
                                      <m:t>1</m:t>
                                    </m:r>
                                  </m:e>
                                </m:mr>
                              </m:m>
                            </m:e>
                          </m:d>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sub>
                      </m:sSub>
                    </m:oMath>
                  </m:oMathPara>
                </a14:m>
                <a:endParaRPr lang="zh-CN" altLang="en-US" sz="2400" dirty="0"/>
              </a:p>
            </p:txBody>
          </p:sp>
        </mc:Choice>
        <mc:Fallback xmlns="">
          <p:sp>
            <p:nvSpPr>
              <p:cNvPr id="41990" name="Object 6">
                <a:extLst>
                  <a:ext uri="{FF2B5EF4-FFF2-40B4-BE49-F238E27FC236}">
                    <a16:creationId xmlns:a16="http://schemas.microsoft.com/office/drawing/2014/main" id="{A9EA23ED-95BE-4637-B50D-E5F514AB65D2}"/>
                  </a:ext>
                </a:extLst>
              </p:cNvPr>
              <p:cNvSpPr txBox="1">
                <a:spLocks noRot="1" noChangeAspect="1" noMove="1" noResize="1" noEditPoints="1" noAdjustHandles="1" noChangeArrowheads="1" noChangeShapeType="1" noTextEdit="1"/>
              </p:cNvSpPr>
              <p:nvPr/>
            </p:nvSpPr>
            <p:spPr bwMode="auto">
              <a:xfrm>
                <a:off x="2207568" y="3525985"/>
                <a:ext cx="6727254" cy="2927350"/>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2149" name="Object 5">
                <a:extLst>
                  <a:ext uri="{FF2B5EF4-FFF2-40B4-BE49-F238E27FC236}">
                    <a16:creationId xmlns:a16="http://schemas.microsoft.com/office/drawing/2014/main" id="{257E631D-AFE9-4027-B7D1-AA3F3245A664}"/>
                  </a:ext>
                </a:extLst>
              </p:cNvPr>
              <p:cNvSpPr txBox="1"/>
              <p:nvPr/>
            </p:nvSpPr>
            <p:spPr bwMode="auto">
              <a:xfrm>
                <a:off x="2063552" y="1139141"/>
                <a:ext cx="8985448" cy="213741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000" b="1" i="1" smtClean="0">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d>
                            <m:dPr>
                              <m:begChr m:val="["/>
                              <m:endChr m:val="]"/>
                              <m:ctrlPr>
                                <a:rPr lang="zh-CN" altLang="en-US" sz="2000" i="1">
                                  <a:solidFill>
                                    <a:srgbClr val="000000"/>
                                  </a:solidFill>
                                  <a:latin typeface="Cambria Math" panose="02040503050406030204" pitchFamily="18" charset="0"/>
                                </a:rPr>
                              </m:ctrlPr>
                            </m:dPr>
                            <m:e>
                              <m:m>
                                <m:mPr>
                                  <m:plcHide m:val="on"/>
                                  <m:mcs>
                                    <m:mc>
                                      <m:mcPr>
                                        <m:count m:val="5"/>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1</m:t>
                                    </m:r>
                                  </m:e>
                                  <m:e/>
                                  <m:e/>
                                  <m:e/>
                                </m:mr>
                                <m:mr>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0</m:t>
                                    </m:r>
                                  </m:e>
                                  <m:e/>
                                </m:mr>
                                <m:mr>
                                  <m:e/>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m:t>
                                    </m:r>
                                  </m:e>
                                  <m:e/>
                                </m:mr>
                                <m:mr>
                                  <m:e/>
                                  <m:e>
                                    <m:r>
                                      <a:rPr lang="zh-CN" altLang="en-US" sz="2000" i="1">
                                        <a:solidFill>
                                          <a:srgbClr val="000000"/>
                                        </a:solidFill>
                                        <a:latin typeface="Cambria Math" panose="02040503050406030204" pitchFamily="18" charset="0"/>
                                      </a:rPr>
                                      <m:t>0</m:t>
                                    </m:r>
                                  </m:e>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1</m:t>
                                    </m:r>
                                  </m:e>
                                </m:mr>
                                <m:mr>
                                  <m:e/>
                                  <m:e/>
                                  <m:e/>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mr>
                              </m:m>
                            </m:e>
                          </m:d>
                        </m:e>
                        <m:sub>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sub>
                      </m:sSub>
                      <m:r>
                        <a:rPr lang="zh-CN" altLang="en-US"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      </m:t>
                      </m:r>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𝑨</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d>
                            <m:dPr>
                              <m:begChr m:val="["/>
                              <m:endChr m:val="]"/>
                              <m:ctrlPr>
                                <a:rPr lang="zh-CN" altLang="en-US" sz="2000" i="1">
                                  <a:solidFill>
                                    <a:srgbClr val="000000"/>
                                  </a:solidFill>
                                  <a:latin typeface="Cambria Math" panose="02040503050406030204" pitchFamily="18" charset="0"/>
                                </a:rPr>
                              </m:ctrlPr>
                            </m:dPr>
                            <m:e>
                              <m:m>
                                <m:mPr>
                                  <m:plcHide m:val="on"/>
                                  <m:mcs>
                                    <m:mc>
                                      <m:mcPr>
                                        <m:count m:val="5"/>
                                        <m:mcJc m:val="center"/>
                                      </m:mcPr>
                                    </m:mc>
                                  </m:mcs>
                                  <m:ctrlPr>
                                    <a:rPr lang="zh-CN" altLang="en-US" sz="2000" i="1">
                                      <a:solidFill>
                                        <a:srgbClr val="000000"/>
                                      </a:solidFill>
                                      <a:latin typeface="Cambria Math" panose="02040503050406030204" pitchFamily="18" charset="0"/>
                                    </a:rPr>
                                  </m:ctrlPr>
                                </m:mPr>
                                <m:mr>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2</m:t>
                                        </m:r>
                                      </m:sup>
                                    </m:sSubSup>
                                  </m:e>
                                  <m:e>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1</m:t>
                                    </m:r>
                                  </m:e>
                                  <m:e/>
                                  <m:e>
                                    <m:r>
                                      <a:rPr lang="zh-CN" altLang="en-US" sz="2000" i="1">
                                        <a:solidFill>
                                          <a:srgbClr val="000000"/>
                                        </a:solidFill>
                                        <a:latin typeface="Cambria Math" panose="02040503050406030204" pitchFamily="18" charset="0"/>
                                      </a:rPr>
                                      <m:t>0</m:t>
                                    </m:r>
                                  </m:e>
                                </m:mr>
                                <m:mr>
                                  <m:e/>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2</m:t>
                                        </m:r>
                                      </m:sup>
                                    </m:sSubSup>
                                  </m:e>
                                  <m:e>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m:t>
                                    </m:r>
                                  </m:e>
                                  <m:e/>
                                </m:mr>
                                <m:mr>
                                  <m:e/>
                                  <m:e/>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2</m:t>
                                        </m:r>
                                      </m:sup>
                                    </m:sSubSup>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1</m:t>
                                    </m:r>
                                  </m:e>
                                </m:mr>
                                <m:mr>
                                  <m:e/>
                                  <m:e>
                                    <m:r>
                                      <a:rPr lang="zh-CN" altLang="en-US" sz="2000" i="1">
                                        <a:solidFill>
                                          <a:srgbClr val="000000"/>
                                        </a:solidFill>
                                        <a:latin typeface="Cambria Math" panose="02040503050406030204" pitchFamily="18" charset="0"/>
                                      </a:rPr>
                                      <m:t>0</m:t>
                                    </m:r>
                                  </m:e>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mr>
                                <m:mr>
                                  <m:e/>
                                  <m:e/>
                                  <m:e/>
                                  <m:e/>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2</m:t>
                                        </m:r>
                                      </m:sup>
                                    </m:sSubSup>
                                  </m:e>
                                </m:mr>
                              </m:m>
                            </m:e>
                          </m:d>
                        </m:e>
                        <m:sub>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sub>
                      </m:sSub>
                    </m:oMath>
                  </m:oMathPara>
                </a14:m>
                <a:endParaRPr lang="zh-CN" altLang="en-US" sz="2000" dirty="0"/>
              </a:p>
            </p:txBody>
          </p:sp>
        </mc:Choice>
        <mc:Fallback xmlns="">
          <p:sp>
            <p:nvSpPr>
              <p:cNvPr id="262149" name="Object 5">
                <a:extLst>
                  <a:ext uri="{FF2B5EF4-FFF2-40B4-BE49-F238E27FC236}">
                    <a16:creationId xmlns:a16="http://schemas.microsoft.com/office/drawing/2014/main" id="{257E631D-AFE9-4027-B7D1-AA3F3245A664}"/>
                  </a:ext>
                </a:extLst>
              </p:cNvPr>
              <p:cNvSpPr txBox="1">
                <a:spLocks noRot="1" noChangeAspect="1" noMove="1" noResize="1" noEditPoints="1" noAdjustHandles="1" noChangeArrowheads="1" noChangeShapeType="1" noTextEdit="1"/>
              </p:cNvSpPr>
              <p:nvPr/>
            </p:nvSpPr>
            <p:spPr bwMode="auto">
              <a:xfrm>
                <a:off x="2063552" y="1139141"/>
                <a:ext cx="8985448" cy="2137410"/>
              </a:xfrm>
              <a:prstGeom prst="rect">
                <a:avLst/>
              </a:prstGeom>
              <a:blipFill>
                <a:blip r:embed="rId2"/>
                <a:stretch>
                  <a:fillRect/>
                </a:stretch>
              </a:blipFill>
              <a:ln>
                <a:noFill/>
              </a:ln>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508FB2D-DEFE-4D36-8581-AC6C650F98E0}"/>
              </a:ext>
            </a:extLst>
          </p:cNvPr>
          <p:cNvSpPr>
            <a:spLocks noGrp="1"/>
          </p:cNvSpPr>
          <p:nvPr>
            <p:ph type="sldNum" sz="quarter" idx="12"/>
          </p:nvPr>
        </p:nvSpPr>
        <p:spPr/>
        <p:txBody>
          <a:bodyPr/>
          <a:lstStyle/>
          <a:p>
            <a:fld id="{86AEE06C-0CD7-41E2-81E6-FA1C1A12492D}" type="slidenum">
              <a:rPr lang="en-US" altLang="zh-CN" smtClean="0"/>
              <a:pPr/>
              <a:t>22</a:t>
            </a:fld>
            <a:endParaRPr lang="en-US" altLang="zh-CN"/>
          </a:p>
        </p:txBody>
      </p:sp>
      <p:sp>
        <p:nvSpPr>
          <p:cNvPr id="2" name="标题 1">
            <a:extLst>
              <a:ext uri="{FF2B5EF4-FFF2-40B4-BE49-F238E27FC236}">
                <a16:creationId xmlns:a16="http://schemas.microsoft.com/office/drawing/2014/main" id="{6797815D-13C1-40CF-9902-1C3D4B923C53}"/>
              </a:ext>
            </a:extLst>
          </p:cNvPr>
          <p:cNvSpPr>
            <a:spLocks noGrp="1"/>
          </p:cNvSpPr>
          <p:nvPr>
            <p:ph type="title" idx="4294967295"/>
          </p:nvPr>
        </p:nvSpPr>
        <p:spPr>
          <a:xfrm>
            <a:off x="1003300" y="404813"/>
            <a:ext cx="11188700" cy="6192837"/>
          </a:xfrm>
        </p:spPr>
        <p:txBody>
          <a:bodyPr anchor="t"/>
          <a:lstStyle/>
          <a:p>
            <a:pPr algn="l">
              <a:buNone/>
            </a:pPr>
            <a:r>
              <a:rPr lang="zh-CN" altLang="en-US" sz="3200" dirty="0">
                <a:highlight>
                  <a:srgbClr val="C0C0C0"/>
                </a:highlight>
              </a:rPr>
              <a:t>证明</a:t>
            </a:r>
            <a:r>
              <a:rPr lang="zh-CN" altLang="en-US" sz="3200" dirty="0"/>
              <a:t>： 因</a:t>
            </a:r>
            <a:br>
              <a:rPr lang="zh-CN" altLang="en-US" sz="4000" dirty="0"/>
            </a:br>
            <a:br>
              <a:rPr lang="zh-CN" altLang="en-US" sz="4000" dirty="0"/>
            </a:br>
            <a:endParaRPr lang="zh-CN" altLang="en-US" dirty="0"/>
          </a:p>
        </p:txBody>
      </p:sp>
      <mc:AlternateContent xmlns:mc="http://schemas.openxmlformats.org/markup-compatibility/2006" xmlns:a14="http://schemas.microsoft.com/office/drawing/2010/main">
        <mc:Choice Requires="a14">
          <p:sp>
            <p:nvSpPr>
              <p:cNvPr id="262150" name="Object 6">
                <a:extLst>
                  <a:ext uri="{FF2B5EF4-FFF2-40B4-BE49-F238E27FC236}">
                    <a16:creationId xmlns:a16="http://schemas.microsoft.com/office/drawing/2014/main" id="{A3C8E563-DC31-4B5E-91C5-567D0CD85699}"/>
                  </a:ext>
                </a:extLst>
              </p:cNvPr>
              <p:cNvSpPr txBox="1"/>
              <p:nvPr/>
            </p:nvSpPr>
            <p:spPr bwMode="auto">
              <a:xfrm>
                <a:off x="2207568" y="3501231"/>
                <a:ext cx="6494303" cy="2422048"/>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m>
                                <m:mPr>
                                  <m:plcHide m:val="on"/>
                                  <m:mcs>
                                    <m:mc>
                                      <m:mcPr>
                                        <m:count m:val="6"/>
                                        <m:mcJc m:val="center"/>
                                      </m:mcPr>
                                    </m:mc>
                                  </m:mcs>
                                  <m:ctrlPr>
                                    <a:rPr lang="zh-CN" altLang="en-US" i="1">
                                      <a:solidFill>
                                        <a:srgbClr val="000000"/>
                                      </a:solidFill>
                                      <a:latin typeface="Cambria Math" panose="02040503050406030204" pitchFamily="18" charset="0"/>
                                    </a:rPr>
                                  </m:ctrlPr>
                                </m:mPr>
                                <m:m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e>
                                  <m:e>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e>
                                  <m:e>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1</m:t>
                                    </m:r>
                                  </m:e>
                                  <m:e/>
                                  <m:e>
                                    <m:r>
                                      <a:rPr lang="zh-CN" altLang="en-US" i="1">
                                        <a:solidFill>
                                          <a:srgbClr val="000000"/>
                                        </a:solidFill>
                                        <a:latin typeface="Cambria Math" panose="02040503050406030204" pitchFamily="18" charset="0"/>
                                      </a:rPr>
                                      <m:t>0</m:t>
                                    </m:r>
                                  </m:e>
                                </m:mr>
                                <m: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e>
                                  <m:e>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e>
                                  <m:e>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m:t>
                                    </m:r>
                                  </m:e>
                                  <m:e/>
                                </m:mr>
                                <m:mr>
                                  <m:e/>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e>
                                  <m:e>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m:t>
                                    </m:r>
                                  </m:e>
                                </m:mr>
                                <m:mr>
                                  <m:e/>
                                  <m:e/>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mr>
                                <m:mr>
                                  <m:e/>
                                  <m:e>
                                    <m:r>
                                      <a:rPr lang="zh-CN" altLang="en-US" i="1">
                                        <a:solidFill>
                                          <a:srgbClr val="000000"/>
                                        </a:solidFill>
                                        <a:latin typeface="Cambria Math" panose="02040503050406030204" pitchFamily="18" charset="0"/>
                                      </a:rPr>
                                      <m:t>0</m:t>
                                    </m:r>
                                  </m:e>
                                  <m:e/>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e>
                                </m:mr>
                                <m:mr>
                                  <m:e/>
                                  <m:e/>
                                  <m:e/>
                                  <m:e/>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e>
                                </m:mr>
                              </m:m>
                            </m:e>
                          </m:d>
                        </m:e>
                        <m:sub>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62150" name="Object 6">
                <a:extLst>
                  <a:ext uri="{FF2B5EF4-FFF2-40B4-BE49-F238E27FC236}">
                    <a16:creationId xmlns:a16="http://schemas.microsoft.com/office/drawing/2014/main" id="{A3C8E563-DC31-4B5E-91C5-567D0CD85699}"/>
                  </a:ext>
                </a:extLst>
              </p:cNvPr>
              <p:cNvSpPr txBox="1">
                <a:spLocks noRot="1" noChangeAspect="1" noMove="1" noResize="1" noEditPoints="1" noAdjustHandles="1" noChangeArrowheads="1" noChangeShapeType="1" noTextEdit="1"/>
              </p:cNvSpPr>
              <p:nvPr/>
            </p:nvSpPr>
            <p:spPr bwMode="auto">
              <a:xfrm>
                <a:off x="2207568" y="3501231"/>
                <a:ext cx="6494303" cy="2422048"/>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3" name="Object 3">
                <a:extLst>
                  <a:ext uri="{FF2B5EF4-FFF2-40B4-BE49-F238E27FC236}">
                    <a16:creationId xmlns:a16="http://schemas.microsoft.com/office/drawing/2014/main" id="{C3150755-BCEF-4FD9-9685-0CD817497D6E}"/>
                  </a:ext>
                </a:extLst>
              </p:cNvPr>
              <p:cNvSpPr txBox="1"/>
              <p:nvPr/>
            </p:nvSpPr>
            <p:spPr bwMode="auto">
              <a:xfrm>
                <a:off x="-168696" y="2060848"/>
                <a:ext cx="7704856" cy="426259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sz="1600" i="1">
                              <a:solidFill>
                                <a:srgbClr val="000000"/>
                              </a:solidFill>
                              <a:latin typeface="Cambria Math" panose="02040503050406030204" pitchFamily="18" charset="0"/>
                            </a:rPr>
                          </m:ctrlPr>
                        </m:mPr>
                        <m:mr>
                          <m:e/>
                          <m:e>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d>
                                  <m:dPr>
                                    <m:begChr m:val="["/>
                                    <m:endChr m:val="]"/>
                                    <m:ctrlPr>
                                      <a:rPr lang="zh-CN" altLang="en-US" sz="1600" i="1">
                                        <a:solidFill>
                                          <a:srgbClr val="000000"/>
                                        </a:solidFill>
                                        <a:latin typeface="Cambria Math" panose="02040503050406030204" pitchFamily="18" charset="0"/>
                                      </a:rPr>
                                    </m:ctrlPr>
                                  </m:dPr>
                                  <m:e>
                                    <m:m>
                                      <m:mPr>
                                        <m:plcHide m:val="on"/>
                                        <m:mcs>
                                          <m:mc>
                                            <m:mcPr>
                                              <m:count m:val="5"/>
                                              <m:mcJc m:val="center"/>
                                            </m:mcPr>
                                          </m:mc>
                                        </m:mcs>
                                        <m:ctrlPr>
                                          <a:rPr lang="zh-CN" altLang="en-US" sz="1600" i="1">
                                            <a:solidFill>
                                              <a:srgbClr val="000000"/>
                                            </a:solidFill>
                                            <a:latin typeface="Cambria Math" panose="02040503050406030204" pitchFamily="18" charset="0"/>
                                          </a:rPr>
                                        </m:ctrlPr>
                                      </m:mPr>
                                      <m:mr>
                                        <m:e>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e>
                                          <m:r>
                                            <a:rPr lang="zh-CN" altLang="en-US" sz="1600" i="1">
                                              <a:solidFill>
                                                <a:srgbClr val="000000"/>
                                              </a:solidFill>
                                              <a:latin typeface="Cambria Math" panose="02040503050406030204" pitchFamily="18" charset="0"/>
                                            </a:rPr>
                                            <m:t>𝑡</m:t>
                                          </m:r>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2!</m:t>
                                              </m:r>
                                            </m:den>
                                          </m:f>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2</m:t>
                                              </m:r>
                                            </m:sup>
                                          </m:sSup>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e>
                                          <m:r>
                                            <a:rPr lang="zh-CN" altLang="en-US" sz="1600" i="1">
                                              <a:solidFill>
                                                <a:srgbClr val="000000"/>
                                              </a:solidFill>
                                              <a:latin typeface="Cambria Math" panose="02040503050406030204" pitchFamily="18" charset="0"/>
                                            </a:rPr>
                                            <m:t>⋯</m:t>
                                          </m:r>
                                        </m:e>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𝑚</m:t>
                                              </m:r>
                                              <m:r>
                                                <a:rPr lang="zh-CN" altLang="en-US" sz="1600" i="1">
                                                  <a:solidFill>
                                                    <a:srgbClr val="000000"/>
                                                  </a:solidFill>
                                                  <a:latin typeface="Cambria Math" panose="02040503050406030204" pitchFamily="18" charset="0"/>
                                                </a:rPr>
                                                <m:t>−1)!</m:t>
                                              </m:r>
                                            </m:den>
                                          </m:f>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𝑚</m:t>
                                              </m:r>
                                              <m:r>
                                                <a:rPr lang="zh-CN" altLang="en-US" sz="1600" i="1">
                                                  <a:solidFill>
                                                    <a:srgbClr val="000000"/>
                                                  </a:solidFill>
                                                  <a:latin typeface="Cambria Math" panose="02040503050406030204" pitchFamily="18" charset="0"/>
                                                </a:rPr>
                                                <m:t>−1</m:t>
                                              </m:r>
                                            </m:sup>
                                          </m:sSup>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mr>
                                      <m:mr>
                                        <m:e/>
                                        <m:e>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e>
                                          <m:r>
                                            <a:rPr lang="zh-CN" altLang="en-US" sz="1600" i="1">
                                              <a:solidFill>
                                                <a:srgbClr val="000000"/>
                                              </a:solidFill>
                                              <a:latin typeface="Cambria Math" panose="02040503050406030204" pitchFamily="18" charset="0"/>
                                            </a:rPr>
                                            <m:t>𝑡</m:t>
                                          </m:r>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e>
                                          <m:r>
                                            <a:rPr lang="zh-CN" altLang="en-US" sz="1600" i="1">
                                              <a:solidFill>
                                                <a:srgbClr val="000000"/>
                                              </a:solidFill>
                                              <a:latin typeface="Cambria Math" panose="02040503050406030204" pitchFamily="18" charset="0"/>
                                            </a:rPr>
                                            <m:t>⋯</m:t>
                                          </m:r>
                                        </m:e>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𝑚</m:t>
                                              </m:r>
                                              <m:r>
                                                <a:rPr lang="zh-CN" altLang="en-US" sz="1600" i="1">
                                                  <a:solidFill>
                                                    <a:srgbClr val="000000"/>
                                                  </a:solidFill>
                                                  <a:latin typeface="Cambria Math" panose="02040503050406030204" pitchFamily="18" charset="0"/>
                                                </a:rPr>
                                                <m:t>−2)!</m:t>
                                              </m:r>
                                            </m:den>
                                          </m:f>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𝑚</m:t>
                                              </m:r>
                                              <m:r>
                                                <a:rPr lang="zh-CN" altLang="en-US" sz="1600" i="1">
                                                  <a:solidFill>
                                                    <a:srgbClr val="000000"/>
                                                  </a:solidFill>
                                                  <a:latin typeface="Cambria Math" panose="02040503050406030204" pitchFamily="18" charset="0"/>
                                                </a:rPr>
                                                <m:t>−2</m:t>
                                              </m:r>
                                            </m:sup>
                                          </m:sSup>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mr>
                                      <m:mr>
                                        <m:e/>
                                        <m:e/>
                                        <m:e>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e>
                                          <m:r>
                                            <a:rPr lang="zh-CN" altLang="en-US" sz="1600" i="1">
                                              <a:solidFill>
                                                <a:srgbClr val="000000"/>
                                              </a:solidFill>
                                              <a:latin typeface="Cambria Math" panose="02040503050406030204" pitchFamily="18" charset="0"/>
                                            </a:rPr>
                                            <m:t>⋱</m:t>
                                          </m:r>
                                        </m:e>
                                        <m:e>
                                          <m:r>
                                            <a:rPr lang="zh-CN" altLang="en-US" sz="1600" i="1">
                                              <a:solidFill>
                                                <a:srgbClr val="000000"/>
                                              </a:solidFill>
                                              <a:latin typeface="Cambria Math" panose="02040503050406030204" pitchFamily="18" charset="0"/>
                                            </a:rPr>
                                            <m:t>⋮</m:t>
                                          </m:r>
                                        </m:e>
                                      </m:mr>
                                      <m:mr>
                                        <m:e/>
                                        <m:e>
                                          <m:r>
                                            <a:rPr lang="zh-CN" altLang="en-US" sz="1600" i="1">
                                              <a:solidFill>
                                                <a:srgbClr val="000000"/>
                                              </a:solidFill>
                                              <a:latin typeface="Cambria Math" panose="02040503050406030204" pitchFamily="18" charset="0"/>
                                            </a:rPr>
                                            <m:t>0</m:t>
                                          </m:r>
                                        </m:e>
                                        <m:e/>
                                        <m:e>
                                          <m:r>
                                            <a:rPr lang="zh-CN" altLang="en-US" sz="1600" i="1">
                                              <a:solidFill>
                                                <a:srgbClr val="000000"/>
                                              </a:solidFill>
                                              <a:latin typeface="Cambria Math" panose="02040503050406030204" pitchFamily="18" charset="0"/>
                                            </a:rPr>
                                            <m:t>⋱</m:t>
                                          </m:r>
                                        </m:e>
                                        <m:e>
                                          <m:r>
                                            <a:rPr lang="zh-CN" altLang="en-US" sz="1600" i="1">
                                              <a:solidFill>
                                                <a:srgbClr val="000000"/>
                                              </a:solidFill>
                                              <a:latin typeface="Cambria Math" panose="02040503050406030204" pitchFamily="18" charset="0"/>
                                            </a:rPr>
                                            <m:t>𝑡</m:t>
                                          </m:r>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mr>
                                      <m:mr>
                                        <m:e/>
                                        <m:e/>
                                        <m:e/>
                                        <m:e/>
                                        <m:e>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=0</m:t>
                                              </m:r>
                                            </m:sub>
                                            <m:sup>
                                              <m:r>
                                                <a:rPr lang="zh-CN" altLang="en-US" sz="1600" i="1">
                                                  <a:solidFill>
                                                    <a:srgbClr val="000000"/>
                                                  </a:solidFill>
                                                  <a:latin typeface="Cambria Math" panose="02040503050406030204" pitchFamily="18" charset="0"/>
                                                </a:rPr>
                                                <m:t>∞</m:t>
                                              </m:r>
                                            </m:sup>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m:t>
                                                  </m:r>
                                                </m:den>
                                              </m:f>
                                              <m:sSubSup>
                                                <m:sSubSupPr>
                                                  <m:ctrlPr>
                                                    <a:rPr lang="zh-CN" altLang="en-US" sz="1600" i="1">
                                                      <a:solidFill>
                                                        <a:srgbClr val="000000"/>
                                                      </a:solidFill>
                                                      <a:latin typeface="Cambria Math" panose="02040503050406030204" pitchFamily="18" charset="0"/>
                                                    </a:rPr>
                                                  </m:ctrlPr>
                                                </m:sSubSupPr>
                                                <m:e>
                                                  <m:r>
                                                    <a:rPr lang="zh-CN" altLang="en-US" sz="1600" i="1">
                                                      <a:solidFill>
                                                        <a:srgbClr val="000000"/>
                                                      </a:solidFill>
                                                      <a:latin typeface="Cambria Math" panose="02040503050406030204" pitchFamily="18" charset="0"/>
                                                    </a:rPr>
                                                    <m:t>𝜆</m:t>
                                                  </m:r>
                                                </m:e>
                                                <m:sub>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𝑖</m:t>
                                                  </m:r>
                                                </m:sup>
                                              </m:sSubSup>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𝑖</m:t>
                                                  </m:r>
                                                </m:sup>
                                              </m:sSup>
                                            </m:e>
                                          </m:nary>
                                        </m:e>
                                      </m:mr>
                                    </m:m>
                                  </m:e>
                                </m:d>
                              </m:e>
                              <m:sub>
                                <m:r>
                                  <a:rPr lang="zh-CN" altLang="en-US" sz="1600" i="1">
                                    <a:solidFill>
                                      <a:srgbClr val="000000"/>
                                    </a:solidFill>
                                    <a:latin typeface="Cambria Math" panose="02040503050406030204" pitchFamily="18" charset="0"/>
                                  </a:rPr>
                                  <m:t>𝑚</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𝑚</m:t>
                                </m:r>
                              </m:sub>
                            </m:sSub>
                          </m:e>
                        </m:mr>
                      </m:m>
                    </m:oMath>
                  </m:oMathPara>
                </a14:m>
                <a:endParaRPr lang="zh-CN" altLang="en-US" sz="1600" dirty="0"/>
              </a:p>
            </p:txBody>
          </p:sp>
        </mc:Choice>
        <mc:Fallback xmlns="">
          <p:sp>
            <p:nvSpPr>
              <p:cNvPr id="51203" name="Object 3">
                <a:extLst>
                  <a:ext uri="{FF2B5EF4-FFF2-40B4-BE49-F238E27FC236}">
                    <a16:creationId xmlns:a16="http://schemas.microsoft.com/office/drawing/2014/main" id="{C3150755-BCEF-4FD9-9685-0CD817497D6E}"/>
                  </a:ext>
                </a:extLst>
              </p:cNvPr>
              <p:cNvSpPr txBox="1">
                <a:spLocks noRot="1" noChangeAspect="1" noMove="1" noResize="1" noEditPoints="1" noAdjustHandles="1" noChangeArrowheads="1" noChangeShapeType="1" noTextEdit="1"/>
              </p:cNvSpPr>
              <p:nvPr/>
            </p:nvSpPr>
            <p:spPr bwMode="auto">
              <a:xfrm>
                <a:off x="-168696" y="2060848"/>
                <a:ext cx="7704856" cy="4262597"/>
              </a:xfrm>
              <a:prstGeom prst="rect">
                <a:avLst/>
              </a:prstGeom>
              <a:blipFill>
                <a:blip r:embed="rId2"/>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72EA4A0-D4E9-4BC2-A2F3-2C1983F3657A}"/>
              </a:ext>
            </a:extLst>
          </p:cNvPr>
          <p:cNvSpPr>
            <a:spLocks noGrp="1"/>
          </p:cNvSpPr>
          <p:nvPr>
            <p:ph type="sldNum" sz="quarter" idx="12"/>
          </p:nvPr>
        </p:nvSpPr>
        <p:spPr/>
        <p:txBody>
          <a:bodyPr/>
          <a:lstStyle/>
          <a:p>
            <a:fld id="{86AEE06C-0CD7-41E2-81E6-FA1C1A12492D}" type="slidenum">
              <a:rPr lang="en-US" altLang="zh-CN" smtClean="0"/>
              <a:pPr/>
              <a:t>23</a:t>
            </a:fld>
            <a:endParaRPr lang="en-US" altLang="zh-CN"/>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69F1238A-A319-4706-8164-AF718557B471}"/>
                  </a:ext>
                </a:extLst>
              </p:cNvPr>
              <p:cNvSpPr>
                <a:spLocks noGrp="1"/>
              </p:cNvSpPr>
              <p:nvPr>
                <p:ph type="title" idx="4294967295"/>
              </p:nvPr>
            </p:nvSpPr>
            <p:spPr>
              <a:xfrm>
                <a:off x="695400" y="404813"/>
                <a:ext cx="11496600" cy="6192837"/>
              </a:xfrm>
            </p:spPr>
            <p:txBody>
              <a:bodyPr anchor="t">
                <a:normAutofit/>
              </a:bodyPr>
              <a:lstStyle/>
              <a:p>
                <a:pPr algn="l">
                  <a:lnSpc>
                    <a:spcPct val="150000"/>
                  </a:lnSpc>
                </a:pPr>
                <a:r>
                  <a:rPr lang="zh-CN" altLang="en-US" sz="2400" dirty="0">
                    <a:latin typeface="宋体" panose="02010600030101010101" pitchFamily="2" charset="-122"/>
                  </a:rPr>
                  <a:t>将上述矩阵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的各次幂代入下式，可得</a:t>
                </a:r>
                <a:r>
                  <a:rPr lang="zh-CN" altLang="en-US" sz="2400" dirty="0"/>
                  <a:t> </a:t>
                </a:r>
                <a:br>
                  <a:rPr lang="zh-CN" altLang="en-US" sz="2400" dirty="0"/>
                </a:br>
                <a14:m>
                  <m:oMathPara xmlns:m="http://schemas.openxmlformats.org/officeDocument/2006/math">
                    <m:oMathParaPr>
                      <m:jc m:val="left"/>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2</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den>
                      </m:f>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𝑘</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𝑘</m:t>
                          </m:r>
                        </m:sup>
                      </m:sSup>
                      <m:r>
                        <a:rPr lang="zh-CN" altLang="en-US" sz="2400" i="1">
                          <a:solidFill>
                            <a:srgbClr val="000000"/>
                          </a:solidFill>
                          <a:latin typeface="Cambria Math" panose="02040503050406030204" pitchFamily="18" charset="0"/>
                        </a:rPr>
                        <m:t>+⋯</m:t>
                      </m:r>
                    </m:oMath>
                  </m:oMathPara>
                </a14:m>
                <a:br>
                  <a:rPr lang="zh-CN" altLang="en-US" sz="2400" dirty="0"/>
                </a:br>
                <a:endParaRPr lang="zh-CN" altLang="en-US" sz="2400" dirty="0"/>
              </a:p>
            </p:txBody>
          </p:sp>
        </mc:Choice>
        <mc:Fallback xmlns="">
          <p:sp>
            <p:nvSpPr>
              <p:cNvPr id="4" name="标题 3">
                <a:extLst>
                  <a:ext uri="{FF2B5EF4-FFF2-40B4-BE49-F238E27FC236}">
                    <a16:creationId xmlns:a16="http://schemas.microsoft.com/office/drawing/2014/main" id="{69F1238A-A319-4706-8164-AF718557B471}"/>
                  </a:ext>
                </a:extLst>
              </p:cNvPr>
              <p:cNvSpPr>
                <a:spLocks noGrp="1" noRot="1" noChangeAspect="1" noMove="1" noResize="1" noEditPoints="1" noAdjustHandles="1" noChangeArrowheads="1" noChangeShapeType="1" noTextEdit="1"/>
              </p:cNvSpPr>
              <p:nvPr>
                <p:ph type="title" idx="4294967295"/>
              </p:nvPr>
            </p:nvSpPr>
            <p:spPr>
              <a:xfrm>
                <a:off x="695400" y="404813"/>
                <a:ext cx="11496600" cy="6192837"/>
              </a:xfrm>
              <a:blipFill>
                <a:blip r:embed="rId3"/>
                <a:stretch>
                  <a:fillRect l="-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3703940-0DC5-4A91-80A8-DFC871D98C8F}"/>
                  </a:ext>
                </a:extLst>
              </p:cNvPr>
              <p:cNvSpPr/>
              <p:nvPr/>
            </p:nvSpPr>
            <p:spPr>
              <a:xfrm>
                <a:off x="551384" y="5877781"/>
                <a:ext cx="2880084" cy="52860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000" dirty="0">
                    <a:solidFill>
                      <a:srgbClr val="000000"/>
                    </a:solidFill>
                    <a:latin typeface="微软雅黑 Light" panose="020B0502040204020203" pitchFamily="34" charset="-122"/>
                    <a:ea typeface="微软雅黑 Light" panose="020B0502040204020203" pitchFamily="34" charset="-122"/>
                  </a:rPr>
                  <a:t>注意到</a:t>
                </a:r>
                <a14:m>
                  <m:oMath xmlns:m="http://schemas.openxmlformats.org/officeDocument/2006/math">
                    <m:sSup>
                      <m:sSupPr>
                        <m:ctrlPr>
                          <a:rPr lang="zh-CN" altLang="en-US" sz="2000" i="1" smtClean="0">
                            <a:solidFill>
                              <a:srgbClr val="000000"/>
                            </a:solidFill>
                            <a:latin typeface="Cambria Math" panose="02040503050406030204" pitchFamily="18" charset="0"/>
                          </a:rPr>
                        </m:ctrlPr>
                      </m:sSupPr>
                      <m:e>
                        <m:r>
                          <a:rPr lang="zh-CN" altLang="en-US" sz="2000" i="1" smtClean="0">
                            <a:solidFill>
                              <a:srgbClr val="000000"/>
                            </a:solidFill>
                            <a:latin typeface="Cambria Math" panose="02040503050406030204" pitchFamily="18" charset="0"/>
                          </a:rPr>
                          <m:t>𝑒</m:t>
                        </m:r>
                      </m:e>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𝑡</m:t>
                        </m:r>
                      </m:sup>
                    </m:sSup>
                    <m:r>
                      <a:rPr lang="en-US" altLang="zh-CN" sz="2000" b="0" i="1" smtClean="0">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m:t>
                        </m:r>
                      </m:sup>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den>
                        </m:f>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𝑖</m:t>
                            </m:r>
                          </m:sup>
                        </m:sSubSup>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𝑖</m:t>
                            </m:r>
                          </m:sup>
                        </m:sSup>
                      </m:e>
                    </m:nary>
                  </m:oMath>
                </a14:m>
                <a:endParaRPr lang="zh-CN" altLang="en-US" sz="2000" dirty="0"/>
              </a:p>
            </p:txBody>
          </p:sp>
        </mc:Choice>
        <mc:Fallback xmlns="">
          <p:sp>
            <p:nvSpPr>
              <p:cNvPr id="3" name="矩形 2">
                <a:extLst>
                  <a:ext uri="{FF2B5EF4-FFF2-40B4-BE49-F238E27FC236}">
                    <a16:creationId xmlns:a16="http://schemas.microsoft.com/office/drawing/2014/main" id="{23703940-0DC5-4A91-80A8-DFC871D98C8F}"/>
                  </a:ext>
                </a:extLst>
              </p:cNvPr>
              <p:cNvSpPr>
                <a:spLocks noRot="1" noChangeAspect="1" noMove="1" noResize="1" noEditPoints="1" noAdjustHandles="1" noChangeArrowheads="1" noChangeShapeType="1" noTextEdit="1"/>
              </p:cNvSpPr>
              <p:nvPr/>
            </p:nvSpPr>
            <p:spPr>
              <a:xfrm>
                <a:off x="551384" y="5877781"/>
                <a:ext cx="2880084" cy="528606"/>
              </a:xfrm>
              <a:prstGeom prst="rect">
                <a:avLst/>
              </a:prstGeom>
              <a:blipFill>
                <a:blip r:embed="rId4"/>
                <a:stretch>
                  <a:fillRect l="-1895" t="-77528" b="-1224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2">
                <a:extLst>
                  <a:ext uri="{FF2B5EF4-FFF2-40B4-BE49-F238E27FC236}">
                    <a16:creationId xmlns:a16="http://schemas.microsoft.com/office/drawing/2014/main" id="{51FF493A-2341-4C30-A44E-16289D7F479C}"/>
                  </a:ext>
                </a:extLst>
              </p:cNvPr>
              <p:cNvSpPr txBox="1"/>
              <p:nvPr/>
            </p:nvSpPr>
            <p:spPr bwMode="auto">
              <a:xfrm>
                <a:off x="6331631" y="2239122"/>
                <a:ext cx="5519936" cy="243061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sz="1800" i="1">
                              <a:solidFill>
                                <a:srgbClr val="000000"/>
                              </a:solidFill>
                              <a:latin typeface="Cambria Math" panose="02040503050406030204" pitchFamily="18" charset="0"/>
                            </a:rPr>
                          </m:ctrlPr>
                        </m:mPr>
                        <m:mr>
                          <m:e/>
                          <m:e>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d>
                                  <m:dPr>
                                    <m:begChr m:val="["/>
                                    <m:endChr m:val="]"/>
                                    <m:ctrlPr>
                                      <a:rPr lang="zh-CN" altLang="en-US" sz="1800" i="1">
                                        <a:solidFill>
                                          <a:srgbClr val="000000"/>
                                        </a:solidFill>
                                        <a:latin typeface="Cambria Math" panose="02040503050406030204" pitchFamily="18" charset="0"/>
                                      </a:rPr>
                                    </m:ctrlPr>
                                  </m:dPr>
                                  <m:e>
                                    <m:m>
                                      <m:mPr>
                                        <m:plcHide m:val="on"/>
                                        <m:mcs>
                                          <m:mc>
                                            <m:mcPr>
                                              <m:count m:val="5"/>
                                              <m:mcJc m:val="center"/>
                                            </m:mcPr>
                                          </m:mc>
                                        </m:mcs>
                                        <m:ctrlPr>
                                          <a:rPr lang="zh-CN" altLang="en-US" sz="1800" i="1">
                                            <a:solidFill>
                                              <a:srgbClr val="000000"/>
                                            </a:solidFill>
                                            <a:latin typeface="Cambria Math" panose="02040503050406030204" pitchFamily="18" charset="0"/>
                                          </a:rPr>
                                        </m:ctrlPr>
                                      </m:mPr>
                                      <m:mr>
                                        <m:e>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e>
                                          <m:r>
                                            <a:rPr lang="zh-CN" altLang="en-US" sz="1800" i="1">
                                              <a:solidFill>
                                                <a:srgbClr val="000000"/>
                                              </a:solidFill>
                                              <a:latin typeface="Cambria Math" panose="02040503050406030204" pitchFamily="18" charset="0"/>
                                            </a:rPr>
                                            <m:t>𝑡</m:t>
                                          </m:r>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e>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2</m:t>
                                              </m:r>
                                            </m:sup>
                                          </m:sSup>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e>
                                          <m:r>
                                            <a:rPr lang="zh-CN" altLang="en-US" sz="1800" i="1">
                                              <a:solidFill>
                                                <a:srgbClr val="000000"/>
                                              </a:solidFill>
                                              <a:latin typeface="Cambria Math" panose="02040503050406030204" pitchFamily="18" charset="0"/>
                                            </a:rPr>
                                            <m:t>⋯</m:t>
                                          </m:r>
                                        </m:e>
                                        <m:e>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m:t>
                                              </m:r>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−1)!</m:t>
                                              </m:r>
                                            </m:den>
                                          </m:f>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−1</m:t>
                                              </m:r>
                                            </m:sup>
                                          </m:sSup>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mr>
                                      <m:mr>
                                        <m:e/>
                                        <m:e>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e>
                                          <m:r>
                                            <a:rPr lang="zh-CN" altLang="en-US" sz="1800" i="1">
                                              <a:solidFill>
                                                <a:srgbClr val="000000"/>
                                              </a:solidFill>
                                              <a:latin typeface="Cambria Math" panose="02040503050406030204" pitchFamily="18" charset="0"/>
                                            </a:rPr>
                                            <m:t>𝑡</m:t>
                                          </m:r>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e>
                                          <m:r>
                                            <a:rPr lang="zh-CN" altLang="en-US" sz="1800" i="1">
                                              <a:solidFill>
                                                <a:srgbClr val="000000"/>
                                              </a:solidFill>
                                              <a:latin typeface="Cambria Math" panose="02040503050406030204" pitchFamily="18" charset="0"/>
                                            </a:rPr>
                                            <m:t>⋯</m:t>
                                          </m:r>
                                        </m:e>
                                        <m:e>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m:t>
                                              </m:r>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−2)!</m:t>
                                              </m:r>
                                            </m:den>
                                          </m:f>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−2</m:t>
                                              </m:r>
                                            </m:sup>
                                          </m:sSup>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mr>
                                      <m:mr>
                                        <m:e/>
                                        <m:e/>
                                        <m:e>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e>
                                          <m:r>
                                            <a:rPr lang="zh-CN" altLang="en-US" sz="1800" i="1">
                                              <a:solidFill>
                                                <a:srgbClr val="000000"/>
                                              </a:solidFill>
                                              <a:latin typeface="Cambria Math" panose="02040503050406030204" pitchFamily="18" charset="0"/>
                                            </a:rPr>
                                            <m:t>⋱</m:t>
                                          </m:r>
                                        </m:e>
                                        <m:e>
                                          <m:r>
                                            <a:rPr lang="zh-CN" altLang="en-US" sz="1800" i="1">
                                              <a:solidFill>
                                                <a:srgbClr val="000000"/>
                                              </a:solidFill>
                                              <a:latin typeface="Cambria Math" panose="02040503050406030204" pitchFamily="18" charset="0"/>
                                            </a:rPr>
                                            <m:t>⋮</m:t>
                                          </m:r>
                                        </m:e>
                                      </m:mr>
                                      <m:mr>
                                        <m:e/>
                                        <m:e>
                                          <m:r>
                                            <a:rPr lang="zh-CN" altLang="en-US" sz="1800" i="1">
                                              <a:solidFill>
                                                <a:srgbClr val="000000"/>
                                              </a:solidFill>
                                              <a:latin typeface="Cambria Math" panose="02040503050406030204" pitchFamily="18" charset="0"/>
                                            </a:rPr>
                                            <m:t>0</m:t>
                                          </m:r>
                                        </m:e>
                                        <m:e/>
                                        <m:e>
                                          <m:r>
                                            <a:rPr lang="zh-CN" altLang="en-US" sz="1800" i="1">
                                              <a:solidFill>
                                                <a:srgbClr val="000000"/>
                                              </a:solidFill>
                                              <a:latin typeface="Cambria Math" panose="02040503050406030204" pitchFamily="18" charset="0"/>
                                            </a:rPr>
                                            <m:t>⋱</m:t>
                                          </m:r>
                                        </m:e>
                                        <m:e>
                                          <m:r>
                                            <a:rPr lang="zh-CN" altLang="en-US" sz="1800" i="1">
                                              <a:solidFill>
                                                <a:srgbClr val="000000"/>
                                              </a:solidFill>
                                              <a:latin typeface="Cambria Math" panose="02040503050406030204" pitchFamily="18" charset="0"/>
                                            </a:rPr>
                                            <m:t>𝑡</m:t>
                                          </m:r>
                                          <m:sSup>
                                            <m:sSupPr>
                                              <m:ctrlPr>
                                                <a:rPr lang="zh-CN" altLang="en-US" sz="1800" i="1">
                                                  <a:solidFill>
                                                    <a:srgbClr val="000000"/>
                                                  </a:solidFill>
                                                  <a:latin typeface="Cambria Math" panose="02040503050406030204" pitchFamily="18" charset="0"/>
                                                </a:rPr>
                                              </m:ctrlPr>
                                            </m:sSupPr>
                                            <m:e>
                                              <m:r>
                                                <m:rPr>
                                                  <m:sty m:val="p"/>
                                                </m:rPr>
                                                <a:rPr lang="zh-CN" altLang="en-US" sz="1800" i="0">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mr>
                                      <m:mr>
                                        <m:e/>
                                        <m:e/>
                                        <m:e/>
                                        <m:e/>
                                        <m:e>
                                          <m:sSup>
                                            <m:sSupPr>
                                              <m:ctrlPr>
                                                <a:rPr lang="zh-CN" altLang="en-US" sz="1800" i="1">
                                                  <a:solidFill>
                                                    <a:srgbClr val="000000"/>
                                                  </a:solidFill>
                                                  <a:latin typeface="Cambria Math" panose="02040503050406030204" pitchFamily="18" charset="0"/>
                                                </a:rPr>
                                              </m:ctrlPr>
                                            </m:sSupPr>
                                            <m:e>
                                              <m:r>
                                                <m:rPr>
                                                  <m:sty m:val="p"/>
                                                </m:rPr>
                                                <a:rPr lang="zh-CN" altLang="en-US" sz="1800" i="1">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e>
                                      </m:mr>
                                    </m:m>
                                  </m:e>
                                </m:d>
                              </m:e>
                              <m:sub>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m:t>
                                </m:r>
                                <m:r>
                                  <a:rPr lang="zh-CN" altLang="en-US" sz="1800" i="1">
                                    <a:solidFill>
                                      <a:srgbClr val="000000"/>
                                    </a:solidFill>
                                    <a:latin typeface="Cambria Math" panose="02040503050406030204" pitchFamily="18" charset="0"/>
                                  </a:rPr>
                                  <m:t>𝑚</m:t>
                                </m:r>
                              </m:sub>
                            </m:sSub>
                          </m:e>
                        </m:mr>
                      </m:m>
                    </m:oMath>
                  </m:oMathPara>
                </a14:m>
                <a:endParaRPr lang="zh-CN" altLang="en-US" sz="1800" dirty="0"/>
              </a:p>
            </p:txBody>
          </p:sp>
        </mc:Choice>
        <mc:Fallback xmlns="">
          <p:sp>
            <p:nvSpPr>
              <p:cNvPr id="6" name="Object 2">
                <a:extLst>
                  <a:ext uri="{FF2B5EF4-FFF2-40B4-BE49-F238E27FC236}">
                    <a16:creationId xmlns:a16="http://schemas.microsoft.com/office/drawing/2014/main" id="{51FF493A-2341-4C30-A44E-16289D7F479C}"/>
                  </a:ext>
                </a:extLst>
              </p:cNvPr>
              <p:cNvSpPr txBox="1">
                <a:spLocks noRot="1" noChangeAspect="1" noMove="1" noResize="1" noEditPoints="1" noAdjustHandles="1" noChangeArrowheads="1" noChangeShapeType="1" noTextEdit="1"/>
              </p:cNvSpPr>
              <p:nvPr/>
            </p:nvSpPr>
            <p:spPr bwMode="auto">
              <a:xfrm>
                <a:off x="6331631" y="2239122"/>
                <a:ext cx="5519936" cy="2430610"/>
              </a:xfrm>
              <a:prstGeom prst="rect">
                <a:avLst/>
              </a:prstGeom>
              <a:blipFill>
                <a:blip r:embed="rId5"/>
                <a:stretch>
                  <a:fillRect r="-4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8AA6947-1AA1-431A-A354-12408F6D236B}"/>
                  </a:ext>
                </a:extLst>
              </p:cNvPr>
              <p:cNvSpPr/>
              <p:nvPr/>
            </p:nvSpPr>
            <p:spPr>
              <a:xfrm>
                <a:off x="7373875" y="4608282"/>
                <a:ext cx="4740657" cy="1989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800" i="1">
                          <a:solidFill>
                            <a:srgbClr val="000000"/>
                          </a:solidFill>
                          <a:latin typeface="Cambria Math" panose="02040503050406030204" pitchFamily="18" charset="0"/>
                        </a:rPr>
                        <m:t>=</m:t>
                      </m:r>
                      <m:sSup>
                        <m:sSupPr>
                          <m:ctrlPr>
                            <a:rPr lang="zh-CN" altLang="en-US" sz="1800" i="1">
                              <a:solidFill>
                                <a:srgbClr val="000000"/>
                              </a:solidFill>
                              <a:latin typeface="Cambria Math" panose="02040503050406030204" pitchFamily="18" charset="0"/>
                            </a:rPr>
                          </m:ctrlPr>
                        </m:sSupPr>
                        <m:e>
                          <m:r>
                            <m:rPr>
                              <m:sty m:val="p"/>
                            </m:rPr>
                            <a:rPr lang="zh-CN" altLang="en-US" sz="1800">
                              <a:solidFill>
                                <a:srgbClr val="000000"/>
                              </a:solidFill>
                              <a:latin typeface="Cambria Math" panose="02040503050406030204" pitchFamily="18" charset="0"/>
                            </a:rPr>
                            <m:t>e</m:t>
                          </m:r>
                        </m:e>
                        <m:sup>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𝜆</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sup>
                      </m:sSup>
                      <m:sSub>
                        <m:sSubPr>
                          <m:ctrlPr>
                            <a:rPr lang="zh-CN" altLang="en-US" sz="1800" i="1">
                              <a:solidFill>
                                <a:srgbClr val="000000"/>
                              </a:solidFill>
                              <a:latin typeface="Cambria Math" panose="02040503050406030204" pitchFamily="18" charset="0"/>
                            </a:rPr>
                          </m:ctrlPr>
                        </m:sSubPr>
                        <m:e>
                          <m:d>
                            <m:dPr>
                              <m:begChr m:val="["/>
                              <m:endChr m:val="]"/>
                              <m:ctrlPr>
                                <a:rPr lang="zh-CN" altLang="en-US" sz="1800" i="1">
                                  <a:solidFill>
                                    <a:srgbClr val="000000"/>
                                  </a:solidFill>
                                  <a:latin typeface="Cambria Math" panose="02040503050406030204" pitchFamily="18" charset="0"/>
                                </a:rPr>
                              </m:ctrlPr>
                            </m:dPr>
                            <m:e>
                              <m:m>
                                <m:mPr>
                                  <m:plcHide m:val="on"/>
                                  <m:mcs>
                                    <m:mc>
                                      <m:mcPr>
                                        <m:count m:val="5"/>
                                        <m:mcJc m:val="center"/>
                                      </m:mcPr>
                                    </m:mc>
                                  </m:mcs>
                                  <m:ctrlPr>
                                    <a:rPr lang="zh-CN" altLang="en-US" sz="1800" i="1">
                                      <a:solidFill>
                                        <a:srgbClr val="000000"/>
                                      </a:solidFill>
                                      <a:latin typeface="Cambria Math" panose="02040503050406030204" pitchFamily="18" charset="0"/>
                                    </a:rPr>
                                  </m:ctrlPr>
                                </m:mPr>
                                <m:mr>
                                  <m:e>
                                    <m:r>
                                      <a:rPr lang="zh-CN" altLang="en-US" sz="1800" i="1">
                                        <a:solidFill>
                                          <a:srgbClr val="000000"/>
                                        </a:solidFill>
                                        <a:latin typeface="Cambria Math" panose="02040503050406030204" pitchFamily="18" charset="0"/>
                                      </a:rPr>
                                      <m:t>1</m:t>
                                    </m:r>
                                  </m:e>
                                  <m:e>
                                    <m:r>
                                      <a:rPr lang="zh-CN" altLang="en-US" sz="1800" i="1">
                                        <a:solidFill>
                                          <a:srgbClr val="000000"/>
                                        </a:solidFill>
                                        <a:latin typeface="Cambria Math" panose="02040503050406030204" pitchFamily="18" charset="0"/>
                                      </a:rPr>
                                      <m:t>𝑡</m:t>
                                    </m:r>
                                  </m:e>
                                  <m:e>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2</m:t>
                                        </m:r>
                                      </m:sup>
                                    </m:sSup>
                                  </m:e>
                                  <m:e>
                                    <m:r>
                                      <a:rPr lang="zh-CN" altLang="en-US" sz="1800" i="1">
                                        <a:solidFill>
                                          <a:srgbClr val="000000"/>
                                        </a:solidFill>
                                        <a:latin typeface="Cambria Math" panose="02040503050406030204" pitchFamily="18" charset="0"/>
                                      </a:rPr>
                                      <m:t>⋯</m:t>
                                    </m:r>
                                  </m:e>
                                  <m:e>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m:t>
                                        </m:r>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−1)!</m:t>
                                        </m:r>
                                      </m:den>
                                    </m:f>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−1</m:t>
                                        </m:r>
                                      </m:sup>
                                    </m:sSup>
                                  </m:e>
                                </m:mr>
                                <m:mr>
                                  <m:e/>
                                  <m:e>
                                    <m:r>
                                      <a:rPr lang="zh-CN" altLang="en-US" sz="1800" i="1">
                                        <a:solidFill>
                                          <a:srgbClr val="000000"/>
                                        </a:solidFill>
                                        <a:latin typeface="Cambria Math" panose="02040503050406030204" pitchFamily="18" charset="0"/>
                                      </a:rPr>
                                      <m:t>1</m:t>
                                    </m:r>
                                  </m:e>
                                  <m:e>
                                    <m:r>
                                      <a:rPr lang="zh-CN" altLang="en-US" sz="1800" i="1">
                                        <a:solidFill>
                                          <a:srgbClr val="000000"/>
                                        </a:solidFill>
                                        <a:latin typeface="Cambria Math" panose="02040503050406030204" pitchFamily="18" charset="0"/>
                                      </a:rPr>
                                      <m:t>𝑡</m:t>
                                    </m:r>
                                  </m:e>
                                  <m:e>
                                    <m:r>
                                      <a:rPr lang="zh-CN" altLang="en-US" sz="1800" i="1">
                                        <a:solidFill>
                                          <a:srgbClr val="000000"/>
                                        </a:solidFill>
                                        <a:latin typeface="Cambria Math" panose="02040503050406030204" pitchFamily="18" charset="0"/>
                                      </a:rPr>
                                      <m:t>⋱</m:t>
                                    </m:r>
                                  </m:e>
                                  <m:e>
                                    <m:r>
                                      <a:rPr lang="zh-CN" altLang="en-US" sz="1800" i="1">
                                        <a:solidFill>
                                          <a:srgbClr val="000000"/>
                                        </a:solidFill>
                                        <a:latin typeface="Cambria Math" panose="02040503050406030204" pitchFamily="18" charset="0"/>
                                      </a:rPr>
                                      <m:t>⋮</m:t>
                                    </m:r>
                                  </m:e>
                                </m:mr>
                                <m:mr>
                                  <m:e/>
                                  <m:e/>
                                  <m:e>
                                    <m:r>
                                      <a:rPr lang="zh-CN" altLang="en-US" sz="1800" i="1">
                                        <a:solidFill>
                                          <a:srgbClr val="000000"/>
                                        </a:solidFill>
                                        <a:latin typeface="Cambria Math" panose="02040503050406030204" pitchFamily="18" charset="0"/>
                                      </a:rPr>
                                      <m:t>1</m:t>
                                    </m:r>
                                  </m:e>
                                  <m:e>
                                    <m:r>
                                      <a:rPr lang="zh-CN" altLang="en-US" sz="1800" i="1">
                                        <a:solidFill>
                                          <a:srgbClr val="000000"/>
                                        </a:solidFill>
                                        <a:latin typeface="Cambria Math" panose="02040503050406030204" pitchFamily="18" charset="0"/>
                                      </a:rPr>
                                      <m:t>⋱</m:t>
                                    </m:r>
                                  </m:e>
                                  <m:e>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2</m:t>
                                        </m:r>
                                      </m:sup>
                                    </m:sSup>
                                  </m:e>
                                </m:mr>
                                <m:mr>
                                  <m:e/>
                                  <m:e>
                                    <m:r>
                                      <a:rPr lang="zh-CN" altLang="en-US" sz="1800" i="1">
                                        <a:solidFill>
                                          <a:srgbClr val="000000"/>
                                        </a:solidFill>
                                        <a:latin typeface="Cambria Math" panose="02040503050406030204" pitchFamily="18" charset="0"/>
                                      </a:rPr>
                                      <m:t>0</m:t>
                                    </m:r>
                                  </m:e>
                                  <m:e/>
                                  <m:e>
                                    <m:r>
                                      <a:rPr lang="zh-CN" altLang="en-US" sz="1800" i="1">
                                        <a:solidFill>
                                          <a:srgbClr val="000000"/>
                                        </a:solidFill>
                                        <a:latin typeface="Cambria Math" panose="02040503050406030204" pitchFamily="18" charset="0"/>
                                      </a:rPr>
                                      <m:t>⋱</m:t>
                                    </m:r>
                                  </m:e>
                                  <m:e>
                                    <m:r>
                                      <a:rPr lang="zh-CN" altLang="en-US" sz="1800" i="1">
                                        <a:solidFill>
                                          <a:srgbClr val="000000"/>
                                        </a:solidFill>
                                        <a:latin typeface="Cambria Math" panose="02040503050406030204" pitchFamily="18" charset="0"/>
                                      </a:rPr>
                                      <m:t>𝑡</m:t>
                                    </m:r>
                                  </m:e>
                                </m:mr>
                                <m:mr>
                                  <m:e/>
                                  <m:e/>
                                  <m:e/>
                                  <m:e/>
                                  <m:e>
                                    <m:r>
                                      <a:rPr lang="zh-CN" altLang="en-US" sz="1800" i="1">
                                        <a:solidFill>
                                          <a:srgbClr val="000000"/>
                                        </a:solidFill>
                                        <a:latin typeface="Cambria Math" panose="02040503050406030204" pitchFamily="18" charset="0"/>
                                      </a:rPr>
                                      <m:t>1</m:t>
                                    </m:r>
                                  </m:e>
                                </m:mr>
                              </m:m>
                            </m:e>
                          </m:d>
                        </m:e>
                        <m:sub>
                          <m:r>
                            <a:rPr lang="zh-CN" altLang="en-US" sz="1800" i="1">
                              <a:solidFill>
                                <a:srgbClr val="000000"/>
                              </a:solidFill>
                              <a:latin typeface="Cambria Math" panose="02040503050406030204" pitchFamily="18" charset="0"/>
                            </a:rPr>
                            <m:t>𝑚</m:t>
                          </m:r>
                          <m:r>
                            <a:rPr lang="zh-CN" altLang="en-US" sz="1800" i="1">
                              <a:solidFill>
                                <a:srgbClr val="000000"/>
                              </a:solidFill>
                              <a:latin typeface="Cambria Math" panose="02040503050406030204" pitchFamily="18" charset="0"/>
                            </a:rPr>
                            <m:t>×</m:t>
                          </m:r>
                          <m:r>
                            <a:rPr lang="zh-CN" altLang="en-US" sz="1800" i="1">
                              <a:solidFill>
                                <a:srgbClr val="000000"/>
                              </a:solidFill>
                              <a:latin typeface="Cambria Math" panose="02040503050406030204" pitchFamily="18" charset="0"/>
                            </a:rPr>
                            <m:t>𝑚</m:t>
                          </m:r>
                        </m:sub>
                      </m:sSub>
                    </m:oMath>
                  </m:oMathPara>
                </a14:m>
                <a:endParaRPr lang="zh-CN" altLang="en-US" sz="1800" dirty="0"/>
              </a:p>
            </p:txBody>
          </p:sp>
        </mc:Choice>
        <mc:Fallback xmlns="">
          <p:sp>
            <p:nvSpPr>
              <p:cNvPr id="5" name="矩形 4">
                <a:extLst>
                  <a:ext uri="{FF2B5EF4-FFF2-40B4-BE49-F238E27FC236}">
                    <a16:creationId xmlns:a16="http://schemas.microsoft.com/office/drawing/2014/main" id="{18AA6947-1AA1-431A-A354-12408F6D236B}"/>
                  </a:ext>
                </a:extLst>
              </p:cNvPr>
              <p:cNvSpPr>
                <a:spLocks noRot="1" noChangeAspect="1" noMove="1" noResize="1" noEditPoints="1" noAdjustHandles="1" noChangeArrowheads="1" noChangeShapeType="1" noTextEdit="1"/>
              </p:cNvSpPr>
              <p:nvPr/>
            </p:nvSpPr>
            <p:spPr>
              <a:xfrm>
                <a:off x="7373875" y="4608282"/>
                <a:ext cx="4740657" cy="1989071"/>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885E43-11F7-4914-B915-1122294E1CA1}"/>
              </a:ext>
            </a:extLst>
          </p:cNvPr>
          <p:cNvSpPr>
            <a:spLocks noGrp="1"/>
          </p:cNvSpPr>
          <p:nvPr>
            <p:ph type="sldNum" sz="quarter" idx="12"/>
          </p:nvPr>
        </p:nvSpPr>
        <p:spPr/>
        <p:txBody>
          <a:bodyPr/>
          <a:lstStyle/>
          <a:p>
            <a:fld id="{86AEE06C-0CD7-41E2-81E6-FA1C1A12492D}" type="slidenum">
              <a:rPr lang="en-US" altLang="zh-CN" smtClean="0"/>
              <a:pPr/>
              <a:t>24</a:t>
            </a:fld>
            <a:endParaRPr lang="en-US" altLang="zh-CN"/>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D162ABF6-4977-4B95-B8AA-2C2E29CBC3DE}"/>
                  </a:ext>
                </a:extLst>
              </p:cNvPr>
              <p:cNvSpPr>
                <a:spLocks noGrp="1"/>
              </p:cNvSpPr>
              <p:nvPr>
                <p:ph type="title" idx="4294967295"/>
              </p:nvPr>
            </p:nvSpPr>
            <p:spPr>
              <a:xfrm>
                <a:off x="551384" y="404813"/>
                <a:ext cx="11640616" cy="6192837"/>
              </a:xfrm>
            </p:spPr>
            <p:txBody>
              <a:bodyPr anchor="t">
                <a:normAutofit/>
              </a:bodyPr>
              <a:lstStyle/>
              <a:p>
                <a:pPr algn="l">
                  <a:lnSpc>
                    <a:spcPct val="120000"/>
                  </a:lnSpc>
                  <a:spcBef>
                    <a:spcPts val="1200"/>
                  </a:spcBef>
                </a:pPr>
                <a:r>
                  <a:rPr lang="zh-CN" altLang="en-US" sz="2800" dirty="0">
                    <a:highlight>
                      <a:srgbClr val="C0C0C0"/>
                    </a:highlight>
                    <a:latin typeface="微软雅黑 Light" panose="020B0502040204020203" pitchFamily="34" charset="-122"/>
                  </a:rPr>
                  <a:t>情形</a:t>
                </a:r>
                <a:r>
                  <a:rPr lang="en-US" altLang="zh-CN" sz="2800" dirty="0">
                    <a:highlight>
                      <a:srgbClr val="C0C0C0"/>
                    </a:highlight>
                    <a:latin typeface="微软雅黑 Light" panose="020B0502040204020203" pitchFamily="34" charset="-122"/>
                  </a:rPr>
                  <a:t>3</a:t>
                </a:r>
                <a:r>
                  <a:rPr lang="zh-CN" altLang="en-US" sz="2800" dirty="0">
                    <a:highlight>
                      <a:srgbClr val="C0C0C0"/>
                    </a:highlight>
                    <a:latin typeface="微软雅黑 Light" panose="020B0502040204020203" pitchFamily="34" charset="-122"/>
                  </a:rPr>
                  <a:t>）</a:t>
                </a:r>
                <a:r>
                  <a:rPr lang="zh-CN" altLang="en-US" sz="2400" dirty="0">
                    <a:latin typeface="微软雅黑 Light" panose="020B0502040204020203" pitchFamily="34" charset="-122"/>
                  </a:rPr>
                  <a:t>若矩阵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微软雅黑 Light" panose="020B0502040204020203" pitchFamily="34" charset="-122"/>
                  </a:rPr>
                  <a:t>为一约当矩阵，即</a:t>
                </a:r>
                <a:br>
                  <a:rPr lang="en-US" altLang="zh-CN" sz="2400" dirty="0">
                    <a:latin typeface="微软雅黑 Light" panose="020B0502040204020203" pitchFamily="34" charset="-122"/>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𝑱</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m>
                                  <m:mPr>
                                    <m:plcHide m:val="on"/>
                                    <m:mcs>
                                      <m:mc>
                                        <m:mcPr>
                                          <m:count m:val="2"/>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1</m:t>
                                          </m:r>
                                        </m:sub>
                                      </m:sSub>
                                    </m:e>
                                    <m:e/>
                                  </m:mr>
                                  <m:mr>
                                    <m:e/>
                                    <m:e>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2</m:t>
                                          </m:r>
                                        </m:sub>
                                      </m:sSub>
                                    </m:e>
                                  </m:mr>
                                </m:m>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e>
                                    <m:e/>
                                  </m:mr>
                                  <m:mr>
                                    <m:e/>
                                    <m:e>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𝑗</m:t>
                                          </m:r>
                                        </m:sub>
                                      </m:sSub>
                                    </m:e>
                                  </m:mr>
                                </m:m>
                              </m:e>
                            </m:mr>
                          </m:m>
                        </m:e>
                      </m:d>
                    </m:oMath>
                  </m:oMathPara>
                </a14:m>
                <a:br>
                  <a:rPr lang="zh-CN" altLang="en-US" sz="2400" dirty="0"/>
                </a:br>
                <a:r>
                  <a:rPr lang="zh-CN" altLang="en-US" sz="2400" dirty="0">
                    <a:latin typeface="微软雅黑 Light" panose="020B0502040204020203" pitchFamily="34" charset="-122"/>
                  </a:rPr>
                  <a:t>其中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 </m:t>
                    </m:r>
                  </m:oMath>
                </a14:m>
                <a:r>
                  <a:rPr lang="zh-CN" altLang="en-US" sz="2400" dirty="0">
                    <a:latin typeface="微软雅黑 Light" panose="020B0502040204020203" pitchFamily="34" charset="-122"/>
                  </a:rPr>
                  <a:t>，</a:t>
                </a:r>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 </m:t>
                    </m:r>
                  </m:oMath>
                </a14:m>
                <a:r>
                  <a:rPr lang="zh-CN" altLang="en-US" sz="2400" dirty="0">
                    <a:latin typeface="微软雅黑 Light" panose="020B0502040204020203" pitchFamily="34" charset="-122"/>
                  </a:rPr>
                  <a:t>，</a:t>
                </a:r>
                <a:r>
                  <a:rPr lang="en-US" altLang="zh-CN" sz="2400" dirty="0">
                    <a:latin typeface="微软雅黑 Light" panose="020B0502040204020203" pitchFamily="34" charset="-122"/>
                  </a:rPr>
                  <a:t>…</a:t>
                </a:r>
                <a:r>
                  <a:rPr lang="zh-CN" altLang="en-US" sz="2400" dirty="0">
                    <a:latin typeface="微软雅黑 Light" panose="020B0502040204020203" pitchFamily="34" charset="-122"/>
                  </a:rPr>
                  <a:t>，</a:t>
                </a:r>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𝑗</m:t>
                        </m:r>
                      </m:sub>
                    </m:sSub>
                  </m:oMath>
                </a14:m>
                <a:r>
                  <a:rPr lang="zh-CN" altLang="en-US" sz="2400" dirty="0">
                    <a:latin typeface="微软雅黑 Light" panose="020B0502040204020203" pitchFamily="34" charset="-122"/>
                  </a:rPr>
                  <a:t>为约当块，则</a:t>
                </a:r>
                <a:br>
                  <a:rPr lang="en-US" altLang="zh-CN" sz="2400" dirty="0">
                    <a:latin typeface="微软雅黑 Light" panose="020B0502040204020203" pitchFamily="34" charset="-122"/>
                  </a:rPr>
                </a:br>
                <a:r>
                  <a:rPr lang="en-US" altLang="zh-CN" sz="2400" dirty="0">
                    <a:latin typeface="微软雅黑 Light" panose="020B0502040204020203" pitchFamily="34" charset="-122"/>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m>
                                <m:mPr>
                                  <m:plcHide m:val="on"/>
                                  <m:mcs>
                                    <m:mc>
                                      <m:mcPr>
                                        <m:count m:val="2"/>
                                        <m:mcJc m:val="center"/>
                                      </m:mcPr>
                                    </m:mc>
                                  </m:mcs>
                                  <m:ctrlPr>
                                    <a:rPr lang="zh-CN" altLang="en-US" sz="2400" i="1">
                                      <a:solidFill>
                                        <a:srgbClr val="000000"/>
                                      </a:solidFill>
                                      <a:latin typeface="Cambria Math" panose="02040503050406030204" pitchFamily="18" charset="0"/>
                                    </a:rPr>
                                  </m:ctrlPr>
                                </m:mPr>
                                <m:m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e>
                                  <m:e/>
                                </m:mr>
                                <m: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𝑡</m:t>
                                        </m:r>
                                      </m:sup>
                                    </m:sSup>
                                  </m:e>
                                </m:mr>
                              </m:m>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e>
                                  <m:e/>
                                </m:mr>
                                <m: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𝑡</m:t>
                                        </m:r>
                                      </m:sup>
                                    </m:sSup>
                                  </m:e>
                                </m:mr>
                              </m:m>
                            </m:e>
                          </m:mr>
                        </m:m>
                      </m:e>
                    </m:d>
                  </m:oMath>
                </a14:m>
                <a:r>
                  <a:rPr lang="en-US" altLang="zh-CN" sz="2400" dirty="0">
                    <a:latin typeface="微软雅黑 Light" panose="020B0502040204020203" pitchFamily="34" charset="-122"/>
                  </a:rPr>
                  <a:t>		</a:t>
                </a:r>
                <a:r>
                  <a:rPr lang="zh-CN" altLang="en-US" sz="2400" dirty="0">
                    <a:latin typeface="微软雅黑 Light" panose="020B0502040204020203" pitchFamily="34" charset="-122"/>
                  </a:rPr>
                  <a:t>（</a:t>
                </a:r>
                <a:r>
                  <a:rPr lang="en-US" altLang="zh-CN" sz="2400" dirty="0">
                    <a:latin typeface="微软雅黑 Light" panose="020B0502040204020203" pitchFamily="34" charset="-122"/>
                  </a:rPr>
                  <a:t>2-22</a:t>
                </a:r>
                <a:r>
                  <a:rPr lang="zh-CN" altLang="en-US" sz="2400" dirty="0">
                    <a:latin typeface="微软雅黑 Light" panose="020B0502040204020203" pitchFamily="34" charset="-122"/>
                  </a:rPr>
                  <a:t>）</a:t>
                </a:r>
                <a:br>
                  <a:rPr lang="zh-CN" altLang="en-US" sz="2400" dirty="0">
                    <a:latin typeface="微软雅黑 Light" panose="020B0502040204020203" pitchFamily="34" charset="-122"/>
                  </a:rPr>
                </a:br>
                <a:br>
                  <a:rPr lang="en-US" altLang="zh-CN" sz="2400" dirty="0">
                    <a:latin typeface="微软雅黑 Light" panose="020B0502040204020203" pitchFamily="34" charset="-122"/>
                  </a:rPr>
                </a:br>
                <a:r>
                  <a:rPr lang="zh-CN" altLang="en-US" sz="2400" dirty="0">
                    <a:latin typeface="微软雅黑 Light" panose="020B0502040204020203" pitchFamily="34" charset="-122"/>
                  </a:rPr>
                  <a:t>其中</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𝑨</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𝑡</m:t>
                        </m:r>
                      </m:sup>
                    </m:sSup>
                  </m:oMath>
                </a14:m>
                <a:r>
                  <a:rPr lang="zh-CN" altLang="en-US" sz="2400" dirty="0">
                    <a:latin typeface="微软雅黑 Light" panose="020B0502040204020203" pitchFamily="34" charset="-122"/>
                  </a:rPr>
                  <a:t>为式</a:t>
                </a:r>
                <a:r>
                  <a:rPr lang="en-US" altLang="zh-CN" sz="2400" dirty="0">
                    <a:latin typeface="微软雅黑 Light" panose="020B0502040204020203" pitchFamily="34" charset="-122"/>
                    <a:hlinkClick r:id="rId2" action="ppaction://hlinksldjump">
                      <a:extLst>
                        <a:ext uri="{A12FA001-AC4F-418D-AE19-62706E023703}">
                          <ahyp:hlinkClr xmlns:ahyp="http://schemas.microsoft.com/office/drawing/2018/hyperlinkcolor" val="tx"/>
                        </a:ext>
                      </a:extLst>
                    </a:hlinkClick>
                  </a:rPr>
                  <a:t>(2-21)</a:t>
                </a:r>
                <a:r>
                  <a:rPr lang="zh-CN" altLang="en-US" sz="2400" dirty="0">
                    <a:latin typeface="微软雅黑 Light" panose="020B0502040204020203" pitchFamily="34" charset="-122"/>
                  </a:rPr>
                  <a:t>所示。</a:t>
                </a:r>
              </a:p>
            </p:txBody>
          </p:sp>
        </mc:Choice>
        <mc:Fallback xmlns="">
          <p:sp>
            <p:nvSpPr>
              <p:cNvPr id="4" name="标题 3">
                <a:extLst>
                  <a:ext uri="{FF2B5EF4-FFF2-40B4-BE49-F238E27FC236}">
                    <a16:creationId xmlns:a16="http://schemas.microsoft.com/office/drawing/2014/main" id="{D162ABF6-4977-4B95-B8AA-2C2E29CBC3DE}"/>
                  </a:ext>
                </a:extLst>
              </p:cNvPr>
              <p:cNvSpPr>
                <a:spLocks noGrp="1" noRot="1" noChangeAspect="1" noMove="1" noResize="1" noEditPoints="1" noAdjustHandles="1" noChangeArrowheads="1" noChangeShapeType="1" noTextEdit="1"/>
              </p:cNvSpPr>
              <p:nvPr>
                <p:ph type="title" idx="4294967295"/>
              </p:nvPr>
            </p:nvSpPr>
            <p:spPr>
              <a:xfrm>
                <a:off x="551384" y="404813"/>
                <a:ext cx="11640616" cy="6192837"/>
              </a:xfrm>
              <a:blipFill>
                <a:blip r:embed="rId3"/>
                <a:stretch>
                  <a:fillRect l="-1047" t="-2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26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D92347-5C8A-412D-ABE2-95846C3D6A3D}"/>
              </a:ext>
            </a:extLst>
          </p:cNvPr>
          <p:cNvSpPr>
            <a:spLocks noGrp="1"/>
          </p:cNvSpPr>
          <p:nvPr>
            <p:ph type="sldNum" sz="quarter" idx="12"/>
          </p:nvPr>
        </p:nvSpPr>
        <p:spPr/>
        <p:txBody>
          <a:bodyPr/>
          <a:lstStyle/>
          <a:p>
            <a:fld id="{86AEE06C-0CD7-41E2-81E6-FA1C1A12492D}" type="slidenum">
              <a:rPr lang="en-US" altLang="zh-CN" smtClean="0"/>
              <a:pPr/>
              <a:t>25</a:t>
            </a:fld>
            <a:endParaRPr lang="en-US" altLang="zh-CN"/>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4B61C4C-C56C-4939-9CD4-4715FF623EF7}"/>
                  </a:ext>
                </a:extLst>
              </p:cNvPr>
              <p:cNvSpPr>
                <a:spLocks noGrp="1"/>
              </p:cNvSpPr>
              <p:nvPr>
                <p:ph type="title" idx="4294967295"/>
              </p:nvPr>
            </p:nvSpPr>
            <p:spPr>
              <a:xfrm>
                <a:off x="479376" y="404813"/>
                <a:ext cx="11712624" cy="6192837"/>
              </a:xfrm>
            </p:spPr>
            <p:txBody>
              <a:bodyPr anchor="t">
                <a:normAutofit/>
              </a:bodyPr>
              <a:lstStyle/>
              <a:p>
                <a:pPr algn="l">
                  <a:lnSpc>
                    <a:spcPct val="100000"/>
                  </a:lnSpc>
                  <a:buNone/>
                </a:pPr>
                <a:r>
                  <a:rPr lang="zh-CN" altLang="en-US" sz="2400" dirty="0">
                    <a:highlight>
                      <a:srgbClr val="C0C0C0"/>
                    </a:highlight>
                  </a:rPr>
                  <a:t>证明</a:t>
                </a:r>
                <a:r>
                  <a:rPr lang="zh-CN" altLang="en-US" sz="2400" dirty="0"/>
                  <a:t> 根据定义，将矩阵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t>代入下式</a:t>
                </a:r>
                <a:br>
                  <a:rPr lang="zh-CN" altLang="en-US" sz="2400" dirty="0"/>
                </a:b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2</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den>
                      </m:f>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𝑘</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𝑘</m:t>
                          </m:r>
                        </m:sup>
                      </m:sSup>
                      <m:r>
                        <a:rPr lang="zh-CN" altLang="en-US" sz="2400" i="1">
                          <a:solidFill>
                            <a:srgbClr val="000000"/>
                          </a:solidFill>
                          <a:latin typeface="Cambria Math" panose="02040503050406030204" pitchFamily="18" charset="0"/>
                        </a:rPr>
                        <m:t>+⋯</m:t>
                      </m:r>
                    </m:oMath>
                  </m:oMathPara>
                </a14:m>
                <a:br>
                  <a:rPr lang="zh-CN" altLang="en-US" sz="2400" dirty="0"/>
                </a:br>
                <a:r>
                  <a:rPr lang="zh-CN" altLang="en-US" sz="2400" dirty="0"/>
                  <a:t>可得</a:t>
                </a:r>
              </a:p>
            </p:txBody>
          </p:sp>
        </mc:Choice>
        <mc:Fallback xmlns="">
          <p:sp>
            <p:nvSpPr>
              <p:cNvPr id="4" name="标题 3">
                <a:extLst>
                  <a:ext uri="{FF2B5EF4-FFF2-40B4-BE49-F238E27FC236}">
                    <a16:creationId xmlns:a16="http://schemas.microsoft.com/office/drawing/2014/main" id="{A4B61C4C-C56C-4939-9CD4-4715FF623EF7}"/>
                  </a:ext>
                </a:extLst>
              </p:cNvPr>
              <p:cNvSpPr>
                <a:spLocks noGrp="1" noRot="1" noChangeAspect="1" noMove="1" noResize="1" noEditPoints="1" noAdjustHandles="1" noChangeArrowheads="1" noChangeShapeType="1" noTextEdit="1"/>
              </p:cNvSpPr>
              <p:nvPr>
                <p:ph type="title" idx="4294967295"/>
              </p:nvPr>
            </p:nvSpPr>
            <p:spPr>
              <a:xfrm>
                <a:off x="479376" y="404813"/>
                <a:ext cx="11712624" cy="6192837"/>
              </a:xfrm>
              <a:blipFill>
                <a:blip r:embed="rId2"/>
                <a:stretch>
                  <a:fillRect l="-833" t="-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828" name="Object 12">
                <a:extLst>
                  <a:ext uri="{FF2B5EF4-FFF2-40B4-BE49-F238E27FC236}">
                    <a16:creationId xmlns:a16="http://schemas.microsoft.com/office/drawing/2014/main" id="{BC4B583A-08F8-438E-972D-6DD1059072B6}"/>
                  </a:ext>
                </a:extLst>
              </p:cNvPr>
              <p:cNvSpPr txBox="1"/>
              <p:nvPr/>
            </p:nvSpPr>
            <p:spPr bwMode="auto">
              <a:xfrm>
                <a:off x="1288222" y="1982584"/>
                <a:ext cx="9136380" cy="1721803"/>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fName>
                        <m:e>
                          <m:r>
                            <a:rPr lang="zh-CN" altLang="en-US" i="1">
                              <a:solidFill>
                                <a:srgbClr val="000000"/>
                              </a:solidFill>
                              <a:latin typeface="Cambria Math" panose="02040503050406030204" pitchFamily="18" charset="0"/>
                            </a:rPr>
                            <m:t>=</m:t>
                          </m:r>
                        </m:e>
                      </m:func>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b="1" i="1">
                                          <a:solidFill>
                                            <a:srgbClr val="000000"/>
                                          </a:solidFill>
                                          <a:latin typeface="Cambria Math" panose="02040503050406030204" pitchFamily="18" charset="0"/>
                                        </a:rPr>
                                        <m:t>𝑰</m:t>
                                      </m:r>
                                    </m:e>
                                    <m:e/>
                                  </m:mr>
                                  <m:mr>
                                    <m:e/>
                                    <m:e>
                                      <m:r>
                                        <a:rPr lang="zh-CN" altLang="en-US" b="1" i="1">
                                          <a:solidFill>
                                            <a:srgbClr val="000000"/>
                                          </a:solidFill>
                                          <a:latin typeface="Cambria Math" panose="02040503050406030204" pitchFamily="18" charset="0"/>
                                        </a:rPr>
                                        <m:t>𝑰</m:t>
                                      </m:r>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r>
                                        <a:rPr lang="zh-CN" altLang="en-US" b="1" i="1">
                                          <a:solidFill>
                                            <a:srgbClr val="000000"/>
                                          </a:solidFill>
                                          <a:latin typeface="Cambria Math" panose="02040503050406030204" pitchFamily="18" charset="0"/>
                                        </a:rPr>
                                        <m:t>𝑰</m:t>
                                      </m:r>
                                    </m:e>
                                  </m:mr>
                                </m:m>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𝑡</m:t>
                                      </m:r>
                                    </m:e>
                                    <m:e/>
                                  </m:mr>
                                  <m:mr>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𝑡</m:t>
                                      </m:r>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𝑡</m:t>
                                      </m:r>
                                    </m:e>
                                  </m:mr>
                                </m:m>
                              </m:e>
                            </m:mr>
                          </m:m>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e/>
                                  </m:mr>
                                  <m:mr>
                                    <m:e/>
                                    <m:e>
                                      <m:sSubSup>
                                        <m:sSubSupPr>
                                          <m:ctrlPr>
                                            <a:rPr lang="zh-CN" altLang="en-US" i="1">
                                              <a:solidFill>
                                                <a:srgbClr val="000000"/>
                                              </a:solidFill>
                                              <a:latin typeface="Cambria Math" panose="02040503050406030204" pitchFamily="18" charset="0"/>
                                            </a:rPr>
                                          </m:ctrlPr>
                                        </m:sSubSup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Sup>
                                        <m:sSubSupPr>
                                          <m:ctrlPr>
                                            <a:rPr lang="zh-CN" altLang="en-US" i="1">
                                              <a:solidFill>
                                                <a:srgbClr val="000000"/>
                                              </a:solidFill>
                                              <a:latin typeface="Cambria Math" panose="02040503050406030204" pitchFamily="18" charset="0"/>
                                            </a:rPr>
                                          </m:ctrlPr>
                                        </m:sSubSup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𝑗</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mr>
                                </m:m>
                              </m:e>
                            </m:mr>
                          </m:m>
                        </m:e>
                      </m:d>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4828" name="Object 12">
                <a:extLst>
                  <a:ext uri="{FF2B5EF4-FFF2-40B4-BE49-F238E27FC236}">
                    <a16:creationId xmlns:a16="http://schemas.microsoft.com/office/drawing/2014/main" id="{BC4B583A-08F8-438E-972D-6DD1059072B6}"/>
                  </a:ext>
                </a:extLst>
              </p:cNvPr>
              <p:cNvSpPr txBox="1">
                <a:spLocks noRot="1" noChangeAspect="1" noMove="1" noResize="1" noEditPoints="1" noAdjustHandles="1" noChangeArrowheads="1" noChangeShapeType="1" noTextEdit="1"/>
              </p:cNvSpPr>
              <p:nvPr/>
            </p:nvSpPr>
            <p:spPr bwMode="auto">
              <a:xfrm>
                <a:off x="1288222" y="1982584"/>
                <a:ext cx="9136380" cy="17218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2">
                <a:extLst>
                  <a:ext uri="{FF2B5EF4-FFF2-40B4-BE49-F238E27FC236}">
                    <a16:creationId xmlns:a16="http://schemas.microsoft.com/office/drawing/2014/main" id="{B00CA4AD-30BA-49D9-90E0-80A70EF98F70}"/>
                  </a:ext>
                </a:extLst>
              </p:cNvPr>
              <p:cNvSpPr txBox="1"/>
              <p:nvPr/>
            </p:nvSpPr>
            <p:spPr bwMode="auto">
              <a:xfrm>
                <a:off x="267555" y="3810067"/>
                <a:ext cx="8382000" cy="222297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sz="1800" i="1">
                              <a:solidFill>
                                <a:srgbClr val="000000"/>
                              </a:solidFill>
                              <a:latin typeface="Cambria Math" panose="02040503050406030204" pitchFamily="18" charset="0"/>
                            </a:rPr>
                          </m:ctrlPr>
                        </m:mPr>
                        <m:mr>
                          <m:e/>
                          <m:e>
                            <m:r>
                              <a:rPr lang="zh-CN" altLang="en-US" sz="1800" i="1">
                                <a:solidFill>
                                  <a:srgbClr val="000000"/>
                                </a:solidFill>
                                <a:latin typeface="Cambria Math" panose="02040503050406030204" pitchFamily="18" charset="0"/>
                              </a:rPr>
                              <m:t>=</m:t>
                            </m:r>
                            <m:d>
                              <m:dPr>
                                <m:begChr m:val="["/>
                                <m:endChr m:val="]"/>
                                <m:ctrlPr>
                                  <a:rPr lang="zh-CN" altLang="en-US" sz="1800" i="1">
                                    <a:solidFill>
                                      <a:srgbClr val="000000"/>
                                    </a:solidFill>
                                    <a:latin typeface="Cambria Math" panose="02040503050406030204" pitchFamily="18" charset="0"/>
                                  </a:rPr>
                                </m:ctrlPr>
                              </m:dPr>
                              <m:e>
                                <m:m>
                                  <m:mPr>
                                    <m:plcHide m:val="on"/>
                                    <m:mcs>
                                      <m:mc>
                                        <m:mcPr>
                                          <m:count m:val="4"/>
                                          <m:mcJc m:val="center"/>
                                        </m:mcPr>
                                      </m:mc>
                                    </m:mcs>
                                    <m:ctrlPr>
                                      <a:rPr lang="zh-CN" altLang="en-US" sz="1800" i="1">
                                        <a:solidFill>
                                          <a:srgbClr val="000000"/>
                                        </a:solidFill>
                                        <a:latin typeface="Cambria Math" panose="02040503050406030204" pitchFamily="18" charset="0"/>
                                      </a:rPr>
                                    </m:ctrlPr>
                                  </m:mPr>
                                  <m:mr>
                                    <m:e>
                                      <m:r>
                                        <a:rPr lang="zh-CN" altLang="en-US" sz="1800" b="1" i="1">
                                          <a:solidFill>
                                            <a:srgbClr val="000000"/>
                                          </a:solidFill>
                                          <a:latin typeface="Cambria Math" panose="02040503050406030204" pitchFamily="18" charset="0"/>
                                        </a:rPr>
                                        <m:t>𝑰</m:t>
                                      </m:r>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b="1" i="1">
                                              <a:solidFill>
                                                <a:srgbClr val="000000"/>
                                              </a:solidFill>
                                              <a:latin typeface="Cambria Math" panose="02040503050406030204" pitchFamily="18" charset="0"/>
                                            </a:rPr>
                                            <m:t>𝑨</m:t>
                                          </m:r>
                                        </m:e>
                                        <m:sub>
                                          <m:r>
                                            <a:rPr lang="zh-CN" altLang="en-US" sz="1800" i="1">
                                              <a:solidFill>
                                                <a:srgbClr val="000000"/>
                                              </a:solidFill>
                                              <a:latin typeface="Cambria Math" panose="02040503050406030204" pitchFamily="18" charset="0"/>
                                            </a:rPr>
                                            <m:t>1</m:t>
                                          </m:r>
                                        </m:sub>
                                      </m:sSub>
                                      <m:r>
                                        <a:rPr lang="zh-CN" altLang="en-US" sz="1800" i="1">
                                          <a:solidFill>
                                            <a:srgbClr val="000000"/>
                                          </a:solidFill>
                                          <a:latin typeface="Cambria Math" panose="02040503050406030204" pitchFamily="18" charset="0"/>
                                        </a:rPr>
                                        <m:t>𝑡</m:t>
                                      </m:r>
                                      <m:r>
                                        <a:rPr lang="zh-CN" altLang="en-US" sz="1800" i="1">
                                          <a:solidFill>
                                            <a:srgbClr val="000000"/>
                                          </a:solidFill>
                                          <a:latin typeface="Cambria Math" panose="02040503050406030204" pitchFamily="18" charset="0"/>
                                        </a:rPr>
                                        <m:t>+</m:t>
                                      </m:r>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bSup>
                                        <m:sSubSupPr>
                                          <m:ctrlPr>
                                            <a:rPr lang="zh-CN" altLang="en-US" sz="1800" i="1">
                                              <a:solidFill>
                                                <a:srgbClr val="000000"/>
                                              </a:solidFill>
                                              <a:latin typeface="Cambria Math" panose="02040503050406030204" pitchFamily="18" charset="0"/>
                                            </a:rPr>
                                          </m:ctrlPr>
                                        </m:sSubSupPr>
                                        <m:e>
                                          <m:r>
                                            <a:rPr lang="zh-CN" altLang="en-US" sz="1800" b="1" i="1">
                                              <a:solidFill>
                                                <a:srgbClr val="000000"/>
                                              </a:solidFill>
                                              <a:latin typeface="Cambria Math" panose="02040503050406030204" pitchFamily="18" charset="0"/>
                                            </a:rPr>
                                            <m:t>𝑨</m:t>
                                          </m:r>
                                        </m:e>
                                        <m:sub>
                                          <m:r>
                                            <a:rPr lang="zh-CN" altLang="en-US" sz="1800" i="1">
                                              <a:solidFill>
                                                <a:srgbClr val="000000"/>
                                              </a:solidFill>
                                              <a:latin typeface="Cambria Math" panose="02040503050406030204" pitchFamily="18" charset="0"/>
                                            </a:rPr>
                                            <m:t>1</m:t>
                                          </m:r>
                                        </m:sub>
                                        <m:sup>
                                          <m:r>
                                            <a:rPr lang="zh-CN" altLang="en-US" sz="1800" i="1">
                                              <a:solidFill>
                                                <a:srgbClr val="000000"/>
                                              </a:solidFill>
                                              <a:latin typeface="Cambria Math" panose="02040503050406030204" pitchFamily="18" charset="0"/>
                                            </a:rPr>
                                            <m:t>2</m:t>
                                          </m:r>
                                        </m:sup>
                                      </m:sSubSup>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2</m:t>
                                          </m:r>
                                        </m:sup>
                                      </m:sSup>
                                      <m:r>
                                        <a:rPr lang="zh-CN" altLang="en-US" sz="1800" i="1">
                                          <a:solidFill>
                                            <a:srgbClr val="000000"/>
                                          </a:solidFill>
                                          <a:latin typeface="Cambria Math" panose="02040503050406030204" pitchFamily="18" charset="0"/>
                                        </a:rPr>
                                        <m:t>+⋯</m:t>
                                      </m:r>
                                    </m:e>
                                    <m:e/>
                                    <m:e/>
                                    <m:e>
                                      <m:r>
                                        <a:rPr lang="zh-CN" altLang="en-US" sz="1800" i="1">
                                          <a:solidFill>
                                            <a:srgbClr val="000000"/>
                                          </a:solidFill>
                                          <a:latin typeface="Cambria Math" panose="02040503050406030204" pitchFamily="18" charset="0"/>
                                        </a:rPr>
                                        <m:t>0</m:t>
                                      </m:r>
                                    </m:e>
                                  </m:mr>
                                  <m:mr>
                                    <m:e/>
                                    <m:e>
                                      <m:r>
                                        <a:rPr lang="zh-CN" altLang="en-US" sz="1800" b="1" i="1">
                                          <a:solidFill>
                                            <a:srgbClr val="000000"/>
                                          </a:solidFill>
                                          <a:latin typeface="Cambria Math" panose="02040503050406030204" pitchFamily="18" charset="0"/>
                                        </a:rPr>
                                        <m:t>𝑰</m:t>
                                      </m:r>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b="1" i="1">
                                              <a:solidFill>
                                                <a:srgbClr val="000000"/>
                                              </a:solidFill>
                                              <a:latin typeface="Cambria Math" panose="02040503050406030204" pitchFamily="18" charset="0"/>
                                            </a:rPr>
                                            <m:t>𝑨</m:t>
                                          </m:r>
                                        </m:e>
                                        <m:sub>
                                          <m:r>
                                            <a:rPr lang="zh-CN" altLang="en-US" sz="1800" i="1">
                                              <a:solidFill>
                                                <a:srgbClr val="000000"/>
                                              </a:solidFill>
                                              <a:latin typeface="Cambria Math" panose="02040503050406030204" pitchFamily="18" charset="0"/>
                                            </a:rPr>
                                            <m:t>2</m:t>
                                          </m:r>
                                        </m:sub>
                                      </m:sSub>
                                      <m:r>
                                        <a:rPr lang="zh-CN" altLang="en-US" sz="1800" i="1">
                                          <a:solidFill>
                                            <a:srgbClr val="000000"/>
                                          </a:solidFill>
                                          <a:latin typeface="Cambria Math" panose="02040503050406030204" pitchFamily="18" charset="0"/>
                                        </a:rPr>
                                        <m:t>𝑡</m:t>
                                      </m:r>
                                      <m:r>
                                        <a:rPr lang="zh-CN" altLang="en-US" sz="1800" i="1">
                                          <a:solidFill>
                                            <a:srgbClr val="000000"/>
                                          </a:solidFill>
                                          <a:latin typeface="Cambria Math" panose="02040503050406030204" pitchFamily="18" charset="0"/>
                                        </a:rPr>
                                        <m:t>+</m:t>
                                      </m:r>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bSup>
                                        <m:sSubSupPr>
                                          <m:ctrlPr>
                                            <a:rPr lang="zh-CN" altLang="en-US" sz="1800" i="1">
                                              <a:solidFill>
                                                <a:srgbClr val="000000"/>
                                              </a:solidFill>
                                              <a:latin typeface="Cambria Math" panose="02040503050406030204" pitchFamily="18" charset="0"/>
                                            </a:rPr>
                                          </m:ctrlPr>
                                        </m:sSubSupPr>
                                        <m:e>
                                          <m:r>
                                            <a:rPr lang="zh-CN" altLang="en-US" sz="1800" b="1" i="1">
                                              <a:solidFill>
                                                <a:srgbClr val="000000"/>
                                              </a:solidFill>
                                              <a:latin typeface="Cambria Math" panose="02040503050406030204" pitchFamily="18" charset="0"/>
                                            </a:rPr>
                                            <m:t>𝑨</m:t>
                                          </m:r>
                                        </m:e>
                                        <m:sub>
                                          <m:r>
                                            <a:rPr lang="zh-CN" altLang="en-US" sz="1800" i="1">
                                              <a:solidFill>
                                                <a:srgbClr val="000000"/>
                                              </a:solidFill>
                                              <a:latin typeface="Cambria Math" panose="02040503050406030204" pitchFamily="18" charset="0"/>
                                            </a:rPr>
                                            <m:t>2</m:t>
                                          </m:r>
                                        </m:sub>
                                        <m:sup>
                                          <m:r>
                                            <a:rPr lang="zh-CN" altLang="en-US" sz="1800" i="1">
                                              <a:solidFill>
                                                <a:srgbClr val="000000"/>
                                              </a:solidFill>
                                              <a:latin typeface="Cambria Math" panose="02040503050406030204" pitchFamily="18" charset="0"/>
                                            </a:rPr>
                                            <m:t>2</m:t>
                                          </m:r>
                                        </m:sup>
                                      </m:sSubSup>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2</m:t>
                                          </m:r>
                                        </m:sup>
                                      </m:sSup>
                                      <m:r>
                                        <a:rPr lang="zh-CN" altLang="en-US" sz="1800" i="1">
                                          <a:solidFill>
                                            <a:srgbClr val="000000"/>
                                          </a:solidFill>
                                          <a:latin typeface="Cambria Math" panose="02040503050406030204" pitchFamily="18" charset="0"/>
                                        </a:rPr>
                                        <m:t>+⋯</m:t>
                                      </m:r>
                                    </m:e>
                                    <m:e/>
                                    <m:e/>
                                  </m:mr>
                                  <m:mr>
                                    <m:e/>
                                    <m:e/>
                                    <m:e>
                                      <m:r>
                                        <a:rPr lang="zh-CN" altLang="en-US" sz="1800" i="1">
                                          <a:solidFill>
                                            <a:srgbClr val="000000"/>
                                          </a:solidFill>
                                          <a:latin typeface="Cambria Math" panose="02040503050406030204" pitchFamily="18" charset="0"/>
                                        </a:rPr>
                                        <m:t>⋱</m:t>
                                      </m:r>
                                    </m:e>
                                    <m:e/>
                                  </m:mr>
                                  <m:mr>
                                    <m:e>
                                      <m:r>
                                        <a:rPr lang="zh-CN" altLang="en-US" sz="1800" i="1">
                                          <a:solidFill>
                                            <a:srgbClr val="000000"/>
                                          </a:solidFill>
                                          <a:latin typeface="Cambria Math" panose="02040503050406030204" pitchFamily="18" charset="0"/>
                                        </a:rPr>
                                        <m:t>0</m:t>
                                      </m:r>
                                    </m:e>
                                    <m:e/>
                                    <m:e/>
                                    <m:e>
                                      <m:r>
                                        <a:rPr lang="zh-CN" altLang="en-US" sz="1800" b="1" i="1">
                                          <a:solidFill>
                                            <a:srgbClr val="000000"/>
                                          </a:solidFill>
                                          <a:latin typeface="Cambria Math" panose="02040503050406030204" pitchFamily="18" charset="0"/>
                                        </a:rPr>
                                        <m:t>𝑰</m:t>
                                      </m:r>
                                      <m:r>
                                        <a:rPr lang="zh-CN" altLang="en-US" sz="1800" i="1">
                                          <a:solidFill>
                                            <a:srgbClr val="000000"/>
                                          </a:solidFill>
                                          <a:latin typeface="Cambria Math" panose="02040503050406030204" pitchFamily="18" charset="0"/>
                                        </a:rPr>
                                        <m:t>+</m:t>
                                      </m:r>
                                      <m:sSub>
                                        <m:sSubPr>
                                          <m:ctrlPr>
                                            <a:rPr lang="zh-CN" altLang="en-US" sz="1800" i="1">
                                              <a:solidFill>
                                                <a:srgbClr val="000000"/>
                                              </a:solidFill>
                                              <a:latin typeface="Cambria Math" panose="02040503050406030204" pitchFamily="18" charset="0"/>
                                            </a:rPr>
                                          </m:ctrlPr>
                                        </m:sSubPr>
                                        <m:e>
                                          <m:r>
                                            <a:rPr lang="zh-CN" altLang="en-US" sz="1800" b="1" i="1">
                                              <a:solidFill>
                                                <a:srgbClr val="000000"/>
                                              </a:solidFill>
                                              <a:latin typeface="Cambria Math" panose="02040503050406030204" pitchFamily="18" charset="0"/>
                                            </a:rPr>
                                            <m:t>𝑨</m:t>
                                          </m:r>
                                        </m:e>
                                        <m:sub>
                                          <m:r>
                                            <a:rPr lang="zh-CN" altLang="en-US" sz="1800" i="1">
                                              <a:solidFill>
                                                <a:srgbClr val="000000"/>
                                              </a:solidFill>
                                              <a:latin typeface="Cambria Math" panose="02040503050406030204" pitchFamily="18" charset="0"/>
                                            </a:rPr>
                                            <m:t>𝑗</m:t>
                                          </m:r>
                                        </m:sub>
                                      </m:sSub>
                                      <m:r>
                                        <a:rPr lang="zh-CN" altLang="en-US" sz="1800" i="1">
                                          <a:solidFill>
                                            <a:srgbClr val="000000"/>
                                          </a:solidFill>
                                          <a:latin typeface="Cambria Math" panose="02040503050406030204" pitchFamily="18" charset="0"/>
                                        </a:rPr>
                                        <m:t>𝑡</m:t>
                                      </m:r>
                                      <m:r>
                                        <a:rPr lang="zh-CN" altLang="en-US" sz="1800" i="1">
                                          <a:solidFill>
                                            <a:srgbClr val="000000"/>
                                          </a:solidFill>
                                          <a:latin typeface="Cambria Math" panose="02040503050406030204" pitchFamily="18" charset="0"/>
                                        </a:rPr>
                                        <m:t>+</m:t>
                                      </m:r>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bSup>
                                        <m:sSubSupPr>
                                          <m:ctrlPr>
                                            <a:rPr lang="zh-CN" altLang="en-US" sz="1800" i="1">
                                              <a:solidFill>
                                                <a:srgbClr val="000000"/>
                                              </a:solidFill>
                                              <a:latin typeface="Cambria Math" panose="02040503050406030204" pitchFamily="18" charset="0"/>
                                            </a:rPr>
                                          </m:ctrlPr>
                                        </m:sSubSupPr>
                                        <m:e>
                                          <m:r>
                                            <a:rPr lang="zh-CN" altLang="en-US" sz="1800" b="1" i="1">
                                              <a:solidFill>
                                                <a:srgbClr val="000000"/>
                                              </a:solidFill>
                                              <a:latin typeface="Cambria Math" panose="02040503050406030204" pitchFamily="18" charset="0"/>
                                            </a:rPr>
                                            <m:t>𝑨</m:t>
                                          </m:r>
                                        </m:e>
                                        <m:sub>
                                          <m:r>
                                            <a:rPr lang="zh-CN" altLang="en-US" sz="1800" i="1">
                                              <a:solidFill>
                                                <a:srgbClr val="000000"/>
                                              </a:solidFill>
                                              <a:latin typeface="Cambria Math" panose="02040503050406030204" pitchFamily="18" charset="0"/>
                                            </a:rPr>
                                            <m:t>𝑗</m:t>
                                          </m:r>
                                        </m:sub>
                                        <m:sup>
                                          <m:r>
                                            <a:rPr lang="zh-CN" altLang="en-US" sz="1800" i="1">
                                              <a:solidFill>
                                                <a:srgbClr val="000000"/>
                                              </a:solidFill>
                                              <a:latin typeface="Cambria Math" panose="02040503050406030204" pitchFamily="18" charset="0"/>
                                            </a:rPr>
                                            <m:t>2</m:t>
                                          </m:r>
                                        </m:sup>
                                      </m:sSubSup>
                                      <m:sSup>
                                        <m:sSupPr>
                                          <m:ctrlPr>
                                            <a:rPr lang="zh-CN" altLang="en-US" sz="1800" i="1">
                                              <a:solidFill>
                                                <a:srgbClr val="000000"/>
                                              </a:solidFill>
                                              <a:latin typeface="Cambria Math" panose="02040503050406030204" pitchFamily="18" charset="0"/>
                                            </a:rPr>
                                          </m:ctrlPr>
                                        </m:sSupPr>
                                        <m:e>
                                          <m:r>
                                            <a:rPr lang="zh-CN" altLang="en-US" sz="1800" i="1">
                                              <a:solidFill>
                                                <a:srgbClr val="000000"/>
                                              </a:solidFill>
                                              <a:latin typeface="Cambria Math" panose="02040503050406030204" pitchFamily="18" charset="0"/>
                                            </a:rPr>
                                            <m:t>𝑡</m:t>
                                          </m:r>
                                        </m:e>
                                        <m:sup>
                                          <m:r>
                                            <a:rPr lang="zh-CN" altLang="en-US" sz="1800" i="1">
                                              <a:solidFill>
                                                <a:srgbClr val="000000"/>
                                              </a:solidFill>
                                              <a:latin typeface="Cambria Math" panose="02040503050406030204" pitchFamily="18" charset="0"/>
                                            </a:rPr>
                                            <m:t>2</m:t>
                                          </m:r>
                                        </m:sup>
                                      </m:sSup>
                                      <m:r>
                                        <a:rPr lang="zh-CN" altLang="en-US" sz="1800" i="1">
                                          <a:solidFill>
                                            <a:srgbClr val="000000"/>
                                          </a:solidFill>
                                          <a:latin typeface="Cambria Math" panose="02040503050406030204" pitchFamily="18" charset="0"/>
                                        </a:rPr>
                                        <m:t>+⋯</m:t>
                                      </m:r>
                                    </m:e>
                                  </m:mr>
                                </m:m>
                              </m:e>
                            </m:d>
                          </m:e>
                        </m:mr>
                      </m:m>
                    </m:oMath>
                  </m:oMathPara>
                </a14:m>
                <a:endParaRPr lang="zh-CN" altLang="en-US" sz="1800" dirty="0"/>
              </a:p>
            </p:txBody>
          </p:sp>
        </mc:Choice>
        <mc:Fallback xmlns="">
          <p:sp>
            <p:nvSpPr>
              <p:cNvPr id="16" name="Object 2">
                <a:extLst>
                  <a:ext uri="{FF2B5EF4-FFF2-40B4-BE49-F238E27FC236}">
                    <a16:creationId xmlns:a16="http://schemas.microsoft.com/office/drawing/2014/main" id="{B00CA4AD-30BA-49D9-90E0-80A70EF98F70}"/>
                  </a:ext>
                </a:extLst>
              </p:cNvPr>
              <p:cNvSpPr txBox="1">
                <a:spLocks noRot="1" noChangeAspect="1" noMove="1" noResize="1" noEditPoints="1" noAdjustHandles="1" noChangeArrowheads="1" noChangeShapeType="1" noTextEdit="1"/>
              </p:cNvSpPr>
              <p:nvPr/>
            </p:nvSpPr>
            <p:spPr bwMode="auto">
              <a:xfrm>
                <a:off x="267555" y="3810067"/>
                <a:ext cx="8382000" cy="22229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4">
                <a:extLst>
                  <a:ext uri="{FF2B5EF4-FFF2-40B4-BE49-F238E27FC236}">
                    <a16:creationId xmlns:a16="http://schemas.microsoft.com/office/drawing/2014/main" id="{0DB17FE0-01A3-4ABB-88E6-F9A95E81E885}"/>
                  </a:ext>
                </a:extLst>
              </p:cNvPr>
              <p:cNvSpPr txBox="1"/>
              <p:nvPr/>
            </p:nvSpPr>
            <p:spPr bwMode="auto">
              <a:xfrm>
                <a:off x="8472264" y="4232807"/>
                <a:ext cx="3101340" cy="1611789"/>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e>
                        </m:mr>
                      </m:m>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b="0"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𝑡</m:t>
                                          </m:r>
                                        </m:sup>
                                      </m:sSup>
                                    </m:e>
                                    <m:e/>
                                  </m:mr>
                                  <m:mr>
                                    <m:e/>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𝑡</m:t>
                                          </m:r>
                                        </m:sup>
                                      </m:sSup>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b="1" i="1">
                                                  <a:solidFill>
                                                    <a:srgbClr val="000000"/>
                                                  </a:solidFill>
                                                  <a:latin typeface="Cambria Math" panose="02040503050406030204" pitchFamily="18" charset="0"/>
                                                </a:rPr>
                                                <m:t>𝒋</m:t>
                                              </m:r>
                                            </m:sub>
                                          </m:sSub>
                                          <m:r>
                                            <a:rPr lang="zh-CN" altLang="en-US" i="1">
                                              <a:solidFill>
                                                <a:srgbClr val="000000"/>
                                              </a:solidFill>
                                              <a:latin typeface="Cambria Math" panose="02040503050406030204" pitchFamily="18" charset="0"/>
                                            </a:rPr>
                                            <m:t>𝑡</m:t>
                                          </m:r>
                                        </m:sup>
                                      </m:sSup>
                                    </m:e>
                                  </m:mr>
                                </m:m>
                              </m:e>
                            </m:mr>
                          </m:m>
                        </m:e>
                      </m:d>
                    </m:oMath>
                  </m:oMathPara>
                </a14:m>
                <a:endParaRPr lang="zh-CN" altLang="en-US" dirty="0"/>
              </a:p>
            </p:txBody>
          </p:sp>
        </mc:Choice>
        <mc:Fallback xmlns="">
          <p:sp>
            <p:nvSpPr>
              <p:cNvPr id="17" name="Object 4">
                <a:extLst>
                  <a:ext uri="{FF2B5EF4-FFF2-40B4-BE49-F238E27FC236}">
                    <a16:creationId xmlns:a16="http://schemas.microsoft.com/office/drawing/2014/main" id="{0DB17FE0-01A3-4ABB-88E6-F9A95E81E885}"/>
                  </a:ext>
                </a:extLst>
              </p:cNvPr>
              <p:cNvSpPr txBox="1">
                <a:spLocks noRot="1" noChangeAspect="1" noMove="1" noResize="1" noEditPoints="1" noAdjustHandles="1" noChangeArrowheads="1" noChangeShapeType="1" noTextEdit="1"/>
              </p:cNvSpPr>
              <p:nvPr/>
            </p:nvSpPr>
            <p:spPr bwMode="auto">
              <a:xfrm>
                <a:off x="8472264" y="4232807"/>
                <a:ext cx="3101340" cy="1611789"/>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AFED84B-F069-4A8F-868A-66232242CE11}"/>
              </a:ext>
            </a:extLst>
          </p:cNvPr>
          <p:cNvSpPr>
            <a:spLocks noGrp="1"/>
          </p:cNvSpPr>
          <p:nvPr>
            <p:ph type="sldNum" sz="quarter" idx="12"/>
          </p:nvPr>
        </p:nvSpPr>
        <p:spPr/>
        <p:txBody>
          <a:bodyPr/>
          <a:lstStyle/>
          <a:p>
            <a:fld id="{86AEE06C-0CD7-41E2-81E6-FA1C1A12492D}" type="slidenum">
              <a:rPr lang="en-US" altLang="zh-CN" smtClean="0"/>
              <a:pPr/>
              <a:t>26</a:t>
            </a:fld>
            <a:endParaRPr lang="en-US" altLang="zh-CN"/>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5FA0FF6-BABD-4E18-BB38-A5525A9C310E}"/>
                  </a:ext>
                </a:extLst>
              </p:cNvPr>
              <p:cNvSpPr>
                <a:spLocks noGrp="1"/>
              </p:cNvSpPr>
              <p:nvPr>
                <p:ph sz="quarter" idx="4294967295"/>
              </p:nvPr>
            </p:nvSpPr>
            <p:spPr>
              <a:xfrm>
                <a:off x="378784" y="549275"/>
                <a:ext cx="11021053" cy="6156325"/>
              </a:xfrm>
            </p:spPr>
            <p:txBody>
              <a:bodyPr>
                <a:noAutofit/>
              </a:bodyPr>
              <a:lstStyle/>
              <a:p>
                <a:pPr>
                  <a:buNone/>
                </a:pPr>
                <a:r>
                  <a:rPr lang="zh-CN" altLang="en-US" sz="2800" dirty="0">
                    <a:highlight>
                      <a:srgbClr val="C0C0C0"/>
                    </a:highlight>
                  </a:rPr>
                  <a:t>情形</a:t>
                </a:r>
                <a:r>
                  <a:rPr lang="en-US" altLang="zh-CN" sz="2800" dirty="0">
                    <a:highlight>
                      <a:srgbClr val="C0C0C0"/>
                    </a:highlight>
                    <a:latin typeface="黑体" panose="02010609060101010101" pitchFamily="49" charset="-122"/>
                    <a:ea typeface="黑体" panose="02010609060101010101" pitchFamily="49" charset="-122"/>
                  </a:rPr>
                  <a:t>4</a:t>
                </a:r>
                <a:r>
                  <a:rPr lang="zh-CN" altLang="en-US" sz="2800" dirty="0">
                    <a:highlight>
                      <a:srgbClr val="C0C0C0"/>
                    </a:highlight>
                    <a:latin typeface="黑体" panose="02010609060101010101" pitchFamily="49" charset="-122"/>
                    <a:ea typeface="黑体" panose="02010609060101010101" pitchFamily="49" charset="-122"/>
                  </a:rPr>
                  <a:t>）</a:t>
                </a:r>
                <a:r>
                  <a:rPr lang="zh-CN" altLang="en-US" sz="2400" dirty="0">
                    <a:latin typeface="宋体" panose="02010600030101010101" pitchFamily="2" charset="-122"/>
                  </a:rPr>
                  <a:t>若矩阵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通过非奇异变换矩阵</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latin typeface="宋体" panose="02010600030101010101" pitchFamily="2" charset="-122"/>
                  </a:rPr>
                  <a:t>化为对角线矩阵，即</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𝑨𝑷</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𝜦</m:t>
                    </m:r>
                    <m:r>
                      <a:rPr lang="zh-CN" altLang="en-US" sz="2400" b="1" i="1">
                        <a:solidFill>
                          <a:srgbClr val="000000"/>
                        </a:solidFill>
                        <a:latin typeface="Cambria Math" panose="02040503050406030204" pitchFamily="18" charset="0"/>
                      </a:rPr>
                      <m:t>，</m:t>
                    </m:r>
                  </m:oMath>
                </a14:m>
                <a:r>
                  <a:rPr lang="zh-CN" altLang="en-US" sz="2400" dirty="0"/>
                  <a:t>则</a:t>
                </a:r>
                <a:r>
                  <a:rPr lang="en-US" altLang="zh-CN" sz="2400" dirty="0"/>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𝜦</m:t>
                        </m:r>
                        <m:r>
                          <a:rPr lang="zh-CN" altLang="en-US" sz="2400" i="1">
                            <a:solidFill>
                              <a:srgbClr val="000000"/>
                            </a:solidFill>
                            <a:latin typeface="Cambria Math" panose="02040503050406030204" pitchFamily="18" charset="0"/>
                          </a:rPr>
                          <m:t>𝑡</m:t>
                        </m:r>
                      </m:sup>
                    </m:sSup>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oMath>
                </a14:m>
                <a:r>
                  <a:rPr lang="en-US" altLang="zh-CN" sz="2400" dirty="0"/>
                  <a:t>			 </a:t>
                </a:r>
                <a:r>
                  <a:rPr lang="zh-CN" altLang="en-US" sz="2400" dirty="0"/>
                  <a:t>（</a:t>
                </a:r>
                <a:r>
                  <a:rPr lang="en-US" altLang="zh-CN" sz="2400" dirty="0"/>
                  <a:t>2</a:t>
                </a:r>
                <a:r>
                  <a:rPr lang="zh-CN" altLang="en-US" sz="2400" dirty="0"/>
                  <a:t>－</a:t>
                </a:r>
                <a:r>
                  <a:rPr lang="en-US" altLang="zh-CN" sz="2400" dirty="0"/>
                  <a:t>23</a:t>
                </a:r>
                <a:r>
                  <a:rPr lang="zh-CN" altLang="en-US" sz="2400" dirty="0"/>
                  <a:t>） </a:t>
                </a:r>
                <a:br>
                  <a:rPr lang="zh-CN" altLang="en-US" sz="2400" dirty="0"/>
                </a:br>
                <a:r>
                  <a:rPr lang="en-US" altLang="zh-CN" sz="2400" dirty="0">
                    <a:ea typeface="黑体" panose="02010609060101010101" pitchFamily="49" charset="-122"/>
                  </a:rPr>
                  <a:t> </a:t>
                </a:r>
              </a:p>
              <a:p>
                <a:pPr>
                  <a:buNone/>
                </a:pPr>
                <a:r>
                  <a:rPr lang="zh-CN" altLang="en-US" sz="2400" dirty="0">
                    <a:highlight>
                      <a:srgbClr val="C0C0C0"/>
                    </a:highlight>
                    <a:latin typeface="黑体" panose="02010609060101010101" pitchFamily="49" charset="-122"/>
                    <a:ea typeface="黑体" panose="02010609060101010101" pitchFamily="49" charset="-122"/>
                  </a:rPr>
                  <a:t>证明</a:t>
                </a:r>
                <a:r>
                  <a:rPr lang="zh-CN" altLang="en-US" sz="2400" dirty="0">
                    <a:latin typeface="黑体" panose="02010609060101010101" pitchFamily="49" charset="-122"/>
                    <a:ea typeface="黑体" panose="02010609060101010101" pitchFamily="49" charset="-122"/>
                  </a:rPr>
                  <a:t>：</a:t>
                </a:r>
                <a:r>
                  <a:rPr lang="zh-CN" altLang="en-US" sz="2400" dirty="0">
                    <a:latin typeface="宋体" panose="02010600030101010101" pitchFamily="2" charset="-122"/>
                  </a:rPr>
                  <a:t>根据定义</a:t>
                </a:r>
                <a:br>
                  <a:rPr lang="zh-CN" altLang="en-US" sz="2400" dirty="0">
                    <a:latin typeface="宋体" panose="02010600030101010101" pitchFamily="2" charset="-122"/>
                  </a:rPr>
                </a:br>
                <a14:m>
                  <m:oMathPara xmlns:m="http://schemas.openxmlformats.org/officeDocument/2006/math">
                    <m:oMathParaPr>
                      <m:jc m:val="centerGroup"/>
                    </m:oMathParaPr>
                    <m:oMath xmlns:m="http://schemas.openxmlformats.org/officeDocument/2006/math">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𝑒</m:t>
                          </m:r>
                        </m:e>
                        <m:sup>
                          <m:r>
                            <a:rPr lang="zh-CN" altLang="en-US" b="1" i="1" cap="none">
                              <a:solidFill>
                                <a:srgbClr val="000000"/>
                              </a:solidFill>
                              <a:latin typeface="Cambria Math" panose="02040503050406030204" pitchFamily="18" charset="0"/>
                            </a:rPr>
                            <m:t>𝜦</m:t>
                          </m:r>
                          <m:r>
                            <a:rPr lang="zh-CN" altLang="en-US" i="1" cap="none">
                              <a:solidFill>
                                <a:srgbClr val="000000"/>
                              </a:solidFill>
                              <a:latin typeface="Cambria Math" panose="02040503050406030204" pitchFamily="18" charset="0"/>
                            </a:rPr>
                            <m:t>𝑡</m:t>
                          </m:r>
                        </m:sup>
                      </m:sSup>
                      <m:r>
                        <a:rPr lang="zh-CN" altLang="en-US" i="1" cap="none">
                          <a:solidFill>
                            <a:srgbClr val="000000"/>
                          </a:solidFill>
                          <a:latin typeface="Cambria Math" panose="02040503050406030204" pitchFamily="18" charset="0"/>
                        </a:rPr>
                        <m:t>=</m:t>
                      </m:r>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𝑒</m:t>
                          </m:r>
                        </m:e>
                        <m:sup>
                          <m:r>
                            <a:rPr lang="zh-CN" altLang="en-US" i="1" cap="none">
                              <a:solidFill>
                                <a:srgbClr val="000000"/>
                              </a:solidFill>
                              <a:latin typeface="Cambria Math" panose="02040503050406030204" pitchFamily="18" charset="0"/>
                            </a:rPr>
                            <m:t>(</m:t>
                          </m:r>
                          <m:sSup>
                            <m:sSupPr>
                              <m:ctrlPr>
                                <a:rPr lang="zh-CN" altLang="en-US" i="1" cap="none">
                                  <a:solidFill>
                                    <a:srgbClr val="000000"/>
                                  </a:solidFill>
                                  <a:latin typeface="Cambria Math" panose="02040503050406030204" pitchFamily="18" charset="0"/>
                                </a:rPr>
                              </m:ctrlPr>
                            </m:sSupPr>
                            <m:e>
                              <m:r>
                                <a:rPr lang="zh-CN" altLang="en-US" b="1" i="1" cap="none">
                                  <a:solidFill>
                                    <a:srgbClr val="000000"/>
                                  </a:solidFill>
                                  <a:latin typeface="Cambria Math" panose="02040503050406030204" pitchFamily="18" charset="0"/>
                                </a:rPr>
                                <m:t>𝑷</m:t>
                              </m:r>
                            </m:e>
                            <m:sup>
                              <m:r>
                                <a:rPr lang="zh-CN" altLang="en-US" i="1" cap="none">
                                  <a:solidFill>
                                    <a:srgbClr val="000000"/>
                                  </a:solidFill>
                                  <a:latin typeface="Cambria Math" panose="02040503050406030204" pitchFamily="18" charset="0"/>
                                </a:rPr>
                                <m:t>−1</m:t>
                              </m:r>
                            </m:sup>
                          </m:sSup>
                          <m:r>
                            <a:rPr lang="zh-CN" altLang="en-US" b="1" i="1" cap="none">
                              <a:solidFill>
                                <a:srgbClr val="000000"/>
                              </a:solidFill>
                              <a:latin typeface="Cambria Math" panose="02040503050406030204" pitchFamily="18" charset="0"/>
                            </a:rPr>
                            <m:t>𝑨𝑷</m:t>
                          </m:r>
                          <m:r>
                            <a:rPr lang="zh-CN" altLang="en-US" i="1" cap="none">
                              <a:solidFill>
                                <a:srgbClr val="000000"/>
                              </a:solidFill>
                              <a:latin typeface="Cambria Math" panose="02040503050406030204" pitchFamily="18" charset="0"/>
                            </a:rPr>
                            <m:t>)</m:t>
                          </m:r>
                          <m:r>
                            <a:rPr lang="zh-CN" altLang="en-US" i="1" cap="none">
                              <a:solidFill>
                                <a:srgbClr val="000000"/>
                              </a:solidFill>
                              <a:latin typeface="Cambria Math" panose="02040503050406030204" pitchFamily="18" charset="0"/>
                            </a:rPr>
                            <m:t>𝑡</m:t>
                          </m:r>
                        </m:sup>
                      </m:sSup>
                      <m:r>
                        <a:rPr lang="zh-CN" altLang="en-US" i="1" cap="none">
                          <a:solidFill>
                            <a:srgbClr val="000000"/>
                          </a:solidFill>
                          <a:latin typeface="Cambria Math" panose="02040503050406030204" pitchFamily="18" charset="0"/>
                        </a:rPr>
                        <m:t>=</m:t>
                      </m:r>
                      <m:r>
                        <a:rPr lang="zh-CN" altLang="en-US" b="1" i="1" cap="none">
                          <a:solidFill>
                            <a:srgbClr val="000000"/>
                          </a:solidFill>
                          <a:latin typeface="Cambria Math" panose="02040503050406030204" pitchFamily="18" charset="0"/>
                        </a:rPr>
                        <m:t>𝑰</m:t>
                      </m:r>
                      <m:r>
                        <a:rPr lang="zh-CN" altLang="en-US" i="1" cap="none">
                          <a:solidFill>
                            <a:srgbClr val="000000"/>
                          </a:solidFill>
                          <a:latin typeface="Cambria Math" panose="02040503050406030204" pitchFamily="18" charset="0"/>
                        </a:rPr>
                        <m:t>+(</m:t>
                      </m:r>
                      <m:sSup>
                        <m:sSupPr>
                          <m:ctrlPr>
                            <a:rPr lang="zh-CN" altLang="en-US" i="1" cap="none">
                              <a:solidFill>
                                <a:srgbClr val="000000"/>
                              </a:solidFill>
                              <a:latin typeface="Cambria Math" panose="02040503050406030204" pitchFamily="18" charset="0"/>
                            </a:rPr>
                          </m:ctrlPr>
                        </m:sSupPr>
                        <m:e>
                          <m:r>
                            <a:rPr lang="zh-CN" altLang="en-US" b="1" i="1" cap="none">
                              <a:solidFill>
                                <a:srgbClr val="000000"/>
                              </a:solidFill>
                              <a:latin typeface="Cambria Math" panose="02040503050406030204" pitchFamily="18" charset="0"/>
                            </a:rPr>
                            <m:t>𝑷</m:t>
                          </m:r>
                        </m:e>
                        <m:sup>
                          <m:r>
                            <a:rPr lang="zh-CN" altLang="en-US" i="1" cap="none">
                              <a:solidFill>
                                <a:srgbClr val="000000"/>
                              </a:solidFill>
                              <a:latin typeface="Cambria Math" panose="02040503050406030204" pitchFamily="18" charset="0"/>
                            </a:rPr>
                            <m:t>−1</m:t>
                          </m:r>
                        </m:sup>
                      </m:sSup>
                      <m:r>
                        <a:rPr lang="zh-CN" altLang="en-US" b="1" i="1" cap="none">
                          <a:solidFill>
                            <a:srgbClr val="000000"/>
                          </a:solidFill>
                          <a:latin typeface="Cambria Math" panose="02040503050406030204" pitchFamily="18" charset="0"/>
                        </a:rPr>
                        <m:t>𝑨𝑷</m:t>
                      </m:r>
                      <m:r>
                        <a:rPr lang="zh-CN" altLang="en-US" i="1" cap="none">
                          <a:solidFill>
                            <a:srgbClr val="000000"/>
                          </a:solidFill>
                          <a:latin typeface="Cambria Math" panose="02040503050406030204" pitchFamily="18" charset="0"/>
                        </a:rPr>
                        <m:t>)</m:t>
                      </m:r>
                      <m:r>
                        <a:rPr lang="zh-CN" altLang="en-US" i="1" cap="none">
                          <a:solidFill>
                            <a:srgbClr val="000000"/>
                          </a:solidFill>
                          <a:latin typeface="Cambria Math" panose="02040503050406030204" pitchFamily="18" charset="0"/>
                        </a:rPr>
                        <m:t>𝑡</m:t>
                      </m:r>
                      <m:r>
                        <a:rPr lang="zh-CN" altLang="en-US" i="1" cap="none">
                          <a:solidFill>
                            <a:srgbClr val="000000"/>
                          </a:solidFill>
                          <a:latin typeface="Cambria Math" panose="02040503050406030204" pitchFamily="18" charset="0"/>
                        </a:rPr>
                        <m:t>+</m:t>
                      </m:r>
                      <m:f>
                        <m:fPr>
                          <m:ctrlPr>
                            <a:rPr lang="zh-CN" altLang="en-US" i="1" cap="none">
                              <a:solidFill>
                                <a:srgbClr val="000000"/>
                              </a:solidFill>
                              <a:latin typeface="Cambria Math" panose="02040503050406030204" pitchFamily="18" charset="0"/>
                            </a:rPr>
                          </m:ctrlPr>
                        </m:fPr>
                        <m:num>
                          <m:r>
                            <a:rPr lang="zh-CN" altLang="en-US" i="1" cap="none">
                              <a:solidFill>
                                <a:srgbClr val="000000"/>
                              </a:solidFill>
                              <a:latin typeface="Cambria Math" panose="02040503050406030204" pitchFamily="18" charset="0"/>
                            </a:rPr>
                            <m:t>1</m:t>
                          </m:r>
                        </m:num>
                        <m:den>
                          <m:r>
                            <a:rPr lang="zh-CN" altLang="en-US" i="1" cap="none">
                              <a:solidFill>
                                <a:srgbClr val="000000"/>
                              </a:solidFill>
                              <a:latin typeface="Cambria Math" panose="02040503050406030204" pitchFamily="18" charset="0"/>
                            </a:rPr>
                            <m:t>2!</m:t>
                          </m:r>
                        </m:den>
                      </m:f>
                      <m:r>
                        <a:rPr lang="zh-CN" altLang="en-US" i="1" cap="none">
                          <a:solidFill>
                            <a:srgbClr val="000000"/>
                          </a:solidFill>
                          <a:latin typeface="Cambria Math" panose="02040503050406030204" pitchFamily="18" charset="0"/>
                        </a:rPr>
                        <m:t>(</m:t>
                      </m:r>
                      <m:sSup>
                        <m:sSupPr>
                          <m:ctrlPr>
                            <a:rPr lang="zh-CN" altLang="en-US" i="1" cap="none">
                              <a:solidFill>
                                <a:srgbClr val="000000"/>
                              </a:solidFill>
                              <a:latin typeface="Cambria Math" panose="02040503050406030204" pitchFamily="18" charset="0"/>
                            </a:rPr>
                          </m:ctrlPr>
                        </m:sSupPr>
                        <m:e>
                          <m:r>
                            <a:rPr lang="zh-CN" altLang="en-US" b="1" i="1" cap="none">
                              <a:solidFill>
                                <a:srgbClr val="000000"/>
                              </a:solidFill>
                              <a:latin typeface="Cambria Math" panose="02040503050406030204" pitchFamily="18" charset="0"/>
                            </a:rPr>
                            <m:t>𝑷</m:t>
                          </m:r>
                        </m:e>
                        <m:sup>
                          <m:r>
                            <a:rPr lang="zh-CN" altLang="en-US" i="1" cap="none">
                              <a:solidFill>
                                <a:srgbClr val="000000"/>
                              </a:solidFill>
                              <a:latin typeface="Cambria Math" panose="02040503050406030204" pitchFamily="18" charset="0"/>
                            </a:rPr>
                            <m:t>−1</m:t>
                          </m:r>
                        </m:sup>
                      </m:sSup>
                      <m:r>
                        <a:rPr lang="zh-CN" altLang="en-US" b="1" i="1" cap="none">
                          <a:solidFill>
                            <a:srgbClr val="000000"/>
                          </a:solidFill>
                          <a:latin typeface="Cambria Math" panose="02040503050406030204" pitchFamily="18" charset="0"/>
                        </a:rPr>
                        <m:t>𝑨𝑷</m:t>
                      </m:r>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m:t>
                          </m:r>
                        </m:e>
                        <m:sup>
                          <m:r>
                            <a:rPr lang="zh-CN" altLang="en-US" i="1" cap="none">
                              <a:solidFill>
                                <a:srgbClr val="000000"/>
                              </a:solidFill>
                              <a:latin typeface="Cambria Math" panose="02040503050406030204" pitchFamily="18" charset="0"/>
                            </a:rPr>
                            <m:t>2</m:t>
                          </m:r>
                        </m:sup>
                      </m:sSup>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𝑡</m:t>
                          </m:r>
                        </m:e>
                        <m:sup>
                          <m:r>
                            <a:rPr lang="zh-CN" altLang="en-US" i="1" cap="none">
                              <a:solidFill>
                                <a:srgbClr val="000000"/>
                              </a:solidFill>
                              <a:latin typeface="Cambria Math" panose="02040503050406030204" pitchFamily="18" charset="0"/>
                            </a:rPr>
                            <m:t>2</m:t>
                          </m:r>
                        </m:sup>
                      </m:sSup>
                      <m:r>
                        <a:rPr lang="zh-CN" altLang="en-US" i="1" cap="none">
                          <a:solidFill>
                            <a:srgbClr val="000000"/>
                          </a:solidFill>
                          <a:latin typeface="Cambria Math" panose="02040503050406030204" pitchFamily="18" charset="0"/>
                        </a:rPr>
                        <m:t>+⋯+</m:t>
                      </m:r>
                      <m:f>
                        <m:fPr>
                          <m:ctrlPr>
                            <a:rPr lang="zh-CN" altLang="en-US" i="1" cap="none">
                              <a:solidFill>
                                <a:srgbClr val="000000"/>
                              </a:solidFill>
                              <a:latin typeface="Cambria Math" panose="02040503050406030204" pitchFamily="18" charset="0"/>
                            </a:rPr>
                          </m:ctrlPr>
                        </m:fPr>
                        <m:num>
                          <m:r>
                            <a:rPr lang="zh-CN" altLang="en-US" i="1" cap="none">
                              <a:solidFill>
                                <a:srgbClr val="000000"/>
                              </a:solidFill>
                              <a:latin typeface="Cambria Math" panose="02040503050406030204" pitchFamily="18" charset="0"/>
                            </a:rPr>
                            <m:t>1</m:t>
                          </m:r>
                        </m:num>
                        <m:den>
                          <m:r>
                            <a:rPr lang="zh-CN" altLang="en-US" i="1" cap="none">
                              <a:solidFill>
                                <a:srgbClr val="000000"/>
                              </a:solidFill>
                              <a:latin typeface="Cambria Math" panose="02040503050406030204" pitchFamily="18" charset="0"/>
                            </a:rPr>
                            <m:t>𝑘</m:t>
                          </m:r>
                          <m:r>
                            <a:rPr lang="zh-CN" altLang="en-US" i="1" cap="none">
                              <a:solidFill>
                                <a:srgbClr val="000000"/>
                              </a:solidFill>
                              <a:latin typeface="Cambria Math" panose="02040503050406030204" pitchFamily="18" charset="0"/>
                            </a:rPr>
                            <m:t>!</m:t>
                          </m:r>
                        </m:den>
                      </m:f>
                      <m:r>
                        <a:rPr lang="zh-CN" altLang="en-US" i="1" cap="none">
                          <a:solidFill>
                            <a:srgbClr val="000000"/>
                          </a:solidFill>
                          <a:latin typeface="Cambria Math" panose="02040503050406030204" pitchFamily="18" charset="0"/>
                        </a:rPr>
                        <m:t>(</m:t>
                      </m:r>
                      <m:sSup>
                        <m:sSupPr>
                          <m:ctrlPr>
                            <a:rPr lang="zh-CN" altLang="en-US" i="1" cap="none">
                              <a:solidFill>
                                <a:srgbClr val="000000"/>
                              </a:solidFill>
                              <a:latin typeface="Cambria Math" panose="02040503050406030204" pitchFamily="18" charset="0"/>
                            </a:rPr>
                          </m:ctrlPr>
                        </m:sSupPr>
                        <m:e>
                          <m:r>
                            <a:rPr lang="zh-CN" altLang="en-US" b="1" i="1" cap="none">
                              <a:solidFill>
                                <a:srgbClr val="000000"/>
                              </a:solidFill>
                              <a:latin typeface="Cambria Math" panose="02040503050406030204" pitchFamily="18" charset="0"/>
                            </a:rPr>
                            <m:t>𝑷</m:t>
                          </m:r>
                        </m:e>
                        <m:sup>
                          <m:r>
                            <a:rPr lang="zh-CN" altLang="en-US" i="1" cap="none">
                              <a:solidFill>
                                <a:srgbClr val="000000"/>
                              </a:solidFill>
                              <a:latin typeface="Cambria Math" panose="02040503050406030204" pitchFamily="18" charset="0"/>
                            </a:rPr>
                            <m:t>−1</m:t>
                          </m:r>
                        </m:sup>
                      </m:sSup>
                      <m:r>
                        <a:rPr lang="zh-CN" altLang="en-US" b="1" i="1" cap="none">
                          <a:solidFill>
                            <a:srgbClr val="000000"/>
                          </a:solidFill>
                          <a:latin typeface="Cambria Math" panose="02040503050406030204" pitchFamily="18" charset="0"/>
                        </a:rPr>
                        <m:t>𝑨𝑷</m:t>
                      </m:r>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m:t>
                          </m:r>
                        </m:e>
                        <m:sup>
                          <m:r>
                            <a:rPr lang="zh-CN" altLang="en-US" i="1" cap="none">
                              <a:solidFill>
                                <a:srgbClr val="000000"/>
                              </a:solidFill>
                              <a:latin typeface="Cambria Math" panose="02040503050406030204" pitchFamily="18" charset="0"/>
                            </a:rPr>
                            <m:t>𝑘</m:t>
                          </m:r>
                        </m:sup>
                      </m:sSup>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𝑡</m:t>
                          </m:r>
                        </m:e>
                        <m:sup>
                          <m:r>
                            <a:rPr lang="zh-CN" altLang="en-US" i="1" cap="none">
                              <a:solidFill>
                                <a:srgbClr val="000000"/>
                              </a:solidFill>
                              <a:latin typeface="Cambria Math" panose="02040503050406030204" pitchFamily="18" charset="0"/>
                            </a:rPr>
                            <m:t>𝑘</m:t>
                          </m:r>
                        </m:sup>
                      </m:sSup>
                      <m:r>
                        <a:rPr lang="zh-CN" altLang="en-US" i="1" cap="none">
                          <a:solidFill>
                            <a:srgbClr val="000000"/>
                          </a:solidFill>
                          <a:latin typeface="Cambria Math" panose="02040503050406030204" pitchFamily="18" charset="0"/>
                        </a:rPr>
                        <m:t>+⋯=</m:t>
                      </m:r>
                      <m:sSup>
                        <m:sSupPr>
                          <m:ctrlPr>
                            <a:rPr lang="zh-CN" altLang="en-US" i="1" cap="none">
                              <a:solidFill>
                                <a:srgbClr val="000000"/>
                              </a:solidFill>
                              <a:latin typeface="Cambria Math" panose="02040503050406030204" pitchFamily="18" charset="0"/>
                            </a:rPr>
                          </m:ctrlPr>
                        </m:sSupPr>
                        <m:e>
                          <m:r>
                            <a:rPr lang="zh-CN" altLang="en-US" b="1" i="1" cap="none">
                              <a:solidFill>
                                <a:srgbClr val="000000"/>
                              </a:solidFill>
                              <a:latin typeface="Cambria Math" panose="02040503050406030204" pitchFamily="18" charset="0"/>
                            </a:rPr>
                            <m:t>𝑷</m:t>
                          </m:r>
                        </m:e>
                        <m:sup>
                          <m:r>
                            <a:rPr lang="zh-CN" altLang="en-US" i="1" cap="none">
                              <a:solidFill>
                                <a:srgbClr val="000000"/>
                              </a:solidFill>
                              <a:latin typeface="Cambria Math" panose="02040503050406030204" pitchFamily="18" charset="0"/>
                            </a:rPr>
                            <m:t>−1</m:t>
                          </m:r>
                        </m:sup>
                      </m:sSup>
                      <m:sSup>
                        <m:sSupPr>
                          <m:ctrlPr>
                            <a:rPr lang="zh-CN" altLang="en-US" i="1" cap="none">
                              <a:solidFill>
                                <a:srgbClr val="000000"/>
                              </a:solidFill>
                              <a:latin typeface="Cambria Math" panose="02040503050406030204" pitchFamily="18" charset="0"/>
                            </a:rPr>
                          </m:ctrlPr>
                        </m:sSupPr>
                        <m:e>
                          <m:r>
                            <m:rPr>
                              <m:sty m:val="p"/>
                            </m:rPr>
                            <a:rPr lang="zh-CN" altLang="en-US" cap="none">
                              <a:solidFill>
                                <a:srgbClr val="000000"/>
                              </a:solidFill>
                              <a:latin typeface="Cambria Math" panose="02040503050406030204" pitchFamily="18" charset="0"/>
                            </a:rPr>
                            <m:t>e</m:t>
                          </m:r>
                        </m:e>
                        <m:sup>
                          <m:r>
                            <a:rPr lang="zh-CN" altLang="en-US" b="1" i="1" cap="none">
                              <a:solidFill>
                                <a:srgbClr val="000000"/>
                              </a:solidFill>
                              <a:latin typeface="Cambria Math" panose="02040503050406030204" pitchFamily="18" charset="0"/>
                            </a:rPr>
                            <m:t>𝑨</m:t>
                          </m:r>
                          <m:r>
                            <a:rPr lang="zh-CN" altLang="en-US" i="1" cap="none">
                              <a:solidFill>
                                <a:srgbClr val="000000"/>
                              </a:solidFill>
                              <a:latin typeface="Cambria Math" panose="02040503050406030204" pitchFamily="18" charset="0"/>
                            </a:rPr>
                            <m:t>𝑡</m:t>
                          </m:r>
                        </m:sup>
                      </m:sSup>
                      <m:r>
                        <a:rPr lang="zh-CN" altLang="en-US" b="1" i="1" cap="none">
                          <a:solidFill>
                            <a:srgbClr val="000000"/>
                          </a:solidFill>
                          <a:latin typeface="Cambria Math" panose="02040503050406030204" pitchFamily="18" charset="0"/>
                        </a:rPr>
                        <m:t>𝑷</m:t>
                      </m:r>
                    </m:oMath>
                  </m:oMathPara>
                </a14:m>
                <a:br>
                  <a:rPr lang="zh-CN" altLang="en-US" b="1" cap="none" dirty="0">
                    <a:solidFill>
                      <a:srgbClr val="355071"/>
                    </a:solidFill>
                    <a:latin typeface="Arial" panose="020B0604020202020204" pitchFamily="34" charset="0"/>
                    <a:ea typeface="宋体" panose="02010600030101010101" pitchFamily="2" charset="-122"/>
                  </a:rPr>
                </a:br>
                <a:br>
                  <a:rPr lang="en-US" altLang="zh-CN" sz="2400" dirty="0">
                    <a:latin typeface="宋体" panose="02010600030101010101" pitchFamily="2" charset="-122"/>
                  </a:rPr>
                </a:br>
                <a:r>
                  <a:rPr lang="zh-CN" altLang="en-US" sz="2400" dirty="0">
                    <a:latin typeface="宋体" panose="02010600030101010101" pitchFamily="2" charset="-122"/>
                  </a:rPr>
                  <a:t>则</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sSup>
                      <m:sSupPr>
                        <m:ctrlPr>
                          <a:rPr lang="zh-CN" altLang="en-US" sz="2400" i="1">
                            <a:solidFill>
                              <a:srgbClr val="000000"/>
                            </a:solidFill>
                            <a:latin typeface="Cambria Math" panose="02040503050406030204" pitchFamily="18" charset="0"/>
                          </a:rPr>
                        </m:ctrlPr>
                      </m:sSupPr>
                      <m:e>
                        <m:r>
                          <m:rPr>
                            <m:sty m:val="p"/>
                          </m:rPr>
                          <a:rPr lang="zh-CN" altLang="en-US" sz="2400" i="1" cap="none">
                            <a:solidFill>
                              <a:srgbClr val="000000"/>
                            </a:solidFill>
                            <a:latin typeface="Cambria Math" panose="02040503050406030204" pitchFamily="18" charset="0"/>
                          </a:rPr>
                          <m:t>e</m:t>
                        </m:r>
                      </m:e>
                      <m:sup>
                        <m:r>
                          <a:rPr lang="zh-CN" altLang="en-US" sz="2400" b="1" i="1">
                            <a:solidFill>
                              <a:srgbClr val="000000"/>
                            </a:solidFill>
                            <a:latin typeface="Cambria Math" panose="02040503050406030204" pitchFamily="18" charset="0"/>
                          </a:rPr>
                          <m:t>𝜦</m:t>
                        </m:r>
                        <m:r>
                          <a:rPr lang="zh-CN" altLang="en-US" sz="2400" i="1">
                            <a:solidFill>
                              <a:srgbClr val="000000"/>
                            </a:solidFill>
                            <a:latin typeface="Cambria Math" panose="02040503050406030204" pitchFamily="18" charset="0"/>
                          </a:rPr>
                          <m:t>𝑡</m:t>
                        </m:r>
                      </m:sup>
                    </m:sSup>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oMath>
                </a14:m>
                <a:br>
                  <a:rPr lang="zh-CN" altLang="en-US" sz="2400" dirty="0"/>
                </a:br>
                <a:br>
                  <a:rPr lang="en-US" altLang="zh-CN" sz="2400" dirty="0"/>
                </a:br>
                <a:r>
                  <a:rPr lang="zh-CN" altLang="en-US" sz="2400" b="1" dirty="0">
                    <a:latin typeface="宋体" panose="02010600030101010101" pitchFamily="2" charset="-122"/>
                  </a:rPr>
                  <a:t>推广：</a:t>
                </a:r>
                <a:br>
                  <a:rPr lang="en-US" altLang="zh-CN" sz="2400" dirty="0">
                    <a:latin typeface="宋体" panose="02010600030101010101" pitchFamily="2" charset="-122"/>
                  </a:rPr>
                </a:br>
                <a:r>
                  <a:rPr lang="en-US" altLang="zh-CN" sz="2400" dirty="0">
                    <a:latin typeface="宋体" panose="02010600030101010101" pitchFamily="2" charset="-122"/>
                  </a:rPr>
                  <a:t>    </a:t>
                </a:r>
                <a:r>
                  <a:rPr lang="zh-CN" altLang="en-US" sz="2400" dirty="0">
                    <a:latin typeface="宋体" panose="02010600030101010101" pitchFamily="2" charset="-122"/>
                  </a:rPr>
                  <a:t>若</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经非奇异变换矩阵</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latin typeface="宋体" panose="02010600030101010101" pitchFamily="2" charset="-122"/>
                  </a:rPr>
                  <a:t>化为约当标准型矩阵</a:t>
                </a:r>
                <a14:m>
                  <m:oMath xmlns:m="http://schemas.openxmlformats.org/officeDocument/2006/math">
                    <m:r>
                      <a:rPr lang="en-US" altLang="zh-CN" sz="2400" b="1" i="1">
                        <a:solidFill>
                          <a:srgbClr val="000000"/>
                        </a:solidFill>
                        <a:latin typeface="Cambria Math" panose="02040503050406030204" pitchFamily="18" charset="0"/>
                      </a:rPr>
                      <m:t>𝑱</m:t>
                    </m:r>
                    <m:r>
                      <a:rPr lang="en-US" altLang="zh-CN" sz="2400" b="1" i="1">
                        <a:solidFill>
                          <a:srgbClr val="000000"/>
                        </a:solidFill>
                        <a:latin typeface="Cambria Math" panose="02040503050406030204" pitchFamily="18" charset="0"/>
                      </a:rPr>
                      <m:t> </m:t>
                    </m:r>
                  </m:oMath>
                </a14:m>
                <a:r>
                  <a:rPr lang="zh-CN" altLang="en-US" sz="2400" dirty="0">
                    <a:latin typeface="宋体" panose="02010600030101010101" pitchFamily="2" charset="-122"/>
                  </a:rPr>
                  <a:t>，即</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𝑨𝑷</m:t>
                    </m:r>
                    <m:r>
                      <a:rPr lang="zh-CN" altLang="en-US" sz="2400"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𝑱</m:t>
                    </m:r>
                    <m:r>
                      <a:rPr lang="zh-CN" altLang="en-US" sz="2400" b="1" i="1">
                        <a:solidFill>
                          <a:srgbClr val="000000"/>
                        </a:solidFill>
                        <a:latin typeface="Cambria Math" panose="02040503050406030204" pitchFamily="18" charset="0"/>
                      </a:rPr>
                      <m:t>，</m:t>
                    </m:r>
                  </m:oMath>
                </a14:m>
                <a:r>
                  <a:rPr lang="zh-CN" altLang="en-US" sz="2400" dirty="0"/>
                  <a:t>则</a:t>
                </a:r>
                <a:br>
                  <a:rPr lang="en-US" altLang="zh-CN" sz="2400" dirty="0"/>
                </a:br>
                <a:r>
                  <a:rPr lang="en-US" altLang="zh-CN" sz="2400" dirty="0"/>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en-US" altLang="zh-CN" sz="2400" b="1" i="1">
                            <a:solidFill>
                              <a:srgbClr val="000000"/>
                            </a:solidFill>
                            <a:latin typeface="Cambria Math" panose="02040503050406030204" pitchFamily="18" charset="0"/>
                          </a:rPr>
                          <m:t>𝑱</m:t>
                        </m:r>
                        <m:r>
                          <a:rPr lang="zh-CN" altLang="en-US" sz="2400" i="1">
                            <a:solidFill>
                              <a:srgbClr val="000000"/>
                            </a:solidFill>
                            <a:latin typeface="Cambria Math" panose="02040503050406030204" pitchFamily="18" charset="0"/>
                          </a:rPr>
                          <m:t>𝑡</m:t>
                        </m:r>
                      </m:sup>
                    </m:sSup>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oMath>
                </a14:m>
                <a:r>
                  <a:rPr lang="en-US" altLang="zh-CN" sz="2400" dirty="0"/>
                  <a:t>				</a:t>
                </a:r>
                <a:r>
                  <a:rPr lang="zh-CN" altLang="en-US" sz="2400" dirty="0"/>
                  <a:t>（</a:t>
                </a:r>
                <a:r>
                  <a:rPr lang="en-US" altLang="zh-CN" sz="2400" dirty="0"/>
                  <a:t>2-24</a:t>
                </a:r>
                <a:r>
                  <a:rPr lang="zh-CN" altLang="en-US" sz="2400" dirty="0"/>
                  <a:t>）</a:t>
                </a:r>
                <a:br>
                  <a:rPr lang="zh-CN" altLang="en-US" sz="2400" dirty="0"/>
                </a:br>
                <a:endParaRPr lang="zh-CN" altLang="en-US" sz="2400" dirty="0"/>
              </a:p>
            </p:txBody>
          </p:sp>
        </mc:Choice>
        <mc:Fallback xmlns="">
          <p:sp>
            <p:nvSpPr>
              <p:cNvPr id="4" name="内容占位符 3">
                <a:extLst>
                  <a:ext uri="{FF2B5EF4-FFF2-40B4-BE49-F238E27FC236}">
                    <a16:creationId xmlns:a16="http://schemas.microsoft.com/office/drawing/2014/main" id="{05FA0FF6-BABD-4E18-BB38-A5525A9C310E}"/>
                  </a:ext>
                </a:extLst>
              </p:cNvPr>
              <p:cNvSpPr>
                <a:spLocks noGrp="1" noRot="1" noChangeAspect="1" noMove="1" noResize="1" noEditPoints="1" noAdjustHandles="1" noChangeArrowheads="1" noChangeShapeType="1" noTextEdit="1"/>
              </p:cNvSpPr>
              <p:nvPr>
                <p:ph sz="quarter" idx="4294967295"/>
              </p:nvPr>
            </p:nvSpPr>
            <p:spPr>
              <a:xfrm>
                <a:off x="378784" y="549275"/>
                <a:ext cx="11021053" cy="6156325"/>
              </a:xfrm>
              <a:blipFill>
                <a:blip r:embed="rId2"/>
                <a:stretch>
                  <a:fillRect t="-69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B588F4-F74E-4CF0-9392-A5D60D3BB6FB}"/>
              </a:ext>
            </a:extLst>
          </p:cNvPr>
          <p:cNvSpPr>
            <a:spLocks noGrp="1"/>
          </p:cNvSpPr>
          <p:nvPr>
            <p:ph type="sldNum" sz="quarter" idx="12"/>
          </p:nvPr>
        </p:nvSpPr>
        <p:spPr/>
        <p:txBody>
          <a:bodyPr/>
          <a:lstStyle/>
          <a:p>
            <a:fld id="{86AEE06C-0CD7-41E2-81E6-FA1C1A12492D}" type="slidenum">
              <a:rPr lang="en-US" altLang="zh-CN" sz="900" smtClean="0"/>
              <a:pPr/>
              <a:t>27</a:t>
            </a:fld>
            <a:endParaRPr lang="en-US" altLang="zh-CN" sz="900"/>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A009460-63FE-4CAB-B249-9429703EE5B2}"/>
                  </a:ext>
                </a:extLst>
              </p:cNvPr>
              <p:cNvSpPr>
                <a:spLocks noGrp="1"/>
              </p:cNvSpPr>
              <p:nvPr>
                <p:ph type="title" idx="4294967295"/>
              </p:nvPr>
            </p:nvSpPr>
            <p:spPr>
              <a:xfrm>
                <a:off x="1003300" y="404813"/>
                <a:ext cx="11188700" cy="6192837"/>
              </a:xfrm>
            </p:spPr>
            <p:txBody>
              <a:bodyPr anchor="t">
                <a:normAutofit fontScale="90000"/>
              </a:bodyPr>
              <a:lstStyle/>
              <a:p>
                <a:pPr algn="l" fontAlgn="base">
                  <a:lnSpc>
                    <a:spcPct val="150000"/>
                  </a:lnSpc>
                  <a:spcAft>
                    <a:spcPct val="0"/>
                  </a:spcAft>
                  <a:buNone/>
                </a:pPr>
                <a:r>
                  <a:rPr lang="zh-CN" altLang="en-US" sz="2800" dirty="0">
                    <a:highlight>
                      <a:srgbClr val="C0C0C0"/>
                    </a:highlight>
                  </a:rPr>
                  <a:t>情形</a:t>
                </a:r>
                <a:r>
                  <a:rPr lang="en-US" altLang="zh-CN" sz="2800" dirty="0">
                    <a:highlight>
                      <a:srgbClr val="C0C0C0"/>
                    </a:highlight>
                    <a:latin typeface="黑体" panose="02010609060101010101" pitchFamily="49" charset="-122"/>
                    <a:ea typeface="黑体" panose="02010609060101010101" pitchFamily="49" charset="-122"/>
                  </a:rPr>
                  <a:t>5</a:t>
                </a:r>
                <a:r>
                  <a:rPr lang="zh-CN" altLang="en-US" sz="2800" dirty="0">
                    <a:highlight>
                      <a:srgbClr val="C0C0C0"/>
                    </a:highlight>
                    <a:latin typeface="黑体" panose="02010609060101010101" pitchFamily="49" charset="-122"/>
                    <a:ea typeface="黑体" panose="02010609060101010101" pitchFamily="49" charset="-122"/>
                  </a:rPr>
                  <a:t>）</a:t>
                </a:r>
                <a:r>
                  <a:rPr lang="zh-CN" altLang="en-US" sz="2800" dirty="0">
                    <a:latin typeface="宋体" panose="02010600030101010101" pitchFamily="2" charset="-122"/>
                  </a:rPr>
                  <a:t>若矩阵</a:t>
                </a:r>
                <a14:m>
                  <m:oMath xmlns:m="http://schemas.openxmlformats.org/officeDocument/2006/math">
                    <m:r>
                      <a:rPr lang="zh-CN" altLang="en-US" sz="2800" b="1" i="1">
                        <a:solidFill>
                          <a:srgbClr val="000000"/>
                        </a:solidFill>
                        <a:latin typeface="Cambria Math" panose="02040503050406030204" pitchFamily="18" charset="0"/>
                      </a:rPr>
                      <m:t>𝑨</m:t>
                    </m:r>
                  </m:oMath>
                </a14:m>
                <a:r>
                  <a:rPr lang="zh-CN" altLang="en-US" sz="2800" dirty="0">
                    <a:latin typeface="宋体" panose="02010600030101010101" pitchFamily="2" charset="-122"/>
                  </a:rPr>
                  <a:t>为</a:t>
                </a:r>
                <a:br>
                  <a:rPr lang="en-US" altLang="zh-CN" sz="2800" dirty="0">
                    <a:latin typeface="宋体" panose="02010600030101010101" pitchFamily="2" charset="-122"/>
                  </a:rPr>
                </a:br>
                <a:br>
                  <a:rPr lang="en-US" altLang="zh-CN" sz="2800" dirty="0">
                    <a:latin typeface="宋体" panose="02010600030101010101" pitchFamily="2" charset="-122"/>
                  </a:rPr>
                </a:br>
                <a:r>
                  <a:rPr lang="zh-CN" altLang="en-US" sz="2800" dirty="0">
                    <a:latin typeface="宋体" panose="02010600030101010101" pitchFamily="2" charset="-122"/>
                  </a:rPr>
                  <a:t>则</a:t>
                </a:r>
                <a:r>
                  <a:rPr lang="zh-CN" altLang="en-US" sz="2800" dirty="0"/>
                  <a:t> </a:t>
                </a:r>
                <a:r>
                  <a:rPr lang="en-US" altLang="zh-CN" sz="2800" dirty="0"/>
                  <a:t>			</a:t>
                </a:r>
                <a14:m>
                  <m:oMath xmlns:m="http://schemas.openxmlformats.org/officeDocument/2006/math">
                    <m:sSup>
                      <m:sSupPr>
                        <m:ctrlPr>
                          <a:rPr lang="zh-CN" altLang="en-US" sz="2800" i="1" cap="none">
                            <a:solidFill>
                              <a:srgbClr val="000000"/>
                            </a:solidFill>
                            <a:latin typeface="Cambria Math" panose="02040503050406030204" pitchFamily="18" charset="0"/>
                            <a:cs typeface="+mn-cs"/>
                          </a:rPr>
                        </m:ctrlPr>
                      </m:sSupPr>
                      <m:e>
                        <m:r>
                          <m:rPr>
                            <m:sty m:val="p"/>
                          </m:rPr>
                          <a:rPr lang="zh-CN" altLang="en-US" sz="2800" i="1" cap="none">
                            <a:solidFill>
                              <a:srgbClr val="000000"/>
                            </a:solidFill>
                            <a:latin typeface="Cambria Math" panose="02040503050406030204" pitchFamily="18" charset="0"/>
                            <a:cs typeface="+mn-cs"/>
                          </a:rPr>
                          <m:t>e</m:t>
                        </m:r>
                      </m:e>
                      <m:sup>
                        <m:r>
                          <a:rPr lang="zh-CN" altLang="en-US" sz="2800" b="1" i="1" cap="none">
                            <a:solidFill>
                              <a:srgbClr val="000000"/>
                            </a:solidFill>
                            <a:latin typeface="Cambria Math" panose="02040503050406030204" pitchFamily="18" charset="0"/>
                            <a:cs typeface="+mn-cs"/>
                          </a:rPr>
                          <m:t>𝑨</m:t>
                        </m:r>
                        <m:r>
                          <a:rPr lang="zh-CN" altLang="en-US" sz="2800" i="1" cap="none">
                            <a:solidFill>
                              <a:srgbClr val="000000"/>
                            </a:solidFill>
                            <a:latin typeface="Cambria Math" panose="02040503050406030204" pitchFamily="18" charset="0"/>
                            <a:cs typeface="+mn-cs"/>
                          </a:rPr>
                          <m:t>𝑡</m:t>
                        </m:r>
                      </m:sup>
                    </m:sSup>
                    <m:r>
                      <a:rPr lang="zh-CN" altLang="en-US" sz="2800" i="1" cap="none">
                        <a:solidFill>
                          <a:srgbClr val="000000"/>
                        </a:solidFill>
                        <a:latin typeface="Cambria Math" panose="02040503050406030204" pitchFamily="18" charset="0"/>
                        <a:cs typeface="+mn-cs"/>
                      </a:rPr>
                      <m:t>=</m:t>
                    </m:r>
                    <m:func>
                      <m:funcPr>
                        <m:ctrlPr>
                          <a:rPr lang="zh-CN" altLang="en-US" sz="2800" i="1" cap="none">
                            <a:solidFill>
                              <a:srgbClr val="000000"/>
                            </a:solidFill>
                            <a:latin typeface="Cambria Math" panose="02040503050406030204" pitchFamily="18" charset="0"/>
                            <a:cs typeface="+mn-cs"/>
                          </a:rPr>
                        </m:ctrlPr>
                      </m:funcPr>
                      <m:fName>
                        <m:sSup>
                          <m:sSupPr>
                            <m:ctrlPr>
                              <a:rPr lang="zh-CN" altLang="en-US" sz="2800" i="1" cap="none">
                                <a:solidFill>
                                  <a:srgbClr val="000000"/>
                                </a:solidFill>
                                <a:latin typeface="Cambria Math" panose="02040503050406030204" pitchFamily="18" charset="0"/>
                                <a:cs typeface="+mn-cs"/>
                              </a:rPr>
                            </m:ctrlPr>
                          </m:sSupPr>
                          <m:e>
                            <m:r>
                              <m:rPr>
                                <m:sty m:val="p"/>
                              </m:rPr>
                              <a:rPr lang="zh-CN" altLang="en-US" sz="2800" cap="none">
                                <a:solidFill>
                                  <a:srgbClr val="000000"/>
                                </a:solidFill>
                                <a:latin typeface="Cambria Math" panose="02040503050406030204" pitchFamily="18" charset="0"/>
                                <a:cs typeface="+mn-cs"/>
                              </a:rPr>
                              <m:t>e</m:t>
                            </m:r>
                          </m:e>
                          <m:sup>
                            <m:r>
                              <a:rPr lang="zh-CN" altLang="en-US" sz="2800" i="1" cap="none">
                                <a:solidFill>
                                  <a:srgbClr val="000000"/>
                                </a:solidFill>
                                <a:latin typeface="Cambria Math" panose="02040503050406030204" pitchFamily="18" charset="0"/>
                                <a:cs typeface="+mn-cs"/>
                              </a:rPr>
                              <m:t>𝛿</m:t>
                            </m:r>
                            <m:r>
                              <a:rPr lang="zh-CN" altLang="en-US" sz="2800" i="1" cap="none">
                                <a:solidFill>
                                  <a:srgbClr val="000000"/>
                                </a:solidFill>
                                <a:latin typeface="Cambria Math" panose="02040503050406030204" pitchFamily="18" charset="0"/>
                                <a:cs typeface="+mn-cs"/>
                              </a:rPr>
                              <m:t>𝑡</m:t>
                            </m:r>
                          </m:sup>
                        </m:sSup>
                      </m:fName>
                      <m:e>
                        <m:d>
                          <m:dPr>
                            <m:begChr m:val="["/>
                            <m:endChr m:val="]"/>
                            <m:ctrlPr>
                              <a:rPr lang="zh-CN" altLang="en-US" sz="2800"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sz="2800" i="1" cap="none">
                                    <a:solidFill>
                                      <a:srgbClr val="000000"/>
                                    </a:solidFill>
                                    <a:latin typeface="Cambria Math" panose="02040503050406030204" pitchFamily="18" charset="0"/>
                                    <a:cs typeface="+mn-cs"/>
                                  </a:rPr>
                                </m:ctrlPr>
                              </m:mPr>
                              <m:mr>
                                <m:e>
                                  <m:func>
                                    <m:funcPr>
                                      <m:ctrlPr>
                                        <a:rPr lang="zh-CN" altLang="en-US" sz="2800" i="1" cap="none">
                                          <a:solidFill>
                                            <a:srgbClr val="000000"/>
                                          </a:solidFill>
                                          <a:latin typeface="Cambria Math" panose="02040503050406030204" pitchFamily="18" charset="0"/>
                                          <a:cs typeface="+mn-cs"/>
                                        </a:rPr>
                                      </m:ctrlPr>
                                    </m:funcPr>
                                    <m:fName>
                                      <m:r>
                                        <m:rPr>
                                          <m:sty m:val="p"/>
                                        </m:rPr>
                                        <a:rPr lang="zh-CN" altLang="en-US" sz="2800" cap="none">
                                          <a:solidFill>
                                            <a:srgbClr val="000000"/>
                                          </a:solidFill>
                                          <a:latin typeface="Cambria Math" panose="02040503050406030204" pitchFamily="18" charset="0"/>
                                          <a:cs typeface="+mn-cs"/>
                                        </a:rPr>
                                        <m:t>cos</m:t>
                                      </m:r>
                                    </m:fName>
                                    <m:e>
                                      <m:r>
                                        <a:rPr lang="zh-CN" altLang="en-US" sz="2800" i="1" cap="none">
                                          <a:solidFill>
                                            <a:srgbClr val="000000"/>
                                          </a:solidFill>
                                          <a:latin typeface="Cambria Math" panose="02040503050406030204" pitchFamily="18" charset="0"/>
                                          <a:cs typeface="+mn-cs"/>
                                        </a:rPr>
                                        <m:t>𝜔</m:t>
                                      </m:r>
                                    </m:e>
                                  </m:func>
                                  <m:r>
                                    <a:rPr lang="zh-CN" altLang="en-US" sz="2800" i="1" cap="none">
                                      <a:solidFill>
                                        <a:srgbClr val="000000"/>
                                      </a:solidFill>
                                      <a:latin typeface="Cambria Math" panose="02040503050406030204" pitchFamily="18" charset="0"/>
                                      <a:cs typeface="+mn-cs"/>
                                    </a:rPr>
                                    <m:t>𝑡</m:t>
                                  </m:r>
                                </m:e>
                                <m:e>
                                  <m:func>
                                    <m:funcPr>
                                      <m:ctrlPr>
                                        <a:rPr lang="zh-CN" altLang="en-US" sz="2800" i="1" cap="none">
                                          <a:solidFill>
                                            <a:srgbClr val="000000"/>
                                          </a:solidFill>
                                          <a:latin typeface="Cambria Math" panose="02040503050406030204" pitchFamily="18" charset="0"/>
                                          <a:cs typeface="+mn-cs"/>
                                        </a:rPr>
                                      </m:ctrlPr>
                                    </m:funcPr>
                                    <m:fName>
                                      <m:r>
                                        <m:rPr>
                                          <m:sty m:val="p"/>
                                        </m:rPr>
                                        <a:rPr lang="zh-CN" altLang="en-US" sz="2800" cap="none">
                                          <a:solidFill>
                                            <a:srgbClr val="000000"/>
                                          </a:solidFill>
                                          <a:latin typeface="Cambria Math" panose="02040503050406030204" pitchFamily="18" charset="0"/>
                                          <a:cs typeface="+mn-cs"/>
                                        </a:rPr>
                                        <m:t>sin</m:t>
                                      </m:r>
                                    </m:fName>
                                    <m:e>
                                      <m:r>
                                        <a:rPr lang="zh-CN" altLang="en-US" sz="2800" i="1" cap="none">
                                          <a:solidFill>
                                            <a:srgbClr val="000000"/>
                                          </a:solidFill>
                                          <a:latin typeface="Cambria Math" panose="02040503050406030204" pitchFamily="18" charset="0"/>
                                          <a:cs typeface="+mn-cs"/>
                                        </a:rPr>
                                        <m:t>𝜔</m:t>
                                      </m:r>
                                    </m:e>
                                  </m:func>
                                  <m:r>
                                    <a:rPr lang="zh-CN" altLang="en-US" sz="2800" i="1" cap="none">
                                      <a:solidFill>
                                        <a:srgbClr val="000000"/>
                                      </a:solidFill>
                                      <a:latin typeface="Cambria Math" panose="02040503050406030204" pitchFamily="18" charset="0"/>
                                      <a:cs typeface="+mn-cs"/>
                                    </a:rPr>
                                    <m:t>𝑡</m:t>
                                  </m:r>
                                </m:e>
                              </m:mr>
                              <m:mr>
                                <m:e>
                                  <m:r>
                                    <a:rPr lang="zh-CN" altLang="en-US" sz="2800" i="1" cap="none">
                                      <a:solidFill>
                                        <a:srgbClr val="000000"/>
                                      </a:solidFill>
                                      <a:latin typeface="Cambria Math" panose="02040503050406030204" pitchFamily="18" charset="0"/>
                                      <a:cs typeface="+mn-cs"/>
                                    </a:rPr>
                                    <m:t>−</m:t>
                                  </m:r>
                                  <m:func>
                                    <m:funcPr>
                                      <m:ctrlPr>
                                        <a:rPr lang="zh-CN" altLang="en-US" sz="2800" i="1" cap="none">
                                          <a:solidFill>
                                            <a:srgbClr val="000000"/>
                                          </a:solidFill>
                                          <a:latin typeface="Cambria Math" panose="02040503050406030204" pitchFamily="18" charset="0"/>
                                          <a:cs typeface="+mn-cs"/>
                                        </a:rPr>
                                      </m:ctrlPr>
                                    </m:funcPr>
                                    <m:fName>
                                      <m:r>
                                        <m:rPr>
                                          <m:sty m:val="p"/>
                                        </m:rPr>
                                        <a:rPr lang="zh-CN" altLang="en-US" sz="2800" cap="none">
                                          <a:solidFill>
                                            <a:srgbClr val="000000"/>
                                          </a:solidFill>
                                          <a:latin typeface="Cambria Math" panose="02040503050406030204" pitchFamily="18" charset="0"/>
                                          <a:cs typeface="+mn-cs"/>
                                        </a:rPr>
                                        <m:t>sin</m:t>
                                      </m:r>
                                    </m:fName>
                                    <m:e>
                                      <m:r>
                                        <a:rPr lang="zh-CN" altLang="en-US" sz="2800" i="1" cap="none">
                                          <a:solidFill>
                                            <a:srgbClr val="000000"/>
                                          </a:solidFill>
                                          <a:latin typeface="Cambria Math" panose="02040503050406030204" pitchFamily="18" charset="0"/>
                                          <a:cs typeface="+mn-cs"/>
                                        </a:rPr>
                                        <m:t>𝜔</m:t>
                                      </m:r>
                                    </m:e>
                                  </m:func>
                                  <m:r>
                                    <a:rPr lang="zh-CN" altLang="en-US" sz="2800" i="1" cap="none">
                                      <a:solidFill>
                                        <a:srgbClr val="000000"/>
                                      </a:solidFill>
                                      <a:latin typeface="Cambria Math" panose="02040503050406030204" pitchFamily="18" charset="0"/>
                                      <a:cs typeface="+mn-cs"/>
                                    </a:rPr>
                                    <m:t>𝑡</m:t>
                                  </m:r>
                                </m:e>
                                <m:e>
                                  <m:func>
                                    <m:funcPr>
                                      <m:ctrlPr>
                                        <a:rPr lang="zh-CN" altLang="en-US" sz="2800" i="1" cap="none">
                                          <a:solidFill>
                                            <a:srgbClr val="000000"/>
                                          </a:solidFill>
                                          <a:latin typeface="Cambria Math" panose="02040503050406030204" pitchFamily="18" charset="0"/>
                                          <a:cs typeface="+mn-cs"/>
                                        </a:rPr>
                                      </m:ctrlPr>
                                    </m:funcPr>
                                    <m:fName>
                                      <m:r>
                                        <m:rPr>
                                          <m:sty m:val="p"/>
                                        </m:rPr>
                                        <a:rPr lang="zh-CN" altLang="en-US" sz="2800" cap="none">
                                          <a:solidFill>
                                            <a:srgbClr val="000000"/>
                                          </a:solidFill>
                                          <a:latin typeface="Cambria Math" panose="02040503050406030204" pitchFamily="18" charset="0"/>
                                          <a:cs typeface="+mn-cs"/>
                                        </a:rPr>
                                        <m:t>cos</m:t>
                                      </m:r>
                                    </m:fName>
                                    <m:e>
                                      <m:r>
                                        <a:rPr lang="zh-CN" altLang="en-US" sz="2800" i="1" cap="none">
                                          <a:solidFill>
                                            <a:srgbClr val="000000"/>
                                          </a:solidFill>
                                          <a:latin typeface="Cambria Math" panose="02040503050406030204" pitchFamily="18" charset="0"/>
                                          <a:cs typeface="+mn-cs"/>
                                        </a:rPr>
                                        <m:t>𝜔</m:t>
                                      </m:r>
                                    </m:e>
                                  </m:func>
                                  <m:r>
                                    <a:rPr lang="zh-CN" altLang="en-US" sz="2800" i="1" cap="none">
                                      <a:solidFill>
                                        <a:srgbClr val="000000"/>
                                      </a:solidFill>
                                      <a:latin typeface="Cambria Math" panose="02040503050406030204" pitchFamily="18" charset="0"/>
                                      <a:cs typeface="+mn-cs"/>
                                    </a:rPr>
                                    <m:t>𝑡</m:t>
                                  </m:r>
                                </m:e>
                              </m:mr>
                            </m:m>
                          </m:e>
                        </m:d>
                      </m:e>
                    </m:func>
                  </m:oMath>
                </a14:m>
                <a:r>
                  <a:rPr lang="en-US" altLang="zh-CN" sz="2800" cap="none" dirty="0">
                    <a:solidFill>
                      <a:srgbClr val="355071"/>
                    </a:solidFill>
                    <a:latin typeface="Arial" panose="020B0604020202020204" pitchFamily="34" charset="0"/>
                    <a:ea typeface="宋体" panose="02010600030101010101" pitchFamily="2" charset="-122"/>
                    <a:cs typeface="+mn-cs"/>
                  </a:rPr>
                  <a:t>			</a:t>
                </a:r>
                <a:r>
                  <a:rPr lang="zh-CN" altLang="en-US" sz="2800" cap="none" dirty="0">
                    <a:solidFill>
                      <a:srgbClr val="355071"/>
                    </a:solidFill>
                    <a:latin typeface="Arial" panose="020B0604020202020204" pitchFamily="34" charset="0"/>
                    <a:ea typeface="宋体" panose="02010600030101010101" pitchFamily="2" charset="-122"/>
                    <a:cs typeface="+mn-cs"/>
                  </a:rPr>
                  <a:t>（</a:t>
                </a:r>
                <a:r>
                  <a:rPr lang="en-US" altLang="zh-CN" sz="2800" cap="none" dirty="0">
                    <a:solidFill>
                      <a:srgbClr val="355071"/>
                    </a:solidFill>
                    <a:latin typeface="Arial" panose="020B0604020202020204" pitchFamily="34" charset="0"/>
                    <a:ea typeface="宋体" panose="02010600030101010101" pitchFamily="2" charset="-122"/>
                    <a:cs typeface="+mn-cs"/>
                  </a:rPr>
                  <a:t>2-25</a:t>
                </a:r>
                <a:r>
                  <a:rPr lang="zh-CN" altLang="en-US" sz="2800" cap="none" dirty="0">
                    <a:solidFill>
                      <a:srgbClr val="355071"/>
                    </a:solidFill>
                    <a:latin typeface="Arial" panose="020B0604020202020204" pitchFamily="34" charset="0"/>
                    <a:ea typeface="宋体" panose="02010600030101010101" pitchFamily="2" charset="-122"/>
                    <a:cs typeface="+mn-cs"/>
                  </a:rPr>
                  <a:t>）</a:t>
                </a:r>
                <a:br>
                  <a:rPr lang="zh-CN" altLang="en-US" sz="2800" cap="none" dirty="0">
                    <a:solidFill>
                      <a:srgbClr val="355071"/>
                    </a:solidFill>
                    <a:latin typeface="Arial" panose="020B0604020202020204" pitchFamily="34" charset="0"/>
                    <a:ea typeface="宋体" panose="02010600030101010101" pitchFamily="2" charset="-122"/>
                    <a:cs typeface="+mn-cs"/>
                  </a:rPr>
                </a:br>
                <a:r>
                  <a:rPr lang="zh-CN" altLang="en-US" sz="2800" cap="none" dirty="0">
                    <a:solidFill>
                      <a:schemeClr val="tx1"/>
                    </a:solidFill>
                    <a:highlight>
                      <a:srgbClr val="C0C0C0"/>
                    </a:highlight>
                    <a:latin typeface="微软雅黑 Light" panose="020B0502040204020203" pitchFamily="34" charset="-122"/>
                    <a:cs typeface="+mn-cs"/>
                  </a:rPr>
                  <a:t>证明</a:t>
                </a:r>
                <a:r>
                  <a:rPr lang="zh-CN" altLang="en-US" sz="2800" cap="none" dirty="0">
                    <a:solidFill>
                      <a:schemeClr val="tx1"/>
                    </a:solidFill>
                    <a:latin typeface="微软雅黑 Light" panose="020B0502040204020203" pitchFamily="34" charset="-122"/>
                    <a:cs typeface="+mn-cs"/>
                  </a:rPr>
                  <a:t> 根据特征方程</a:t>
                </a:r>
                <a14:m>
                  <m:oMath xmlns:m="http://schemas.openxmlformats.org/officeDocument/2006/math">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𝜆</m:t>
                    </m:r>
                    <m:r>
                      <a:rPr lang="zh-CN" altLang="en-US" sz="2800" i="1">
                        <a:solidFill>
                          <a:schemeClr val="tx1"/>
                        </a:solidFill>
                        <a:latin typeface="Cambria Math" panose="02040503050406030204" pitchFamily="18" charset="0"/>
                      </a:rPr>
                      <m:t>𝐈</m:t>
                    </m:r>
                    <m:r>
                      <a:rPr lang="zh-CN" altLang="en-US" sz="2800" i="1">
                        <a:solidFill>
                          <a:schemeClr val="tx1"/>
                        </a:solidFill>
                        <a:latin typeface="Cambria Math" panose="02040503050406030204" pitchFamily="18" charset="0"/>
                      </a:rPr>
                      <m:t>−</m:t>
                    </m:r>
                    <m:r>
                      <a:rPr lang="zh-CN" altLang="en-US" sz="2800" b="1" i="1">
                        <a:solidFill>
                          <a:schemeClr val="tx1"/>
                        </a:solidFill>
                        <a:latin typeface="Cambria Math" panose="02040503050406030204" pitchFamily="18" charset="0"/>
                      </a:rPr>
                      <m:t>𝑨</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𝜆</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𝛿</m:t>
                    </m:r>
                    <m:sSup>
                      <m:sSupPr>
                        <m:ctrlPr>
                          <a:rPr lang="zh-CN" altLang="en-US" sz="2800" i="1">
                            <a:solidFill>
                              <a:schemeClr val="tx1"/>
                            </a:solidFill>
                            <a:latin typeface="Cambria Math" panose="02040503050406030204" pitchFamily="18" charset="0"/>
                          </a:rPr>
                        </m:ctrlPr>
                      </m:sSupPr>
                      <m:e>
                        <m:r>
                          <a:rPr lang="zh-CN" altLang="en-US" sz="2800" i="1">
                            <a:solidFill>
                              <a:schemeClr val="tx1"/>
                            </a:solidFill>
                            <a:latin typeface="Cambria Math" panose="02040503050406030204" pitchFamily="18" charset="0"/>
                          </a:rPr>
                          <m:t>)</m:t>
                        </m:r>
                      </m:e>
                      <m:sup>
                        <m:r>
                          <a:rPr lang="zh-CN" altLang="en-US" sz="2800" i="1">
                            <a:solidFill>
                              <a:schemeClr val="tx1"/>
                            </a:solidFill>
                            <a:latin typeface="Cambria Math" panose="02040503050406030204" pitchFamily="18" charset="0"/>
                          </a:rPr>
                          <m:t>2</m:t>
                        </m:r>
                      </m:sup>
                    </m:sSup>
                    <m:r>
                      <a:rPr lang="zh-CN" altLang="en-US" sz="2800" i="1">
                        <a:solidFill>
                          <a:schemeClr val="tx1"/>
                        </a:solidFill>
                        <a:latin typeface="Cambria Math" panose="02040503050406030204" pitchFamily="18" charset="0"/>
                      </a:rPr>
                      <m:t>+</m:t>
                    </m:r>
                    <m:sSup>
                      <m:sSupPr>
                        <m:ctrlPr>
                          <a:rPr lang="zh-CN" altLang="en-US" sz="2800" i="1">
                            <a:solidFill>
                              <a:schemeClr val="tx1"/>
                            </a:solidFill>
                            <a:latin typeface="Cambria Math" panose="02040503050406030204" pitchFamily="18" charset="0"/>
                          </a:rPr>
                        </m:ctrlPr>
                      </m:sSupPr>
                      <m:e>
                        <m:r>
                          <a:rPr lang="zh-CN" altLang="en-US" sz="2800" i="1">
                            <a:solidFill>
                              <a:schemeClr val="tx1"/>
                            </a:solidFill>
                            <a:latin typeface="Cambria Math" panose="02040503050406030204" pitchFamily="18" charset="0"/>
                          </a:rPr>
                          <m:t>𝜔</m:t>
                        </m:r>
                      </m:e>
                      <m:sup>
                        <m:r>
                          <a:rPr lang="zh-CN" altLang="en-US" sz="2800" i="1">
                            <a:solidFill>
                              <a:schemeClr val="tx1"/>
                            </a:solidFill>
                            <a:latin typeface="Cambria Math" panose="02040503050406030204" pitchFamily="18" charset="0"/>
                          </a:rPr>
                          <m:t>2</m:t>
                        </m:r>
                      </m:sup>
                    </m:sSup>
                    <m:r>
                      <a:rPr lang="zh-CN" altLang="en-US" sz="2800" i="1">
                        <a:solidFill>
                          <a:schemeClr val="tx1"/>
                        </a:solidFill>
                        <a:latin typeface="Cambria Math" panose="02040503050406030204" pitchFamily="18" charset="0"/>
                      </a:rPr>
                      <m:t>=0</m:t>
                    </m:r>
                  </m:oMath>
                </a14:m>
                <a:br>
                  <a:rPr lang="zh-CN" altLang="en-US" sz="2800" dirty="0">
                    <a:solidFill>
                      <a:schemeClr val="tx1"/>
                    </a:solidFill>
                  </a:rPr>
                </a:br>
                <a:r>
                  <a:rPr lang="zh-CN" altLang="en-US" sz="2800" dirty="0">
                    <a:solidFill>
                      <a:schemeClr val="tx1"/>
                    </a:solidFill>
                    <a:latin typeface="宋体" panose="02010600030101010101" pitchFamily="2" charset="-122"/>
                  </a:rPr>
                  <a:t>可得矩阵</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dirty="0">
                    <a:solidFill>
                      <a:schemeClr val="tx1"/>
                    </a:solidFill>
                    <a:latin typeface="宋体" panose="02010600030101010101" pitchFamily="2" charset="-122"/>
                  </a:rPr>
                  <a:t>的特征值为</a:t>
                </a:r>
                <a:r>
                  <a:rPr lang="zh-CN" altLang="en-US" sz="2800" dirty="0">
                    <a:solidFill>
                      <a:schemeClr val="tx1"/>
                    </a:solidFill>
                  </a:rPr>
                  <a:t>  </a:t>
                </a:r>
                <a14:m>
                  <m:oMath xmlns:m="http://schemas.openxmlformats.org/officeDocument/2006/math">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𝜆</m:t>
                        </m:r>
                      </m:e>
                      <m:sub>
                        <m:r>
                          <a:rPr lang="zh-CN" altLang="en-US" sz="2800" i="1">
                            <a:solidFill>
                              <a:schemeClr val="tx1"/>
                            </a:solidFill>
                            <a:latin typeface="Cambria Math" panose="02040503050406030204" pitchFamily="18" charset="0"/>
                          </a:rPr>
                          <m:t>1</m:t>
                        </m:r>
                      </m:sub>
                    </m:sSub>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𝛿</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𝑗</m:t>
                    </m:r>
                    <m:r>
                      <a:rPr lang="zh-CN" altLang="en-US" sz="2800" i="1">
                        <a:solidFill>
                          <a:schemeClr val="tx1"/>
                        </a:solidFill>
                        <a:latin typeface="Cambria Math" panose="02040503050406030204" pitchFamily="18" charset="0"/>
                      </a:rPr>
                      <m:t>𝜔</m:t>
                    </m:r>
                    <m:r>
                      <a:rPr lang="zh-CN" altLang="en-US" sz="2800" i="1">
                        <a:solidFill>
                          <a:schemeClr val="tx1"/>
                        </a:solidFill>
                        <a:latin typeface="Cambria Math" panose="02040503050406030204" pitchFamily="18" charset="0"/>
                      </a:rPr>
                      <m:t>,   </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𝜆</m:t>
                        </m:r>
                      </m:e>
                      <m:sub>
                        <m:r>
                          <a:rPr lang="zh-CN" altLang="en-US" sz="2800" i="1">
                            <a:solidFill>
                              <a:schemeClr val="tx1"/>
                            </a:solidFill>
                            <a:latin typeface="Cambria Math" panose="02040503050406030204" pitchFamily="18" charset="0"/>
                          </a:rPr>
                          <m:t>2</m:t>
                        </m:r>
                      </m:sub>
                    </m:sSub>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𝛿</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𝑗</m:t>
                    </m:r>
                    <m:r>
                      <a:rPr lang="zh-CN" altLang="en-US" sz="2800" i="1">
                        <a:solidFill>
                          <a:schemeClr val="tx1"/>
                        </a:solidFill>
                        <a:latin typeface="Cambria Math" panose="02040503050406030204" pitchFamily="18" charset="0"/>
                      </a:rPr>
                      <m:t>𝜔</m:t>
                    </m:r>
                  </m:oMath>
                </a14:m>
                <a:br>
                  <a:rPr lang="zh-CN" altLang="en-US" sz="2800" dirty="0">
                    <a:solidFill>
                      <a:schemeClr val="tx1"/>
                    </a:solidFill>
                  </a:rPr>
                </a:br>
                <a:r>
                  <a:rPr lang="zh-CN" altLang="en-US" sz="2800" dirty="0">
                    <a:solidFill>
                      <a:schemeClr val="tx1"/>
                    </a:solidFill>
                    <a:latin typeface="宋体" panose="02010600030101010101" pitchFamily="2" charset="-122"/>
                  </a:rPr>
                  <a:t>根据线性变换，存在非奇异变换矩阵</a:t>
                </a:r>
                <a14:m>
                  <m:oMath xmlns:m="http://schemas.openxmlformats.org/officeDocument/2006/math">
                    <m:r>
                      <a:rPr lang="en-US" altLang="zh-CN" sz="2800" b="1" i="1" smtClean="0">
                        <a:solidFill>
                          <a:schemeClr val="tx1"/>
                        </a:solidFill>
                        <a:latin typeface="Cambria Math" panose="02040503050406030204" pitchFamily="18" charset="0"/>
                      </a:rPr>
                      <m:t>𝑷</m:t>
                    </m:r>
                  </m:oMath>
                </a14:m>
                <a:r>
                  <a:rPr lang="zh-CN" altLang="en-US" sz="2800" dirty="0">
                    <a:solidFill>
                      <a:schemeClr val="tx1"/>
                    </a:solidFill>
                    <a:latin typeface="宋体" panose="02010600030101010101" pitchFamily="2" charset="-122"/>
                  </a:rPr>
                  <a:t>可将</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dirty="0">
                    <a:solidFill>
                      <a:schemeClr val="tx1"/>
                    </a:solidFill>
                    <a:latin typeface="宋体" panose="02010600030101010101" pitchFamily="2" charset="-122"/>
                  </a:rPr>
                  <a:t>化为对角线矩阵</a:t>
                </a:r>
                <a:r>
                  <a:rPr lang="zh-CN" altLang="en-US" sz="2800" b="1" i="1" dirty="0">
                    <a:solidFill>
                      <a:schemeClr val="tx1"/>
                    </a:solidFill>
                    <a:latin typeface="宋体" panose="02010600030101010101" pitchFamily="2" charset="-122"/>
                    <a:sym typeface="Symbol" panose="05050102010706020507" pitchFamily="18" charset="2"/>
                  </a:rPr>
                  <a:t></a:t>
                </a:r>
                <a:r>
                  <a:rPr lang="zh-CN" altLang="en-US" sz="2800" dirty="0">
                    <a:solidFill>
                      <a:schemeClr val="tx1"/>
                    </a:solidFill>
                    <a:latin typeface="宋体" panose="02010600030101010101" pitchFamily="2" charset="-122"/>
                  </a:rPr>
                  <a:t>，即</a:t>
                </a:r>
                <a:br>
                  <a:rPr lang="en-US" altLang="zh-CN" sz="2800" dirty="0">
                    <a:solidFill>
                      <a:schemeClr val="tx1"/>
                    </a:solidFill>
                    <a:latin typeface="宋体" panose="02010600030101010101" pitchFamily="2" charset="-122"/>
                  </a:rPr>
                </a:br>
                <a14:m>
                  <m:oMathPara xmlns:m="http://schemas.openxmlformats.org/officeDocument/2006/math">
                    <m:oMathParaPr>
                      <m:jc m:val="center"/>
                    </m:oMathParaPr>
                    <m:oMath xmlns:m="http://schemas.openxmlformats.org/officeDocument/2006/math">
                      <m:sSup>
                        <m:sSupPr>
                          <m:ctrlPr>
                            <a:rPr lang="zh-CN" altLang="en-US" sz="2800" i="1">
                              <a:solidFill>
                                <a:schemeClr val="tx1"/>
                              </a:solidFill>
                              <a:latin typeface="Cambria Math" panose="02040503050406030204" pitchFamily="18" charset="0"/>
                            </a:rPr>
                          </m:ctrlPr>
                        </m:sSupPr>
                        <m:e>
                          <m:r>
                            <a:rPr lang="zh-CN" altLang="en-US" sz="2800" b="1" i="1">
                              <a:solidFill>
                                <a:schemeClr val="tx1"/>
                              </a:solidFill>
                              <a:latin typeface="Cambria Math" panose="02040503050406030204" pitchFamily="18" charset="0"/>
                            </a:rPr>
                            <m:t>𝑷</m:t>
                          </m:r>
                        </m:e>
                        <m:sup>
                          <m:r>
                            <a:rPr lang="zh-CN" altLang="en-US" sz="2800" i="1">
                              <a:solidFill>
                                <a:schemeClr val="tx1"/>
                              </a:solidFill>
                              <a:latin typeface="Cambria Math" panose="02040503050406030204" pitchFamily="18" charset="0"/>
                            </a:rPr>
                            <m:t>−1</m:t>
                          </m:r>
                        </m:sup>
                      </m:sSup>
                      <m:r>
                        <a:rPr lang="zh-CN" altLang="en-US" sz="2800" b="1" i="1">
                          <a:solidFill>
                            <a:schemeClr val="tx1"/>
                          </a:solidFill>
                          <a:latin typeface="Cambria Math" panose="02040503050406030204" pitchFamily="18" charset="0"/>
                        </a:rPr>
                        <m:t>𝑨𝑷</m:t>
                      </m:r>
                      <m:r>
                        <a:rPr lang="zh-CN" altLang="en-US" sz="2800" i="1">
                          <a:solidFill>
                            <a:schemeClr val="tx1"/>
                          </a:solidFill>
                          <a:latin typeface="Cambria Math" panose="02040503050406030204" pitchFamily="18" charset="0"/>
                        </a:rPr>
                        <m:t>=</m:t>
                      </m:r>
                      <m:d>
                        <m:dPr>
                          <m:begChr m:val="["/>
                          <m:endChr m:val="]"/>
                          <m:ctrlPr>
                            <a:rPr lang="zh-CN" altLang="en-US" sz="2800" i="1">
                              <a:solidFill>
                                <a:schemeClr val="tx1"/>
                              </a:solidFill>
                              <a:latin typeface="Cambria Math" panose="02040503050406030204" pitchFamily="18" charset="0"/>
                            </a:rPr>
                          </m:ctrlPr>
                        </m:dPr>
                        <m:e>
                          <m:m>
                            <m:mPr>
                              <m:plcHide m:val="on"/>
                              <m:mcs>
                                <m:mc>
                                  <m:mcPr>
                                    <m:count m:val="2"/>
                                    <m:mcJc m:val="center"/>
                                  </m:mcPr>
                                </m:mc>
                              </m:mcs>
                              <m:ctrlPr>
                                <a:rPr lang="zh-CN" altLang="en-US" sz="2800" i="1">
                                  <a:solidFill>
                                    <a:schemeClr val="tx1"/>
                                  </a:solidFill>
                                  <a:latin typeface="Cambria Math" panose="02040503050406030204" pitchFamily="18" charset="0"/>
                                </a:rPr>
                              </m:ctrlPr>
                            </m:mPr>
                            <m:mr>
                              <m:e>
                                <m:r>
                                  <a:rPr lang="zh-CN" altLang="en-US" sz="2800" i="1">
                                    <a:solidFill>
                                      <a:schemeClr val="tx1"/>
                                    </a:solidFill>
                                    <a:latin typeface="Cambria Math" panose="02040503050406030204" pitchFamily="18" charset="0"/>
                                  </a:rPr>
                                  <m:t>𝛿</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𝑗</m:t>
                                </m:r>
                                <m:r>
                                  <a:rPr lang="zh-CN" altLang="en-US" sz="2800" i="1">
                                    <a:solidFill>
                                      <a:schemeClr val="tx1"/>
                                    </a:solidFill>
                                    <a:latin typeface="Cambria Math" panose="02040503050406030204" pitchFamily="18" charset="0"/>
                                  </a:rPr>
                                  <m:t>𝜔</m:t>
                                </m:r>
                              </m:e>
                              <m:e>
                                <m:r>
                                  <a:rPr lang="zh-CN" altLang="en-US" sz="2800" i="1">
                                    <a:solidFill>
                                      <a:schemeClr val="tx1"/>
                                    </a:solidFill>
                                    <a:latin typeface="Cambria Math" panose="02040503050406030204" pitchFamily="18" charset="0"/>
                                  </a:rPr>
                                  <m:t>0</m:t>
                                </m:r>
                              </m:e>
                            </m:mr>
                            <m:mr>
                              <m:e>
                                <m:r>
                                  <a:rPr lang="zh-CN" altLang="en-US" sz="2800" i="1">
                                    <a:solidFill>
                                      <a:schemeClr val="tx1"/>
                                    </a:solidFill>
                                    <a:latin typeface="Cambria Math" panose="02040503050406030204" pitchFamily="18" charset="0"/>
                                  </a:rPr>
                                  <m:t>0</m:t>
                                </m:r>
                              </m:e>
                              <m:e>
                                <m:r>
                                  <a:rPr lang="zh-CN" altLang="en-US" sz="2800" i="1">
                                    <a:solidFill>
                                      <a:schemeClr val="tx1"/>
                                    </a:solidFill>
                                    <a:latin typeface="Cambria Math" panose="02040503050406030204" pitchFamily="18" charset="0"/>
                                  </a:rPr>
                                  <m:t>𝛿</m:t>
                                </m:r>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𝑗</m:t>
                                </m:r>
                                <m:r>
                                  <a:rPr lang="zh-CN" altLang="en-US" sz="2800" i="1">
                                    <a:solidFill>
                                      <a:schemeClr val="tx1"/>
                                    </a:solidFill>
                                    <a:latin typeface="Cambria Math" panose="02040503050406030204" pitchFamily="18" charset="0"/>
                                  </a:rPr>
                                  <m:t>𝜔</m:t>
                                </m:r>
                              </m:e>
                            </m:mr>
                          </m:m>
                        </m:e>
                      </m:d>
                    </m:oMath>
                  </m:oMathPara>
                </a14:m>
                <a:br>
                  <a:rPr lang="en-US" altLang="zh-CN" sz="2800" dirty="0">
                    <a:solidFill>
                      <a:schemeClr val="tx1"/>
                    </a:solidFill>
                  </a:rPr>
                </a:br>
                <a:r>
                  <a:rPr lang="zh-CN" altLang="en-US" sz="2800" dirty="0">
                    <a:solidFill>
                      <a:schemeClr val="tx1"/>
                    </a:solidFill>
                    <a:latin typeface="宋体" panose="02010600030101010101" pitchFamily="2" charset="-122"/>
                  </a:rPr>
                  <a:t>求得变换阵为</a:t>
                </a:r>
                <a14:m>
                  <m:oMath xmlns:m="http://schemas.openxmlformats.org/officeDocument/2006/math">
                    <m:r>
                      <a:rPr lang="zh-CN" altLang="en-US" sz="2800" b="1" i="1">
                        <a:solidFill>
                          <a:schemeClr val="tx1"/>
                        </a:solidFill>
                        <a:latin typeface="Cambria Math" panose="02040503050406030204" pitchFamily="18" charset="0"/>
                      </a:rPr>
                      <m:t>𝑷</m:t>
                    </m:r>
                    <m:r>
                      <a:rPr lang="zh-CN" altLang="en-US" sz="2800" i="1">
                        <a:solidFill>
                          <a:schemeClr val="tx1"/>
                        </a:solidFill>
                        <a:latin typeface="Cambria Math" panose="02040503050406030204" pitchFamily="18" charset="0"/>
                      </a:rPr>
                      <m:t>=</m:t>
                    </m:r>
                    <m:d>
                      <m:dPr>
                        <m:begChr m:val="["/>
                        <m:endChr m:val="]"/>
                        <m:ctrlPr>
                          <a:rPr lang="zh-CN" altLang="en-US" sz="2800" i="1">
                            <a:solidFill>
                              <a:schemeClr val="tx1"/>
                            </a:solidFill>
                            <a:latin typeface="Cambria Math" panose="02040503050406030204" pitchFamily="18" charset="0"/>
                          </a:rPr>
                        </m:ctrlPr>
                      </m:dPr>
                      <m:e>
                        <m:m>
                          <m:mPr>
                            <m:plcHide m:val="on"/>
                            <m:mcs>
                              <m:mc>
                                <m:mcPr>
                                  <m:count m:val="2"/>
                                  <m:mcJc m:val="center"/>
                                </m:mcPr>
                              </m:mc>
                            </m:mcs>
                            <m:ctrlPr>
                              <a:rPr lang="zh-CN" altLang="en-US" sz="2800" i="1">
                                <a:solidFill>
                                  <a:schemeClr val="tx1"/>
                                </a:solidFill>
                                <a:latin typeface="Cambria Math" panose="02040503050406030204" pitchFamily="18" charset="0"/>
                              </a:rPr>
                            </m:ctrlPr>
                          </m:mPr>
                          <m:mr>
                            <m:e>
                              <m:r>
                                <a:rPr lang="zh-CN" altLang="en-US" sz="2800" i="1">
                                  <a:solidFill>
                                    <a:schemeClr val="tx1"/>
                                  </a:solidFill>
                                  <a:latin typeface="Cambria Math" panose="02040503050406030204" pitchFamily="18" charset="0"/>
                                </a:rPr>
                                <m:t>1</m:t>
                              </m:r>
                            </m:e>
                            <m:e>
                              <m:r>
                                <a:rPr lang="zh-CN" altLang="en-US" sz="2800" i="1">
                                  <a:solidFill>
                                    <a:schemeClr val="tx1"/>
                                  </a:solidFill>
                                  <a:latin typeface="Cambria Math" panose="02040503050406030204" pitchFamily="18" charset="0"/>
                                </a:rPr>
                                <m:t>1</m:t>
                              </m:r>
                            </m:e>
                          </m:mr>
                          <m:mr>
                            <m:e>
                              <m:r>
                                <a:rPr lang="zh-CN" altLang="en-US" sz="2800" i="1">
                                  <a:solidFill>
                                    <a:schemeClr val="tx1"/>
                                  </a:solidFill>
                                  <a:latin typeface="Cambria Math" panose="02040503050406030204" pitchFamily="18" charset="0"/>
                                </a:rPr>
                                <m:t>𝑗</m:t>
                              </m:r>
                            </m:e>
                            <m:e>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𝑗</m:t>
                              </m:r>
                            </m:e>
                          </m:mr>
                        </m:m>
                      </m:e>
                    </m:d>
                    <m:r>
                      <a:rPr lang="zh-CN" altLang="en-US" sz="2800" i="1">
                        <a:solidFill>
                          <a:schemeClr val="tx1"/>
                        </a:solidFill>
                        <a:latin typeface="Cambria Math" panose="02040503050406030204" pitchFamily="18" charset="0"/>
                      </a:rPr>
                      <m:t>,</m:t>
                    </m:r>
                    <m:sSup>
                      <m:sSupPr>
                        <m:ctrlPr>
                          <a:rPr lang="zh-CN" altLang="en-US" sz="2800" i="1">
                            <a:solidFill>
                              <a:schemeClr val="tx1"/>
                            </a:solidFill>
                            <a:latin typeface="Cambria Math" panose="02040503050406030204" pitchFamily="18" charset="0"/>
                          </a:rPr>
                        </m:ctrlPr>
                      </m:sSupPr>
                      <m:e>
                        <m:r>
                          <a:rPr lang="zh-CN" altLang="en-US" sz="2800" b="1" i="1">
                            <a:solidFill>
                              <a:schemeClr val="tx1"/>
                            </a:solidFill>
                            <a:latin typeface="Cambria Math" panose="02040503050406030204" pitchFamily="18" charset="0"/>
                          </a:rPr>
                          <m:t>𝑷</m:t>
                        </m:r>
                      </m:e>
                      <m:sup>
                        <m:r>
                          <a:rPr lang="zh-CN" altLang="en-US" sz="2800" i="1">
                            <a:solidFill>
                              <a:schemeClr val="tx1"/>
                            </a:solidFill>
                            <a:latin typeface="Cambria Math" panose="02040503050406030204" pitchFamily="18" charset="0"/>
                          </a:rPr>
                          <m:t>−1</m:t>
                        </m:r>
                      </m:sup>
                    </m:sSup>
                    <m:r>
                      <a:rPr lang="zh-CN" altLang="en-US" sz="2800" i="1">
                        <a:solidFill>
                          <a:schemeClr val="tx1"/>
                        </a:solidFill>
                        <a:latin typeface="Cambria Math" panose="02040503050406030204" pitchFamily="18" charset="0"/>
                      </a:rPr>
                      <m:t>=</m:t>
                    </m:r>
                    <m:f>
                      <m:fPr>
                        <m:ctrlPr>
                          <a:rPr lang="zh-CN" altLang="en-US" sz="2800" i="1">
                            <a:solidFill>
                              <a:schemeClr val="tx1"/>
                            </a:solidFill>
                            <a:latin typeface="Cambria Math" panose="02040503050406030204" pitchFamily="18" charset="0"/>
                          </a:rPr>
                        </m:ctrlPr>
                      </m:fPr>
                      <m:num>
                        <m:r>
                          <a:rPr lang="zh-CN" altLang="en-US" sz="2800" i="1">
                            <a:solidFill>
                              <a:schemeClr val="tx1"/>
                            </a:solidFill>
                            <a:latin typeface="Cambria Math" panose="02040503050406030204" pitchFamily="18" charset="0"/>
                          </a:rPr>
                          <m:t>1</m:t>
                        </m:r>
                      </m:num>
                      <m:den>
                        <m:r>
                          <a:rPr lang="zh-CN" altLang="en-US" sz="2800" i="1">
                            <a:solidFill>
                              <a:schemeClr val="tx1"/>
                            </a:solidFill>
                            <a:latin typeface="Cambria Math" panose="02040503050406030204" pitchFamily="18" charset="0"/>
                          </a:rPr>
                          <m:t>2</m:t>
                        </m:r>
                      </m:den>
                    </m:f>
                    <m:d>
                      <m:dPr>
                        <m:begChr m:val="["/>
                        <m:endChr m:val="]"/>
                        <m:ctrlPr>
                          <a:rPr lang="zh-CN" altLang="en-US" sz="2800" i="1">
                            <a:solidFill>
                              <a:schemeClr val="tx1"/>
                            </a:solidFill>
                            <a:latin typeface="Cambria Math" panose="02040503050406030204" pitchFamily="18" charset="0"/>
                          </a:rPr>
                        </m:ctrlPr>
                      </m:dPr>
                      <m:e>
                        <m:m>
                          <m:mPr>
                            <m:plcHide m:val="on"/>
                            <m:mcs>
                              <m:mc>
                                <m:mcPr>
                                  <m:count m:val="2"/>
                                  <m:mcJc m:val="center"/>
                                </m:mcPr>
                              </m:mc>
                            </m:mcs>
                            <m:ctrlPr>
                              <a:rPr lang="zh-CN" altLang="en-US" sz="2800" i="1">
                                <a:solidFill>
                                  <a:schemeClr val="tx1"/>
                                </a:solidFill>
                                <a:latin typeface="Cambria Math" panose="02040503050406030204" pitchFamily="18" charset="0"/>
                              </a:rPr>
                            </m:ctrlPr>
                          </m:mPr>
                          <m:mr>
                            <m:e>
                              <m:r>
                                <a:rPr lang="zh-CN" altLang="en-US" sz="2800" i="1">
                                  <a:solidFill>
                                    <a:schemeClr val="tx1"/>
                                  </a:solidFill>
                                  <a:latin typeface="Cambria Math" panose="02040503050406030204" pitchFamily="18" charset="0"/>
                                </a:rPr>
                                <m:t>1</m:t>
                              </m:r>
                            </m:e>
                            <m:e>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𝑗</m:t>
                              </m:r>
                            </m:e>
                          </m:mr>
                          <m:mr>
                            <m:e>
                              <m:r>
                                <a:rPr lang="zh-CN" altLang="en-US" sz="2800" i="1">
                                  <a:solidFill>
                                    <a:schemeClr val="tx1"/>
                                  </a:solidFill>
                                  <a:latin typeface="Cambria Math" panose="02040503050406030204" pitchFamily="18" charset="0"/>
                                </a:rPr>
                                <m:t>1</m:t>
                              </m:r>
                            </m:e>
                            <m:e>
                              <m:r>
                                <a:rPr lang="zh-CN" altLang="en-US" sz="2800" i="1">
                                  <a:solidFill>
                                    <a:schemeClr val="tx1"/>
                                  </a:solidFill>
                                  <a:latin typeface="Cambria Math" panose="02040503050406030204" pitchFamily="18" charset="0"/>
                                </a:rPr>
                                <m:t>𝑗</m:t>
                              </m:r>
                            </m:e>
                          </m:mr>
                        </m:m>
                      </m:e>
                    </m:d>
                  </m:oMath>
                </a14:m>
                <a:endParaRPr lang="zh-CN" altLang="en-US" sz="2800" dirty="0"/>
              </a:p>
            </p:txBody>
          </p:sp>
        </mc:Choice>
        <mc:Fallback xmlns="">
          <p:sp>
            <p:nvSpPr>
              <p:cNvPr id="2" name="标题 1">
                <a:extLst>
                  <a:ext uri="{FF2B5EF4-FFF2-40B4-BE49-F238E27FC236}">
                    <a16:creationId xmlns:a16="http://schemas.microsoft.com/office/drawing/2014/main" id="{2A009460-63FE-4CAB-B249-9429703EE5B2}"/>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2"/>
                <a:stretch>
                  <a:fillRect l="-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19" name="Object 3">
                <a:extLst>
                  <a:ext uri="{FF2B5EF4-FFF2-40B4-BE49-F238E27FC236}">
                    <a16:creationId xmlns:a16="http://schemas.microsoft.com/office/drawing/2014/main" id="{1F4F6E7D-8E18-4717-9806-EAC02C481E3A}"/>
                  </a:ext>
                </a:extLst>
              </p:cNvPr>
              <p:cNvSpPr txBox="1"/>
              <p:nvPr/>
            </p:nvSpPr>
            <p:spPr bwMode="auto">
              <a:xfrm>
                <a:off x="4655840" y="548680"/>
                <a:ext cx="2057400" cy="10287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𝛿</m:t>
                                </m:r>
                              </m:e>
                              <m:e>
                                <m:r>
                                  <a:rPr lang="zh-CN" altLang="en-US" sz="2000" i="1">
                                    <a:solidFill>
                                      <a:srgbClr val="000000"/>
                                    </a:solidFill>
                                    <a:latin typeface="Cambria Math" panose="02040503050406030204" pitchFamily="18" charset="0"/>
                                  </a:rPr>
                                  <m:t>𝜔</m:t>
                                </m:r>
                              </m:e>
                            </m:mr>
                            <m:mr>
                              <m:e>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𝜔</m:t>
                                </m:r>
                              </m:e>
                              <m:e>
                                <m:r>
                                  <a:rPr lang="zh-CN" altLang="en-US" sz="2000" i="1">
                                    <a:solidFill>
                                      <a:srgbClr val="000000"/>
                                    </a:solidFill>
                                    <a:latin typeface="Cambria Math" panose="02040503050406030204" pitchFamily="18" charset="0"/>
                                  </a:rPr>
                                  <m:t>𝛿</m:t>
                                </m:r>
                              </m:e>
                            </m:mr>
                          </m:m>
                        </m:e>
                      </m:d>
                    </m:oMath>
                  </m:oMathPara>
                </a14:m>
                <a:endParaRPr lang="zh-CN" altLang="en-US" sz="2000" dirty="0"/>
              </a:p>
            </p:txBody>
          </p:sp>
        </mc:Choice>
        <mc:Fallback xmlns="">
          <p:sp>
            <p:nvSpPr>
              <p:cNvPr id="60419" name="Object 3">
                <a:extLst>
                  <a:ext uri="{FF2B5EF4-FFF2-40B4-BE49-F238E27FC236}">
                    <a16:creationId xmlns:a16="http://schemas.microsoft.com/office/drawing/2014/main" id="{1F4F6E7D-8E18-4717-9806-EAC02C481E3A}"/>
                  </a:ext>
                </a:extLst>
              </p:cNvPr>
              <p:cNvSpPr txBox="1">
                <a:spLocks noRot="1" noChangeAspect="1" noMove="1" noResize="1" noEditPoints="1" noAdjustHandles="1" noChangeArrowheads="1" noChangeShapeType="1" noTextEdit="1"/>
              </p:cNvSpPr>
              <p:nvPr/>
            </p:nvSpPr>
            <p:spPr bwMode="auto">
              <a:xfrm>
                <a:off x="4655840" y="548680"/>
                <a:ext cx="2057400" cy="102870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6" name="Object 2">
                <a:extLst>
                  <a:ext uri="{FF2B5EF4-FFF2-40B4-BE49-F238E27FC236}">
                    <a16:creationId xmlns:a16="http://schemas.microsoft.com/office/drawing/2014/main" id="{B8AB224D-5AC9-4B48-99FD-96783E00F001}"/>
                  </a:ext>
                </a:extLst>
              </p:cNvPr>
              <p:cNvSpPr txBox="1"/>
              <p:nvPr/>
            </p:nvSpPr>
            <p:spPr bwMode="auto">
              <a:xfrm>
                <a:off x="2424113" y="1317625"/>
                <a:ext cx="7416303" cy="4051300"/>
              </a:xfrm>
              <a:prstGeom prst="rect">
                <a:avLst/>
              </a:prstGeom>
              <a:noFill/>
            </p:spPr>
            <p:txBody>
              <a:bodyPr>
                <a:normAutofit fontScale="62500" lnSpcReduction="20000"/>
              </a:bodyPr>
              <a:lstStyle/>
              <a:p>
                <a:pPr algn="l">
                  <a:lnSpc>
                    <a:spcPct val="140000"/>
                  </a:lnSpc>
                </a:pPr>
                <a14:m>
                  <m:oMathPara xmlns:m="http://schemas.openxmlformats.org/officeDocument/2006/math">
                    <m:oMathParaPr>
                      <m:jc m:val="left"/>
                    </m:oMathParaPr>
                    <m:oMath xmlns:m="http://schemas.openxmlformats.org/officeDocument/2006/math">
                      <m:sSup>
                        <m:sSupPr>
                          <m:ctrlPr>
                            <a:rPr lang="zh-CN" altLang="en-US" i="1" smtClean="0">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𝑷</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𝜦</m:t>
                          </m:r>
                          <m:r>
                            <a:rPr lang="zh-CN" altLang="en-US" i="1">
                              <a:solidFill>
                                <a:srgbClr val="000000"/>
                              </a:solidFill>
                              <a:latin typeface="Cambria Math" panose="02040503050406030204" pitchFamily="18" charset="0"/>
                            </a:rPr>
                            <m:t>𝑡</m:t>
                          </m:r>
                        </m:sup>
                      </m:sSup>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𝑗</m:t>
                                </m:r>
                              </m:e>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e>
                            </m:mr>
                          </m:m>
                        </m:e>
                      </m:d>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𝑗</m:t>
                                </m:r>
                              </m:e>
                            </m:mr>
                          </m:m>
                        </m:e>
                      </m:d>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𝑗</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𝑗</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e>
                                  </m:mr>
                                </m:m>
                              </m:e>
                            </m:d>
                          </m:e>
                        </m:mr>
                      </m:m>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𝑡</m:t>
                                </m:r>
                              </m:sup>
                            </m:sSup>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𝜔</m:t>
                                          </m:r>
                                          <m:r>
                                            <a:rPr lang="en-US" altLang="zh-CN" b="0" i="1" smtClean="0">
                                              <a:solidFill>
                                                <a:srgbClr val="000000"/>
                                              </a:solidFill>
                                              <a:latin typeface="Cambria Math" panose="02040503050406030204" pitchFamily="18" charset="0"/>
                                            </a:rPr>
                                            <m:t>𝑡</m:t>
                                          </m:r>
                                        </m:e>
                                      </m:func>
                                    </m:e>
                                    <m:e>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e>
                                  </m:mr>
                                  <m:mr>
                                    <m:e>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e>
                                    <m:e>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e>
                                  </m:mr>
                                </m:m>
                              </m:e>
                            </m:d>
                          </m:e>
                        </m:mr>
                      </m:m>
                    </m:oMath>
                  </m:oMathPara>
                </a14:m>
                <a:endParaRPr lang="zh-CN" altLang="en-US" dirty="0"/>
              </a:p>
            </p:txBody>
          </p:sp>
        </mc:Choice>
        <mc:Fallback xmlns="">
          <p:sp>
            <p:nvSpPr>
              <p:cNvPr id="62466" name="Object 2">
                <a:extLst>
                  <a:ext uri="{FF2B5EF4-FFF2-40B4-BE49-F238E27FC236}">
                    <a16:creationId xmlns:a16="http://schemas.microsoft.com/office/drawing/2014/main" id="{B8AB224D-5AC9-4B48-99FD-96783E00F001}"/>
                  </a:ext>
                </a:extLst>
              </p:cNvPr>
              <p:cNvSpPr txBox="1">
                <a:spLocks noRot="1" noChangeAspect="1" noMove="1" noResize="1" noEditPoints="1" noAdjustHandles="1" noChangeArrowheads="1" noChangeShapeType="1" noTextEdit="1"/>
              </p:cNvSpPr>
              <p:nvPr/>
            </p:nvSpPr>
            <p:spPr bwMode="auto">
              <a:xfrm>
                <a:off x="2424113" y="1317625"/>
                <a:ext cx="7416303" cy="4051300"/>
              </a:xfrm>
              <a:prstGeom prst="rect">
                <a:avLst/>
              </a:prstGeom>
              <a:blipFill>
                <a:blip r:embed="rId2"/>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ED800E78-E89D-426D-B897-CDFC179389C2}"/>
              </a:ext>
            </a:extLst>
          </p:cNvPr>
          <p:cNvSpPr>
            <a:spLocks noGrp="1"/>
          </p:cNvSpPr>
          <p:nvPr>
            <p:ph type="sldNum" sz="quarter" idx="12"/>
          </p:nvPr>
        </p:nvSpPr>
        <p:spPr/>
        <p:txBody>
          <a:bodyPr/>
          <a:lstStyle/>
          <a:p>
            <a:fld id="{86AEE06C-0CD7-41E2-81E6-FA1C1A12492D}" type="slidenum">
              <a:rPr lang="en-US" altLang="zh-CN" smtClean="0"/>
              <a:pPr/>
              <a:t>28</a:t>
            </a:fld>
            <a:endParaRPr lang="en-US" altLang="zh-CN"/>
          </a:p>
        </p:txBody>
      </p:sp>
      <p:sp>
        <p:nvSpPr>
          <p:cNvPr id="2" name="标题 1">
            <a:extLst>
              <a:ext uri="{FF2B5EF4-FFF2-40B4-BE49-F238E27FC236}">
                <a16:creationId xmlns:a16="http://schemas.microsoft.com/office/drawing/2014/main" id="{A528F777-9858-4517-9119-13326E68AF49}"/>
              </a:ext>
            </a:extLst>
          </p:cNvPr>
          <p:cNvSpPr>
            <a:spLocks noGrp="1"/>
          </p:cNvSpPr>
          <p:nvPr>
            <p:ph type="title" idx="4294967295"/>
          </p:nvPr>
        </p:nvSpPr>
        <p:spPr>
          <a:xfrm>
            <a:off x="1003300" y="404813"/>
            <a:ext cx="11188700" cy="6192837"/>
          </a:xfrm>
        </p:spPr>
        <p:txBody>
          <a:bodyPr anchor="t">
            <a:normAutofit/>
          </a:bodyPr>
          <a:lstStyle/>
          <a:p>
            <a:pPr algn="l">
              <a:buNone/>
            </a:pPr>
            <a:r>
              <a:rPr lang="zh-CN" altLang="en-US" sz="2400" dirty="0"/>
              <a:t>由式（</a:t>
            </a:r>
            <a:r>
              <a:rPr lang="en-US" altLang="zh-CN" sz="2400" dirty="0">
                <a:hlinkClick r:id="rId3" action="ppaction://hlinksldjump">
                  <a:extLst>
                    <a:ext uri="{A12FA001-AC4F-418D-AE19-62706E023703}">
                      <ahyp:hlinkClr xmlns:ahyp="http://schemas.microsoft.com/office/drawing/2018/hyperlinkcolor" val="tx"/>
                    </a:ext>
                  </a:extLst>
                </a:hlinkClick>
              </a:rPr>
              <a:t>2</a:t>
            </a:r>
            <a:r>
              <a:rPr lang="zh-CN" altLang="en-US" sz="2400" dirty="0">
                <a:hlinkClick r:id="rId3" action="ppaction://hlinksldjump">
                  <a:extLst>
                    <a:ext uri="{A12FA001-AC4F-418D-AE19-62706E023703}">
                      <ahyp:hlinkClr xmlns:ahyp="http://schemas.microsoft.com/office/drawing/2018/hyperlinkcolor" val="tx"/>
                    </a:ext>
                  </a:extLst>
                </a:hlinkClick>
              </a:rPr>
              <a:t>－</a:t>
            </a:r>
            <a:r>
              <a:rPr lang="en-US" altLang="zh-CN" sz="2400" dirty="0">
                <a:hlinkClick r:id="rId3" action="ppaction://hlinksldjump">
                  <a:extLst>
                    <a:ext uri="{A12FA001-AC4F-418D-AE19-62706E023703}">
                      <ahyp:hlinkClr xmlns:ahyp="http://schemas.microsoft.com/office/drawing/2018/hyperlinkcolor" val="tx"/>
                    </a:ext>
                  </a:extLst>
                </a:hlinkClick>
              </a:rPr>
              <a:t>23</a:t>
            </a:r>
            <a:r>
              <a:rPr lang="zh-CN" altLang="en-US" sz="2400" dirty="0"/>
              <a:t>）得</a:t>
            </a:r>
          </a:p>
        </p:txBody>
      </p:sp>
      <p:pic>
        <p:nvPicPr>
          <p:cNvPr id="6" name="图形 5" descr="清单演示文稿">
            <a:hlinkClick r:id="rId4" action="ppaction://hlinksldjump"/>
            <a:extLst>
              <a:ext uri="{FF2B5EF4-FFF2-40B4-BE49-F238E27FC236}">
                <a16:creationId xmlns:a16="http://schemas.microsoft.com/office/drawing/2014/main" id="{AE08B8DF-083C-42D8-B88C-E67086CD3E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4472" y="5682953"/>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B0C3C-7A3F-47D8-A013-C4F1A6FA2F08}"/>
              </a:ext>
            </a:extLst>
          </p:cNvPr>
          <p:cNvSpPr>
            <a:spLocks noGrp="1"/>
          </p:cNvSpPr>
          <p:nvPr>
            <p:ph type="title"/>
          </p:nvPr>
        </p:nvSpPr>
        <p:spPr/>
        <p:txBody>
          <a:bodyPr/>
          <a:lstStyle/>
          <a:p>
            <a:r>
              <a:rPr lang="en-US" altLang="zh-CN" dirty="0"/>
              <a:t>2.2.2</a:t>
            </a:r>
            <a:r>
              <a:rPr lang="zh-CN" altLang="en-US" dirty="0"/>
              <a:t>状态转移矩阵的计算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DCC493-6449-491F-8084-3CB0F831378E}"/>
                  </a:ext>
                </a:extLst>
              </p:cNvPr>
              <p:cNvSpPr>
                <a:spLocks noGrp="1"/>
              </p:cNvSpPr>
              <p:nvPr>
                <p:ph sz="quarter" idx="13"/>
              </p:nvPr>
            </p:nvSpPr>
            <p:spPr/>
            <p:txBody>
              <a:bodyPr/>
              <a:lstStyle/>
              <a:p>
                <a:pPr>
                  <a:lnSpc>
                    <a:spcPct val="100000"/>
                  </a:lnSpc>
                  <a:buNone/>
                </a:pPr>
                <a:r>
                  <a:rPr lang="zh-CN" altLang="en-US" sz="2800" dirty="0"/>
                  <a:t> 方法</a:t>
                </a:r>
                <a:r>
                  <a:rPr lang="en-US" altLang="zh-CN" sz="2800" dirty="0"/>
                  <a:t>1</a:t>
                </a:r>
                <a:r>
                  <a:rPr lang="zh-CN" altLang="en-US" sz="2800" dirty="0"/>
                  <a:t>．直接法</a:t>
                </a:r>
              </a:p>
              <a:p>
                <a:pPr>
                  <a:lnSpc>
                    <a:spcPct val="100000"/>
                  </a:lnSpc>
                  <a:buNone/>
                </a:pPr>
                <a:r>
                  <a:rPr lang="zh-CN" altLang="en-US" dirty="0"/>
                  <a:t>    根据矩阵指数的定义直接计算</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𝑨</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oMath>
                </a14:m>
                <a:br>
                  <a:rPr lang="zh-CN" altLang="en-US" dirty="0"/>
                </a:br>
                <a:r>
                  <a:rPr lang="zh-CN" altLang="en-US" dirty="0"/>
                  <a:t>例</a:t>
                </a:r>
                <a:r>
                  <a:rPr lang="en-US" altLang="zh-CN" dirty="0"/>
                  <a:t>2-1 </a:t>
                </a:r>
                <a:r>
                  <a:rPr lang="zh-CN" altLang="en-US" dirty="0"/>
                  <a:t>已知</a:t>
                </a:r>
                <a14:m>
                  <m:oMath xmlns:m="http://schemas.openxmlformats.org/officeDocument/2006/math">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m:t>
                    </m:r>
                  </m:oMath>
                </a14:m>
                <a:r>
                  <a:rPr lang="zh-CN" altLang="en-US" dirty="0"/>
                  <a:t>求</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oMath>
                </a14:m>
                <a:r>
                  <a:rPr lang="zh-CN" altLang="en-US" dirty="0"/>
                  <a:t>。</a:t>
                </a:r>
                <a:endParaRPr lang="en-US" altLang="zh-CN" dirty="0"/>
              </a:p>
              <a:p>
                <a:pPr algn="just">
                  <a:lnSpc>
                    <a:spcPct val="100000"/>
                  </a:lnSpc>
                  <a:buNone/>
                </a:pPr>
                <a:r>
                  <a:rPr lang="en-US" altLang="zh-CN" dirty="0">
                    <a:latin typeface="黑体" panose="02010609060101010101" pitchFamily="49" charset="-122"/>
                    <a:ea typeface="黑体" panose="02010609060101010101" pitchFamily="49" charset="-122"/>
                  </a:rPr>
                  <a:t> </a:t>
                </a:r>
                <a:r>
                  <a:rPr lang="zh-CN" altLang="en-US" dirty="0">
                    <a:latin typeface="宋体" panose="02010600030101010101" pitchFamily="2" charset="-122"/>
                  </a:rPr>
                  <a:t>解 根据定义有</a:t>
                </a:r>
              </a:p>
              <a:p>
                <a:pPr>
                  <a:lnSpc>
                    <a:spcPct val="100000"/>
                  </a:lnSpc>
                  <a:buNone/>
                </a:pPr>
                <a:endParaRPr lang="zh-CN" altLang="en-US" dirty="0"/>
              </a:p>
            </p:txBody>
          </p:sp>
        </mc:Choice>
        <mc:Fallback xmlns="">
          <p:sp>
            <p:nvSpPr>
              <p:cNvPr id="3" name="内容占位符 2">
                <a:extLst>
                  <a:ext uri="{FF2B5EF4-FFF2-40B4-BE49-F238E27FC236}">
                    <a16:creationId xmlns:a16="http://schemas.microsoft.com/office/drawing/2014/main" id="{19DCC493-6449-491F-8084-3CB0F831378E}"/>
                  </a:ext>
                </a:extLst>
              </p:cNvPr>
              <p:cNvSpPr>
                <a:spLocks noGrp="1" noRot="1" noChangeAspect="1" noMove="1" noResize="1" noEditPoints="1" noAdjustHandles="1" noChangeArrowheads="1" noChangeShapeType="1" noTextEdit="1"/>
              </p:cNvSpPr>
              <p:nvPr>
                <p:ph sz="quarter" idx="13"/>
              </p:nvPr>
            </p:nvSpPr>
            <p:spPr>
              <a:blipFill>
                <a:blip r:embed="rId3"/>
                <a:stretch>
                  <a:fillRect l="-941" t="-131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48E407B-DD57-41BB-BB9C-E52F7C1EE357}"/>
              </a:ext>
            </a:extLst>
          </p:cNvPr>
          <p:cNvSpPr>
            <a:spLocks noGrp="1"/>
          </p:cNvSpPr>
          <p:nvPr>
            <p:ph type="sldNum" sz="quarter" idx="12"/>
          </p:nvPr>
        </p:nvSpPr>
        <p:spPr/>
        <p:txBody>
          <a:bodyPr/>
          <a:lstStyle/>
          <a:p>
            <a:fld id="{86AEE06C-0CD7-41E2-81E6-FA1C1A12492D}" type="slidenum">
              <a:rPr lang="en-US" altLang="zh-CN" smtClean="0"/>
              <a:pPr/>
              <a:t>29</a:t>
            </a:fld>
            <a:endParaRPr lang="en-US" altLang="zh-CN"/>
          </a:p>
        </p:txBody>
      </p:sp>
      <mc:AlternateContent xmlns:mc="http://schemas.openxmlformats.org/markup-compatibility/2006" xmlns:a14="http://schemas.microsoft.com/office/drawing/2010/main">
        <mc:Choice Requires="a14">
          <p:sp>
            <p:nvSpPr>
              <p:cNvPr id="15" name="Object 2">
                <a:extLst>
                  <a:ext uri="{FF2B5EF4-FFF2-40B4-BE49-F238E27FC236}">
                    <a16:creationId xmlns:a16="http://schemas.microsoft.com/office/drawing/2014/main" id="{4BDA685C-1516-49AE-AF23-E137BDC85C52}"/>
                  </a:ext>
                </a:extLst>
              </p:cNvPr>
              <p:cNvSpPr txBox="1"/>
              <p:nvPr/>
            </p:nvSpPr>
            <p:spPr bwMode="auto">
              <a:xfrm>
                <a:off x="1796256" y="3911600"/>
                <a:ext cx="6132513" cy="2794000"/>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6</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3</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e>
                            </m:mr>
                          </m:m>
                        </m:e>
                      </m:d>
                    </m:oMath>
                  </m:oMathPara>
                </a14:m>
                <a:endParaRPr lang="zh-CN" altLang="en-US" dirty="0"/>
              </a:p>
            </p:txBody>
          </p:sp>
        </mc:Choice>
        <mc:Fallback xmlns="">
          <p:sp>
            <p:nvSpPr>
              <p:cNvPr id="15" name="Object 2">
                <a:extLst>
                  <a:ext uri="{FF2B5EF4-FFF2-40B4-BE49-F238E27FC236}">
                    <a16:creationId xmlns:a16="http://schemas.microsoft.com/office/drawing/2014/main" id="{4BDA685C-1516-49AE-AF23-E137BDC85C52}"/>
                  </a:ext>
                </a:extLst>
              </p:cNvPr>
              <p:cNvSpPr txBox="1">
                <a:spLocks noRot="1" noChangeAspect="1" noMove="1" noResize="1" noEditPoints="1" noAdjustHandles="1" noChangeArrowheads="1" noChangeShapeType="1" noTextEdit="1"/>
              </p:cNvSpPr>
              <p:nvPr/>
            </p:nvSpPr>
            <p:spPr bwMode="auto">
              <a:xfrm>
                <a:off x="1796256" y="3911600"/>
                <a:ext cx="6132513" cy="2794000"/>
              </a:xfrm>
              <a:prstGeom prst="rect">
                <a:avLst/>
              </a:prstGeom>
              <a:blipFill>
                <a:blip r:embed="rId4"/>
                <a:stretch>
                  <a:fillRect/>
                </a:stretch>
              </a:blipFill>
            </p:spPr>
            <p:txBody>
              <a:bodyPr/>
              <a:lstStyle/>
              <a:p>
                <a:r>
                  <a:rPr lang="zh-CN" altLang="en-US">
                    <a:noFill/>
                  </a:rPr>
                  <a:t> </a:t>
                </a:r>
              </a:p>
            </p:txBody>
          </p:sp>
        </mc:Fallback>
      </mc:AlternateContent>
      <p:sp>
        <p:nvSpPr>
          <p:cNvPr id="16" name="Rectangle 3">
            <a:extLst>
              <a:ext uri="{FF2B5EF4-FFF2-40B4-BE49-F238E27FC236}">
                <a16:creationId xmlns:a16="http://schemas.microsoft.com/office/drawing/2014/main" id="{1FCB3204-3048-4B93-97DB-305CE8DF7B90}"/>
              </a:ext>
            </a:extLst>
          </p:cNvPr>
          <p:cNvSpPr txBox="1">
            <a:spLocks noChangeArrowheads="1"/>
          </p:cNvSpPr>
          <p:nvPr/>
        </p:nvSpPr>
        <p:spPr>
          <a:xfrm>
            <a:off x="9110270" y="4309305"/>
            <a:ext cx="3016484" cy="250991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kern="1200" cap="all" baseline="0">
                <a:solidFill>
                  <a:schemeClr val="tx1"/>
                </a:solidFill>
                <a:effectLst/>
                <a:latin typeface="微软雅黑" panose="020B0503020204020204" pitchFamily="34" charset="-122"/>
                <a:ea typeface="微软雅黑" panose="020B0503020204020204" pitchFamily="34" charset="-122"/>
                <a:cs typeface="+mj-cs"/>
              </a:defRPr>
            </a:lvl1pPr>
          </a:lstStyle>
          <a:p>
            <a:pPr algn="just" fontAlgn="auto">
              <a:lnSpc>
                <a:spcPct val="110000"/>
              </a:lnSpc>
              <a:spcAft>
                <a:spcPts val="0"/>
              </a:spcAft>
            </a:pPr>
            <a:r>
              <a:rPr lang="zh-CN" altLang="en-US" sz="2400" b="1" dirty="0">
                <a:latin typeface="微软雅黑 Light" panose="020B0502040204020203" pitchFamily="34" charset="-122"/>
                <a:ea typeface="微软雅黑 Light" panose="020B0502040204020203" pitchFamily="34" charset="-122"/>
              </a:rPr>
              <a:t>优点：</a:t>
            </a:r>
            <a:r>
              <a:rPr lang="zh-CN" altLang="en-US" sz="2400" dirty="0">
                <a:latin typeface="微软雅黑 Light" panose="020B0502040204020203" pitchFamily="34" charset="-122"/>
                <a:ea typeface="微软雅黑 Light" panose="020B0502040204020203" pitchFamily="34" charset="-122"/>
              </a:rPr>
              <a:t>步骤简单、易于编程，适用于计算机求解。</a:t>
            </a:r>
            <a:endParaRPr lang="en-US" altLang="zh-CN" sz="2400" dirty="0">
              <a:latin typeface="微软雅黑 Light" panose="020B0502040204020203" pitchFamily="34" charset="-122"/>
              <a:ea typeface="微软雅黑 Light" panose="020B0502040204020203" pitchFamily="34" charset="-122"/>
            </a:endParaRPr>
          </a:p>
          <a:p>
            <a:pPr algn="just" fontAlgn="auto">
              <a:lnSpc>
                <a:spcPct val="110000"/>
              </a:lnSpc>
              <a:spcAft>
                <a:spcPts val="0"/>
              </a:spcAft>
            </a:pPr>
            <a:r>
              <a:rPr lang="zh-CN" altLang="en-US" sz="2400" b="1" dirty="0">
                <a:latin typeface="微软雅黑 Light" panose="020B0502040204020203" pitchFamily="34" charset="-122"/>
                <a:ea typeface="微软雅黑 Light" panose="020B0502040204020203" pitchFamily="34" charset="-122"/>
              </a:rPr>
              <a:t>缺点：</a:t>
            </a:r>
            <a:r>
              <a:rPr lang="zh-CN" altLang="en-US" sz="2400" dirty="0">
                <a:latin typeface="微软雅黑 Light" panose="020B0502040204020203" pitchFamily="34" charset="-122"/>
                <a:ea typeface="微软雅黑 Light" panose="020B0502040204020203" pitchFamily="34" charset="-122"/>
              </a:rPr>
              <a:t>计算结果是一个无穷级数，难以获得解析式，不适合手工计算。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a:extLst>
              <a:ext uri="{FF2B5EF4-FFF2-40B4-BE49-F238E27FC236}">
                <a16:creationId xmlns:a16="http://schemas.microsoft.com/office/drawing/2014/main" id="{24A8738B-7BF0-4B62-A42B-8916A30CE770}"/>
              </a:ext>
            </a:extLst>
          </p:cNvPr>
          <p:cNvSpPr txBox="1">
            <a:spLocks noChangeArrowheads="1"/>
          </p:cNvSpPr>
          <p:nvPr/>
        </p:nvSpPr>
        <p:spPr bwMode="auto">
          <a:xfrm>
            <a:off x="3200400" y="8382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0"/>
          </a:p>
        </p:txBody>
      </p:sp>
      <p:sp>
        <p:nvSpPr>
          <p:cNvPr id="2" name="标题 1">
            <a:extLst>
              <a:ext uri="{FF2B5EF4-FFF2-40B4-BE49-F238E27FC236}">
                <a16:creationId xmlns:a16="http://schemas.microsoft.com/office/drawing/2014/main" id="{E042BF35-8610-45F4-AEE3-34B7CED9133A}"/>
              </a:ext>
            </a:extLst>
          </p:cNvPr>
          <p:cNvSpPr>
            <a:spLocks noGrp="1"/>
          </p:cNvSpPr>
          <p:nvPr>
            <p:ph type="title"/>
          </p:nvPr>
        </p:nvSpPr>
        <p:spPr/>
        <p:txBody>
          <a:bodyPr>
            <a:normAutofit/>
          </a:bodyPr>
          <a:lstStyle/>
          <a:p>
            <a:r>
              <a:rPr lang="zh-CN" altLang="en-US" dirty="0">
                <a:ea typeface="黑体" panose="02010609060101010101" pitchFamily="49" charset="-122"/>
              </a:rPr>
              <a:t>知识要点</a:t>
            </a:r>
            <a:endParaRPr lang="zh-CN" altLang="en-US" dirty="0"/>
          </a:p>
        </p:txBody>
      </p:sp>
      <p:sp>
        <p:nvSpPr>
          <p:cNvPr id="3" name="内容占位符 2">
            <a:extLst>
              <a:ext uri="{FF2B5EF4-FFF2-40B4-BE49-F238E27FC236}">
                <a16:creationId xmlns:a16="http://schemas.microsoft.com/office/drawing/2014/main" id="{7DD0989D-9668-446D-8B37-6D4F5CA0190E}"/>
              </a:ext>
            </a:extLst>
          </p:cNvPr>
          <p:cNvSpPr>
            <a:spLocks noGrp="1"/>
          </p:cNvSpPr>
          <p:nvPr>
            <p:ph sz="quarter" idx="13"/>
          </p:nvPr>
        </p:nvSpPr>
        <p:spPr/>
        <p:txBody>
          <a:bodyPr/>
          <a:lstStyle/>
          <a:p>
            <a:pPr>
              <a:buNone/>
            </a:pPr>
            <a:r>
              <a:rPr lang="zh-CN" altLang="en-US" b="1" dirty="0">
                <a:solidFill>
                  <a:srgbClr val="C00000"/>
                </a:solidFill>
              </a:rPr>
              <a:t>状态转移矩阵</a:t>
            </a:r>
            <a:r>
              <a:rPr lang="zh-CN" altLang="en-US" dirty="0"/>
              <a:t>的求解方法、性质；</a:t>
            </a:r>
          </a:p>
          <a:p>
            <a:pPr>
              <a:lnSpc>
                <a:spcPct val="150000"/>
              </a:lnSpc>
              <a:buNone/>
            </a:pPr>
            <a:r>
              <a:rPr lang="zh-CN" altLang="en-US" dirty="0"/>
              <a:t>线性定常连续系统</a:t>
            </a:r>
            <a:r>
              <a:rPr lang="zh-CN" altLang="en-US" b="1" dirty="0">
                <a:solidFill>
                  <a:srgbClr val="C00000"/>
                </a:solidFill>
              </a:rPr>
              <a:t>齐次状态方程</a:t>
            </a:r>
            <a:r>
              <a:rPr lang="zh-CN" altLang="en-US" dirty="0"/>
              <a:t>的解；</a:t>
            </a:r>
          </a:p>
          <a:p>
            <a:pPr>
              <a:lnSpc>
                <a:spcPct val="150000"/>
              </a:lnSpc>
              <a:buNone/>
            </a:pPr>
            <a:r>
              <a:rPr lang="zh-CN" altLang="en-US" dirty="0"/>
              <a:t>线性定常连续系统</a:t>
            </a:r>
            <a:r>
              <a:rPr lang="zh-CN" altLang="en-US" b="1" dirty="0">
                <a:solidFill>
                  <a:srgbClr val="C00000"/>
                </a:solidFill>
              </a:rPr>
              <a:t>非齐次状态方程</a:t>
            </a:r>
            <a:r>
              <a:rPr lang="zh-CN" altLang="en-US" dirty="0"/>
              <a:t>的解；</a:t>
            </a:r>
          </a:p>
          <a:p>
            <a:pPr>
              <a:lnSpc>
                <a:spcPct val="150000"/>
              </a:lnSpc>
              <a:buNone/>
            </a:pPr>
            <a:r>
              <a:rPr lang="zh-CN" altLang="en-US" dirty="0"/>
              <a:t>离散系统状态方程求解；</a:t>
            </a:r>
          </a:p>
          <a:p>
            <a:pPr>
              <a:lnSpc>
                <a:spcPct val="150000"/>
              </a:lnSpc>
              <a:buNone/>
            </a:pPr>
            <a:r>
              <a:rPr lang="zh-CN" altLang="en-US" dirty="0"/>
              <a:t>线性连续系统的离散化方法。 </a:t>
            </a:r>
            <a:r>
              <a:rPr lang="zh-CN" altLang="en-US" sz="2800" dirty="0">
                <a:ea typeface="黑体" panose="02010609060101010101" pitchFamily="49" charset="-122"/>
              </a:rPr>
              <a:t>       </a:t>
            </a:r>
          </a:p>
          <a:p>
            <a:pPr>
              <a:buNone/>
            </a:pPr>
            <a:endParaRPr lang="zh-CN" altLang="en-US" dirty="0"/>
          </a:p>
        </p:txBody>
      </p:sp>
      <p:sp>
        <p:nvSpPr>
          <p:cNvPr id="4" name="灯片编号占位符 3">
            <a:extLst>
              <a:ext uri="{FF2B5EF4-FFF2-40B4-BE49-F238E27FC236}">
                <a16:creationId xmlns:a16="http://schemas.microsoft.com/office/drawing/2014/main" id="{75BBE7B2-0153-4F71-86F4-A8C16C696E19}"/>
              </a:ext>
            </a:extLst>
          </p:cNvPr>
          <p:cNvSpPr>
            <a:spLocks noGrp="1"/>
          </p:cNvSpPr>
          <p:nvPr>
            <p:ph type="sldNum" sz="quarter" idx="12"/>
          </p:nvPr>
        </p:nvSpPr>
        <p:spPr/>
        <p:txBody>
          <a:bodyPr/>
          <a:lstStyle/>
          <a:p>
            <a:fld id="{86AEE06C-0CD7-41E2-81E6-FA1C1A12492D}" type="slidenum">
              <a:rPr lang="en-US" altLang="zh-CN" smtClean="0"/>
              <a:pPr/>
              <a:t>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818842E2-6FCA-4ED1-9844-606F2F75C62F}"/>
              </a:ext>
            </a:extLst>
          </p:cNvPr>
          <p:cNvSpPr>
            <a:spLocks noGrp="1" noChangeArrowheads="1"/>
          </p:cNvSpPr>
          <p:nvPr>
            <p:ph type="title"/>
          </p:nvPr>
        </p:nvSpPr>
        <p:spPr/>
        <p:txBody>
          <a:bodyPr>
            <a:normAutofit/>
          </a:bodyPr>
          <a:lstStyle/>
          <a:p>
            <a:pPr>
              <a:lnSpc>
                <a:spcPct val="120000"/>
              </a:lnSpc>
            </a:pPr>
            <a:r>
              <a:rPr lang="en-US" altLang="zh-CN" dirty="0">
                <a:ea typeface="黑体" panose="02010609060101010101" pitchFamily="49" charset="-122"/>
              </a:rPr>
              <a:t> </a:t>
            </a:r>
            <a:r>
              <a:rPr lang="zh-CN" altLang="en-US" dirty="0">
                <a:ea typeface="黑体" panose="02010609060101010101" pitchFamily="49" charset="-122"/>
              </a:rPr>
              <a:t>方法</a:t>
            </a:r>
            <a:r>
              <a:rPr lang="en-US" altLang="zh-CN" dirty="0">
                <a:ea typeface="黑体" panose="02010609060101010101" pitchFamily="49" charset="-122"/>
              </a:rPr>
              <a:t>2  </a:t>
            </a:r>
            <a:r>
              <a:rPr lang="zh-CN" altLang="en-US" dirty="0">
                <a:latin typeface="宋体" panose="02010600030101010101" pitchFamily="2" charset="-122"/>
              </a:rPr>
              <a:t>拉普拉斯变换法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6732801-F63F-4D50-A8F4-FE4BC0CEA92B}"/>
                  </a:ext>
                </a:extLst>
              </p:cNvPr>
              <p:cNvSpPr>
                <a:spLocks noGrp="1"/>
              </p:cNvSpPr>
              <p:nvPr>
                <p:ph sz="quarter" idx="13"/>
              </p:nvPr>
            </p:nvSpPr>
            <p:spPr/>
            <p:txBody>
              <a:bodyPr/>
              <a:lstStyle/>
              <a:p>
                <a:pPr>
                  <a:lnSpc>
                    <a:spcPct val="150000"/>
                  </a:lnSpc>
                  <a:buNone/>
                </a:pPr>
                <a:r>
                  <a:rPr lang="zh-CN" altLang="en-US" dirty="0">
                    <a:latin typeface="宋体" panose="02010600030101010101" pitchFamily="2" charset="-122"/>
                  </a:rPr>
                  <a:t>对</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两边取拉普拉斯变换，得</a:t>
                </a:r>
                <a:endParaRPr lang="en-US" altLang="zh-CN" dirty="0">
                  <a:latin typeface="宋体" panose="02010600030101010101" pitchFamily="2" charset="-122"/>
                </a:endParaRPr>
              </a:p>
              <a:p>
                <a:pPr>
                  <a:lnSpc>
                    <a:spcPct val="15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𝑨𝑿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oMath>
                  </m:oMathPara>
                </a14:m>
                <a:endParaRPr lang="en-US" altLang="zh-CN" dirty="0">
                  <a:latin typeface="宋体" panose="02010600030101010101" pitchFamily="2" charset="-122"/>
                </a:endParaRPr>
              </a:p>
              <a:p>
                <a:pPr fontAlgn="base">
                  <a:lnSpc>
                    <a:spcPct val="150000"/>
                  </a:lnSpc>
                  <a:spcBef>
                    <a:spcPct val="0"/>
                  </a:spcBef>
                  <a:spcAft>
                    <a:spcPct val="0"/>
                  </a:spcAft>
                  <a:buClrTx/>
                  <a:buNone/>
                </a:pPr>
                <a:r>
                  <a:rPr lang="zh-CN" altLang="en-US" dirty="0">
                    <a:latin typeface="宋体" panose="02010600030101010101" pitchFamily="2" charset="-122"/>
                  </a:rPr>
                  <a:t>等式两边左乘</a:t>
                </a:r>
                <a14:m>
                  <m:oMath xmlns:m="http://schemas.openxmlformats.org/officeDocument/2006/math">
                    <m:r>
                      <a:rPr lang="zh-CN" altLang="en-US" i="1" cap="none">
                        <a:solidFill>
                          <a:srgbClr val="000000"/>
                        </a:solidFill>
                        <a:latin typeface="Cambria Math" panose="02040503050406030204" pitchFamily="18" charset="0"/>
                      </a:rPr>
                      <m:t>(</m:t>
                    </m:r>
                    <m:r>
                      <m:rPr>
                        <m:sty m:val="p"/>
                      </m:rPr>
                      <a:rPr lang="zh-CN" altLang="en-US" i="1" cap="none">
                        <a:solidFill>
                          <a:srgbClr val="000000"/>
                        </a:solidFill>
                        <a:latin typeface="Cambria Math" panose="02040503050406030204" pitchFamily="18" charset="0"/>
                      </a:rPr>
                      <m:t>s</m:t>
                    </m:r>
                    <m:r>
                      <a:rPr lang="zh-CN" altLang="en-US" b="1" i="1" cap="none">
                        <a:solidFill>
                          <a:srgbClr val="000000"/>
                        </a:solidFill>
                        <a:latin typeface="Cambria Math" panose="02040503050406030204" pitchFamily="18" charset="0"/>
                      </a:rPr>
                      <m:t>𝑰</m:t>
                    </m:r>
                    <m:r>
                      <a:rPr lang="zh-CN" altLang="en-US" i="1" cap="none">
                        <a:solidFill>
                          <a:srgbClr val="000000"/>
                        </a:solidFill>
                        <a:latin typeface="Cambria Math" panose="02040503050406030204" pitchFamily="18" charset="0"/>
                      </a:rPr>
                      <m:t>−</m:t>
                    </m:r>
                    <m:r>
                      <a:rPr lang="zh-CN" altLang="en-US" b="1" i="1" cap="none">
                        <a:solidFill>
                          <a:srgbClr val="000000"/>
                        </a:solidFill>
                        <a:latin typeface="Cambria Math" panose="02040503050406030204" pitchFamily="18" charset="0"/>
                      </a:rPr>
                      <m:t>𝑨</m:t>
                    </m:r>
                    <m:sSup>
                      <m:sSupPr>
                        <m:ctrlPr>
                          <a:rPr lang="zh-CN" altLang="en-US" i="1" cap="none">
                            <a:solidFill>
                              <a:srgbClr val="000000"/>
                            </a:solidFill>
                            <a:latin typeface="Cambria Math" panose="02040503050406030204" pitchFamily="18" charset="0"/>
                          </a:rPr>
                        </m:ctrlPr>
                      </m:sSupPr>
                      <m:e>
                        <m:r>
                          <a:rPr lang="zh-CN" altLang="en-US" i="1" cap="none">
                            <a:solidFill>
                              <a:srgbClr val="000000"/>
                            </a:solidFill>
                            <a:latin typeface="Cambria Math" panose="02040503050406030204" pitchFamily="18" charset="0"/>
                          </a:rPr>
                          <m:t>)</m:t>
                        </m:r>
                      </m:e>
                      <m:sup>
                        <m:r>
                          <a:rPr lang="zh-CN" altLang="en-US" i="1" cap="none">
                            <a:solidFill>
                              <a:srgbClr val="000000"/>
                            </a:solidFill>
                            <a:latin typeface="Cambria Math" panose="02040503050406030204" pitchFamily="18" charset="0"/>
                          </a:rPr>
                          <m:t>−1</m:t>
                        </m:r>
                      </m:sup>
                    </m:sSup>
                  </m:oMath>
                </a14:m>
                <a:r>
                  <a:rPr lang="zh-CN" altLang="en-US" dirty="0">
                    <a:latin typeface="宋体" panose="02010600030101010101" pitchFamily="2" charset="-122"/>
                  </a:rPr>
                  <a:t>，有</a:t>
                </a:r>
                <a14:m>
                  <m:oMath xmlns:m="http://schemas.openxmlformats.org/officeDocument/2006/math">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oMath>
                </a14:m>
                <a:endParaRPr lang="zh-CN" altLang="en-US" dirty="0"/>
              </a:p>
              <a:p>
                <a:pPr fontAlgn="base">
                  <a:lnSpc>
                    <a:spcPct val="150000"/>
                  </a:lnSpc>
                  <a:spcBef>
                    <a:spcPct val="0"/>
                  </a:spcBef>
                  <a:spcAft>
                    <a:spcPct val="0"/>
                  </a:spcAft>
                  <a:buClrTx/>
                  <a:buNone/>
                </a:pPr>
                <a:r>
                  <a:rPr lang="zh-CN" altLang="en-US" dirty="0">
                    <a:latin typeface="宋体" panose="02010600030101010101" pitchFamily="2" charset="-122"/>
                  </a:rPr>
                  <a:t>取拉普拉斯反变换</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𝐿</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oMath>
                </a14:m>
                <a:r>
                  <a:rPr lang="en-US" altLang="zh-CN" dirty="0"/>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(2-26)</a:t>
                </a:r>
              </a:p>
              <a:p>
                <a:pPr fontAlgn="base">
                  <a:lnSpc>
                    <a:spcPct val="150000"/>
                  </a:lnSpc>
                  <a:spcBef>
                    <a:spcPct val="0"/>
                  </a:spcBef>
                  <a:spcAft>
                    <a:spcPct val="0"/>
                  </a:spcAft>
                  <a:buClrTx/>
                  <a:buNone/>
                </a:pPr>
                <a:r>
                  <a:rPr lang="zh-CN" altLang="en-US" dirty="0"/>
                  <a:t>有</a:t>
                </a:r>
                <a:endParaRPr lang="en-US" altLang="zh-CN" dirty="0"/>
              </a:p>
              <a:p>
                <a:pPr lvl="0" algn="r" fontAlgn="base">
                  <a:lnSpc>
                    <a:spcPct val="100000"/>
                  </a:lnSpc>
                  <a:spcBef>
                    <a:spcPct val="0"/>
                  </a:spcBef>
                  <a:spcAft>
                    <a:spcPct val="0"/>
                  </a:spcAft>
                  <a:buClrTx/>
                  <a:buNone/>
                </a:pPr>
                <a:r>
                  <a:rPr lang="en-US" altLang="zh-CN" sz="2800" cap="none" dirty="0">
                    <a:solidFill>
                      <a:srgbClr val="000000"/>
                    </a:solidFill>
                  </a:rPr>
                  <a:t>	</a:t>
                </a:r>
                <a14:m>
                  <m:oMath xmlns:m="http://schemas.openxmlformats.org/officeDocument/2006/math">
                    <m:sSup>
                      <m:sSupPr>
                        <m:ctrlPr>
                          <a:rPr lang="zh-CN" altLang="en-US" sz="2800" i="1" cap="none">
                            <a:solidFill>
                              <a:srgbClr val="000000"/>
                            </a:solidFill>
                            <a:latin typeface="Cambria Math" panose="02040503050406030204" pitchFamily="18" charset="0"/>
                          </a:rPr>
                        </m:ctrlPr>
                      </m:sSupPr>
                      <m:e>
                        <m:r>
                          <a:rPr lang="zh-CN" altLang="en-US" sz="2800" i="1" cap="none">
                            <a:solidFill>
                              <a:srgbClr val="000000"/>
                            </a:solidFill>
                            <a:latin typeface="Cambria Math" panose="02040503050406030204" pitchFamily="18" charset="0"/>
                          </a:rPr>
                          <m:t>𝑒</m:t>
                        </m:r>
                      </m:e>
                      <m:sup>
                        <m:r>
                          <a:rPr lang="zh-CN" altLang="en-US" sz="2800" b="1" i="1" cap="none">
                            <a:solidFill>
                              <a:srgbClr val="000000"/>
                            </a:solidFill>
                            <a:latin typeface="Cambria Math" panose="02040503050406030204" pitchFamily="18" charset="0"/>
                          </a:rPr>
                          <m:t>𝑨</m:t>
                        </m:r>
                        <m:r>
                          <a:rPr lang="zh-CN" altLang="en-US" sz="2800" i="1" cap="none">
                            <a:solidFill>
                              <a:srgbClr val="000000"/>
                            </a:solidFill>
                            <a:latin typeface="Cambria Math" panose="02040503050406030204" pitchFamily="18" charset="0"/>
                          </a:rPr>
                          <m:t>𝑡</m:t>
                        </m:r>
                      </m:sup>
                    </m:sSup>
                    <m:r>
                      <a:rPr lang="zh-CN" altLang="en-US" sz="2800" i="1" cap="none">
                        <a:solidFill>
                          <a:srgbClr val="000000"/>
                        </a:solidFill>
                        <a:latin typeface="Cambria Math" panose="02040503050406030204" pitchFamily="18" charset="0"/>
                      </a:rPr>
                      <m:t>=</m:t>
                    </m:r>
                    <m:r>
                      <a:rPr lang="zh-CN" altLang="en-US" sz="2800" b="1" i="1" cap="none">
                        <a:solidFill>
                          <a:srgbClr val="000000"/>
                        </a:solidFill>
                        <a:latin typeface="Cambria Math" panose="02040503050406030204" pitchFamily="18" charset="0"/>
                      </a:rPr>
                      <m:t>𝜱</m:t>
                    </m:r>
                    <m:r>
                      <a:rPr lang="zh-CN" altLang="en-US" sz="2800" i="1" cap="none">
                        <a:solidFill>
                          <a:srgbClr val="000000"/>
                        </a:solidFill>
                        <a:latin typeface="Cambria Math" panose="02040503050406030204" pitchFamily="18" charset="0"/>
                      </a:rPr>
                      <m:t>(</m:t>
                    </m:r>
                    <m:r>
                      <a:rPr lang="zh-CN" altLang="en-US" sz="2800" i="1" cap="none">
                        <a:solidFill>
                          <a:srgbClr val="000000"/>
                        </a:solidFill>
                        <a:latin typeface="Cambria Math" panose="02040503050406030204" pitchFamily="18" charset="0"/>
                      </a:rPr>
                      <m:t>𝑡</m:t>
                    </m:r>
                    <m:r>
                      <a:rPr lang="zh-CN" altLang="en-US" sz="2800" i="1" cap="none">
                        <a:solidFill>
                          <a:srgbClr val="000000"/>
                        </a:solidFill>
                        <a:latin typeface="Cambria Math" panose="02040503050406030204" pitchFamily="18" charset="0"/>
                      </a:rPr>
                      <m:t>)=</m:t>
                    </m:r>
                    <m:sSup>
                      <m:sSupPr>
                        <m:ctrlPr>
                          <a:rPr lang="zh-CN" altLang="en-US" sz="2800" i="1" cap="none">
                            <a:solidFill>
                              <a:srgbClr val="000000"/>
                            </a:solidFill>
                            <a:latin typeface="Cambria Math" panose="02040503050406030204" pitchFamily="18" charset="0"/>
                          </a:rPr>
                        </m:ctrlPr>
                      </m:sSupPr>
                      <m:e>
                        <m:r>
                          <a:rPr lang="zh-CN" altLang="en-US" sz="2800" i="1" cap="none">
                            <a:solidFill>
                              <a:srgbClr val="000000"/>
                            </a:solidFill>
                            <a:latin typeface="Cambria Math" panose="02040503050406030204" pitchFamily="18" charset="0"/>
                          </a:rPr>
                          <m:t>𝐿</m:t>
                        </m:r>
                      </m:e>
                      <m:sup>
                        <m:r>
                          <a:rPr lang="zh-CN" altLang="en-US" sz="2800" i="1" cap="none">
                            <a:solidFill>
                              <a:srgbClr val="000000"/>
                            </a:solidFill>
                            <a:latin typeface="Cambria Math" panose="02040503050406030204" pitchFamily="18" charset="0"/>
                          </a:rPr>
                          <m:t>−1</m:t>
                        </m:r>
                      </m:sup>
                    </m:sSup>
                    <m:r>
                      <a:rPr lang="zh-CN" altLang="en-US" sz="2800" i="1" cap="none">
                        <a:solidFill>
                          <a:srgbClr val="000000"/>
                        </a:solidFill>
                        <a:latin typeface="Cambria Math" panose="02040503050406030204" pitchFamily="18" charset="0"/>
                      </a:rPr>
                      <m:t>[(</m:t>
                    </m:r>
                    <m:r>
                      <a:rPr lang="zh-CN" altLang="en-US" sz="2800" i="1" cap="none">
                        <a:solidFill>
                          <a:srgbClr val="000000"/>
                        </a:solidFill>
                        <a:latin typeface="Cambria Math" panose="02040503050406030204" pitchFamily="18" charset="0"/>
                      </a:rPr>
                      <m:t>𝑠</m:t>
                    </m:r>
                    <m:r>
                      <a:rPr lang="zh-CN" altLang="en-US" sz="2800" b="1" i="1" cap="none">
                        <a:solidFill>
                          <a:srgbClr val="000000"/>
                        </a:solidFill>
                        <a:latin typeface="Cambria Math" panose="02040503050406030204" pitchFamily="18" charset="0"/>
                      </a:rPr>
                      <m:t>𝑰</m:t>
                    </m:r>
                    <m:r>
                      <a:rPr lang="zh-CN" altLang="en-US" sz="2800" i="1" cap="none">
                        <a:solidFill>
                          <a:srgbClr val="000000"/>
                        </a:solidFill>
                        <a:latin typeface="Cambria Math" panose="02040503050406030204" pitchFamily="18" charset="0"/>
                      </a:rPr>
                      <m:t>−</m:t>
                    </m:r>
                    <m:r>
                      <a:rPr lang="zh-CN" altLang="en-US" sz="2800" b="1" i="1" cap="none">
                        <a:solidFill>
                          <a:srgbClr val="000000"/>
                        </a:solidFill>
                        <a:latin typeface="Cambria Math" panose="02040503050406030204" pitchFamily="18" charset="0"/>
                      </a:rPr>
                      <m:t>𝑨</m:t>
                    </m:r>
                    <m:sSup>
                      <m:sSupPr>
                        <m:ctrlPr>
                          <a:rPr lang="zh-CN" altLang="en-US" sz="2800" i="1" cap="none">
                            <a:solidFill>
                              <a:srgbClr val="000000"/>
                            </a:solidFill>
                            <a:latin typeface="Cambria Math" panose="02040503050406030204" pitchFamily="18" charset="0"/>
                          </a:rPr>
                        </m:ctrlPr>
                      </m:sSupPr>
                      <m:e>
                        <m:r>
                          <a:rPr lang="zh-CN" altLang="en-US" sz="2800" i="1" cap="none">
                            <a:solidFill>
                              <a:srgbClr val="000000"/>
                            </a:solidFill>
                            <a:latin typeface="Cambria Math" panose="02040503050406030204" pitchFamily="18" charset="0"/>
                          </a:rPr>
                          <m:t>)</m:t>
                        </m:r>
                      </m:e>
                      <m:sup>
                        <m:r>
                          <a:rPr lang="zh-CN" altLang="en-US" sz="2800" i="1" cap="none">
                            <a:solidFill>
                              <a:srgbClr val="000000"/>
                            </a:solidFill>
                            <a:latin typeface="Cambria Math" panose="02040503050406030204" pitchFamily="18" charset="0"/>
                          </a:rPr>
                          <m:t>−1</m:t>
                        </m:r>
                      </m:sup>
                    </m:sSup>
                    <m:r>
                      <a:rPr lang="zh-CN" altLang="en-US" sz="2800" i="1" cap="none">
                        <a:solidFill>
                          <a:srgbClr val="000000"/>
                        </a:solidFill>
                        <a:latin typeface="Cambria Math" panose="02040503050406030204" pitchFamily="18" charset="0"/>
                      </a:rPr>
                      <m:t>]</m:t>
                    </m:r>
                  </m:oMath>
                </a14:m>
                <a:r>
                  <a:rPr lang="en-US" altLang="zh-CN" sz="2800" cap="none" dirty="0">
                    <a:solidFill>
                      <a:srgbClr val="355071"/>
                    </a:solidFill>
                    <a:latin typeface="Arial" panose="020B0604020202020204" pitchFamily="34" charset="0"/>
                    <a:ea typeface="宋体" panose="02010600030101010101" pitchFamily="2" charset="-122"/>
                  </a:rPr>
                  <a:t>				</a:t>
                </a:r>
                <a:r>
                  <a:rPr lang="en-US" altLang="zh-CN" cap="none" dirty="0">
                    <a:solidFill>
                      <a:srgbClr val="355071"/>
                    </a:solidFill>
                    <a:latin typeface="Times New Roman" panose="02020603050405020304" pitchFamily="18" charset="0"/>
                    <a:ea typeface="宋体" panose="02010600030101010101" pitchFamily="2" charset="-122"/>
                    <a:cs typeface="Times New Roman" panose="02020603050405020304" pitchFamily="18" charset="0"/>
                  </a:rPr>
                  <a:t>(2-27)</a:t>
                </a:r>
                <a:endParaRPr lang="zh-CN" altLang="en-US" cap="none" dirty="0">
                  <a:solidFill>
                    <a:srgbClr val="355071"/>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50000"/>
                  </a:lnSpc>
                  <a:spcBef>
                    <a:spcPct val="0"/>
                  </a:spcBef>
                  <a:spcAft>
                    <a:spcPct val="0"/>
                  </a:spcAft>
                  <a:buClrTx/>
                  <a:buNone/>
                </a:pPr>
                <a:endParaRPr lang="zh-CN" altLang="en-US" dirty="0">
                  <a:latin typeface="宋体" panose="02010600030101010101" pitchFamily="2" charset="-122"/>
                </a:endParaRPr>
              </a:p>
            </p:txBody>
          </p:sp>
        </mc:Choice>
        <mc:Fallback xmlns="">
          <p:sp>
            <p:nvSpPr>
              <p:cNvPr id="4" name="内容占位符 3">
                <a:extLst>
                  <a:ext uri="{FF2B5EF4-FFF2-40B4-BE49-F238E27FC236}">
                    <a16:creationId xmlns:a16="http://schemas.microsoft.com/office/drawing/2014/main" id="{16732801-F63F-4D50-A8F4-FE4BC0CEA92B}"/>
                  </a:ext>
                </a:extLst>
              </p:cNvPr>
              <p:cNvSpPr>
                <a:spLocks noGrp="1" noRot="1" noChangeAspect="1" noMove="1" noResize="1" noEditPoints="1" noAdjustHandles="1" noChangeArrowheads="1" noChangeShapeType="1" noTextEdit="1"/>
              </p:cNvSpPr>
              <p:nvPr>
                <p:ph sz="quarter" idx="13"/>
              </p:nvPr>
            </p:nvSpPr>
            <p:spPr>
              <a:blipFill>
                <a:blip r:embed="rId2"/>
                <a:stretch>
                  <a:fillRect r="-88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396ACEF-2947-4156-93B3-03D99CD67141}"/>
              </a:ext>
            </a:extLst>
          </p:cNvPr>
          <p:cNvSpPr>
            <a:spLocks noGrp="1"/>
          </p:cNvSpPr>
          <p:nvPr>
            <p:ph type="sldNum" sz="quarter" idx="12"/>
          </p:nvPr>
        </p:nvSpPr>
        <p:spPr/>
        <p:txBody>
          <a:bodyPr/>
          <a:lstStyle/>
          <a:p>
            <a:fld id="{86AEE06C-0CD7-41E2-81E6-FA1C1A12492D}" type="slidenum">
              <a:rPr lang="en-US" altLang="zh-CN" smtClean="0"/>
              <a:pPr/>
              <a:t>30</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6F2BC-1440-486D-9284-C6E01C413994}"/>
              </a:ext>
            </a:extLst>
          </p:cNvPr>
          <p:cNvSpPr>
            <a:spLocks noGrp="1"/>
          </p:cNvSpPr>
          <p:nvPr>
            <p:ph type="title"/>
          </p:nvPr>
        </p:nvSpPr>
        <p:spPr/>
        <p:txBody>
          <a:bodyPr>
            <a:normAutofit/>
          </a:bodyPr>
          <a:lstStyle/>
          <a:p>
            <a:r>
              <a:rPr lang="zh-CN" altLang="en-US" dirty="0"/>
              <a:t>例</a:t>
            </a:r>
            <a:r>
              <a:rPr lang="en-US" altLang="zh-CN" dirty="0"/>
              <a:t>2-2  </a:t>
            </a:r>
            <a:r>
              <a:rPr lang="zh-CN" altLang="en-US" dirty="0"/>
              <a:t>试求如下线性定常系统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DB8524-0C21-4A6B-A6C5-47F5C55098CB}"/>
                  </a:ext>
                </a:extLst>
              </p:cNvPr>
              <p:cNvSpPr>
                <a:spLocks noGrp="1"/>
              </p:cNvSpPr>
              <p:nvPr>
                <p:ph sz="quarter" idx="13"/>
              </p:nvPr>
            </p:nvSpPr>
            <p:spPr/>
            <p:txBody>
              <a:bodyPr/>
              <a:lstStyle/>
              <a:p>
                <a:pP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smtClean="0">
                                  <a:solidFill>
                                    <a:srgbClr val="000000"/>
                                  </a:solidFill>
                                  <a:latin typeface="Cambria Math" panose="02040503050406030204" pitchFamily="18" charset="0"/>
                                </a:rPr>
                              </m:ctrlPr>
                            </m:mPr>
                            <m:mr>
                              <m:e>
                                <m:r>
                                  <m:rPr>
                                    <m:brk m:alnAt="7"/>
                                  </m:rPr>
                                  <a:rPr lang="en-US" altLang="zh-CN" b="0" i="1" smtClean="0">
                                    <a:solidFill>
                                      <a:srgbClr val="000000"/>
                                    </a:solidFill>
                                    <a:latin typeface="Cambria Math" panose="02040503050406030204" pitchFamily="18" charset="0"/>
                                  </a:rPr>
                                  <m:t>0</m:t>
                                </m:r>
                              </m:e>
                              <m:e>
                                <m:r>
                                  <a:rPr lang="en-US" altLang="zh-CN" b="0" i="1" smtClean="0">
                                    <a:solidFill>
                                      <a:srgbClr val="000000"/>
                                    </a:solidFill>
                                    <a:latin typeface="Cambria Math" panose="02040503050406030204" pitchFamily="18" charset="0"/>
                                  </a:rPr>
                                  <m:t>1</m:t>
                                </m:r>
                              </m:e>
                            </m:mr>
                            <m:mr>
                              <m:e>
                                <m:r>
                                  <a:rPr lang="en-US" altLang="zh-CN" b="0" i="1" smtClean="0">
                                    <a:solidFill>
                                      <a:srgbClr val="000000"/>
                                    </a:solidFill>
                                    <a:latin typeface="Cambria Math" panose="02040503050406030204" pitchFamily="18" charset="0"/>
                                  </a:rPr>
                                  <m:t>−2</m:t>
                                </m:r>
                              </m:e>
                              <m:e>
                                <m:r>
                                  <a:rPr lang="en-US" altLang="zh-CN" b="0" i="1" smtClean="0">
                                    <a:solidFill>
                                      <a:srgbClr val="000000"/>
                                    </a:solidFill>
                                    <a:latin typeface="Cambria Math" panose="02040503050406030204" pitchFamily="18" charset="0"/>
                                  </a:rPr>
                                  <m:t>−3</m:t>
                                </m:r>
                              </m:e>
                            </m:mr>
                          </m:m>
                        </m:e>
                      </m:d>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eqArr>
                        </m:e>
                      </m:d>
                    </m:oMath>
                  </m:oMathPara>
                </a14:m>
                <a:endParaRPr lang="zh-CN" altLang="en-US" dirty="0"/>
              </a:p>
              <a:p>
                <a:pPr>
                  <a:buNone/>
                </a:pPr>
                <a:r>
                  <a:rPr lang="zh-CN" altLang="en-US" dirty="0">
                    <a:latin typeface="宋体" panose="02010600030101010101" pitchFamily="2" charset="-122"/>
                  </a:rPr>
                  <a:t>的状态转移矩阵</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和状态转移矩阵的逆</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𝜱</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 </a:t>
                </a:r>
              </a:p>
              <a:p>
                <a:pPr>
                  <a:buNone/>
                </a:pPr>
                <a:r>
                  <a:rPr lang="zh-CN" altLang="en-US" dirty="0"/>
                  <a:t>解</a:t>
                </a:r>
                <a:r>
                  <a:rPr lang="en-US" altLang="zh-CN" dirty="0"/>
                  <a:t>:  </a:t>
                </a:r>
                <a:r>
                  <a:rPr lang="zh-CN" altLang="en-US" dirty="0"/>
                  <a:t>状态转移矩阵由下式确定</a:t>
                </a:r>
              </a:p>
              <a:p>
                <a:pPr lvl="0" algn="ctr" fontAlgn="base">
                  <a:lnSpc>
                    <a:spcPct val="100000"/>
                  </a:lnSpc>
                  <a:spcBef>
                    <a:spcPct val="0"/>
                  </a:spcBef>
                  <a:spcAft>
                    <a:spcPct val="0"/>
                  </a:spcAft>
                  <a:buClrTx/>
                  <a:buNone/>
                </a:pPr>
                <a14:m>
                  <m:oMathPara xmlns:m="http://schemas.openxmlformats.org/officeDocument/2006/math">
                    <m:oMathParaPr>
                      <m:jc m:val="center"/>
                    </m:oMathParaPr>
                    <m:oMath xmlns:m="http://schemas.openxmlformats.org/officeDocument/2006/math">
                      <m:r>
                        <a:rPr lang="zh-CN" altLang="en-US" sz="2300" b="1" i="1" cap="none">
                          <a:solidFill>
                            <a:srgbClr val="000000"/>
                          </a:solidFill>
                          <a:latin typeface="Cambria Math" panose="02040503050406030204" pitchFamily="18" charset="0"/>
                        </a:rPr>
                        <m:t>𝜱</m:t>
                      </m:r>
                      <m:r>
                        <a:rPr lang="zh-CN" altLang="en-US" sz="2300" i="1" cap="none">
                          <a:solidFill>
                            <a:srgbClr val="000000"/>
                          </a:solidFill>
                          <a:latin typeface="Cambria Math" panose="02040503050406030204" pitchFamily="18" charset="0"/>
                        </a:rPr>
                        <m:t>(</m:t>
                      </m:r>
                      <m:r>
                        <a:rPr lang="zh-CN" altLang="en-US" sz="2300" i="1" cap="none">
                          <a:solidFill>
                            <a:srgbClr val="000000"/>
                          </a:solidFill>
                          <a:latin typeface="Cambria Math" panose="02040503050406030204" pitchFamily="18" charset="0"/>
                        </a:rPr>
                        <m:t>𝑡</m:t>
                      </m:r>
                      <m:r>
                        <a:rPr lang="zh-CN" altLang="en-US" sz="2300" i="1" cap="none">
                          <a:solidFill>
                            <a:srgbClr val="000000"/>
                          </a:solidFill>
                          <a:latin typeface="Cambria Math" panose="02040503050406030204" pitchFamily="18" charset="0"/>
                        </a:rPr>
                        <m:t>)=</m:t>
                      </m:r>
                      <m:sSup>
                        <m:sSupPr>
                          <m:ctrlPr>
                            <a:rPr lang="zh-CN" altLang="en-US" sz="2300" i="1" cap="none">
                              <a:solidFill>
                                <a:srgbClr val="000000"/>
                              </a:solidFill>
                              <a:latin typeface="Cambria Math" panose="02040503050406030204" pitchFamily="18" charset="0"/>
                            </a:rPr>
                          </m:ctrlPr>
                        </m:sSupPr>
                        <m:e>
                          <m:r>
                            <m:rPr>
                              <m:sty m:val="p"/>
                            </m:rPr>
                            <a:rPr lang="zh-CN" altLang="en-US" sz="2300" i="1" cap="none">
                              <a:solidFill>
                                <a:srgbClr val="000000"/>
                              </a:solidFill>
                              <a:latin typeface="Cambria Math" panose="02040503050406030204" pitchFamily="18" charset="0"/>
                            </a:rPr>
                            <m:t>e</m:t>
                          </m:r>
                        </m:e>
                        <m:sup>
                          <m:r>
                            <a:rPr lang="zh-CN" altLang="en-US" sz="2300" b="1" i="1" cap="none">
                              <a:solidFill>
                                <a:srgbClr val="000000"/>
                              </a:solidFill>
                              <a:latin typeface="Cambria Math" panose="02040503050406030204" pitchFamily="18" charset="0"/>
                            </a:rPr>
                            <m:t>𝑨</m:t>
                          </m:r>
                          <m:r>
                            <a:rPr lang="zh-CN" altLang="en-US" sz="2300" i="1" cap="none">
                              <a:solidFill>
                                <a:srgbClr val="000000"/>
                              </a:solidFill>
                              <a:latin typeface="Cambria Math" panose="02040503050406030204" pitchFamily="18" charset="0"/>
                            </a:rPr>
                            <m:t>𝑡</m:t>
                          </m:r>
                        </m:sup>
                      </m:sSup>
                      <m:r>
                        <a:rPr lang="zh-CN" altLang="en-US" sz="2300" i="1" cap="none">
                          <a:solidFill>
                            <a:srgbClr val="000000"/>
                          </a:solidFill>
                          <a:latin typeface="Cambria Math" panose="02040503050406030204" pitchFamily="18" charset="0"/>
                        </a:rPr>
                        <m:t>=</m:t>
                      </m:r>
                      <m:sSup>
                        <m:sSupPr>
                          <m:ctrlPr>
                            <a:rPr lang="zh-CN" altLang="en-US" sz="2300" i="1" cap="none">
                              <a:solidFill>
                                <a:srgbClr val="000000"/>
                              </a:solidFill>
                              <a:latin typeface="Cambria Math" panose="02040503050406030204" pitchFamily="18" charset="0"/>
                            </a:rPr>
                          </m:ctrlPr>
                        </m:sSupPr>
                        <m:e>
                          <m:r>
                            <a:rPr lang="zh-CN" altLang="en-US" sz="2300" i="1" cap="none">
                              <a:solidFill>
                                <a:srgbClr val="000000"/>
                              </a:solidFill>
                              <a:latin typeface="Cambria Math" panose="02040503050406030204" pitchFamily="18" charset="0"/>
                            </a:rPr>
                            <m:t>𝐿</m:t>
                          </m:r>
                        </m:e>
                        <m:sup>
                          <m:r>
                            <a:rPr lang="zh-CN" altLang="en-US" sz="2300" i="1" cap="none">
                              <a:solidFill>
                                <a:srgbClr val="000000"/>
                              </a:solidFill>
                              <a:latin typeface="Cambria Math" panose="02040503050406030204" pitchFamily="18" charset="0"/>
                            </a:rPr>
                            <m:t>−1</m:t>
                          </m:r>
                        </m:sup>
                      </m:sSup>
                      <m:r>
                        <a:rPr lang="zh-CN" altLang="en-US" sz="2300" i="1" cap="none">
                          <a:solidFill>
                            <a:srgbClr val="000000"/>
                          </a:solidFill>
                          <a:latin typeface="Cambria Math" panose="02040503050406030204" pitchFamily="18" charset="0"/>
                        </a:rPr>
                        <m:t>[(</m:t>
                      </m:r>
                      <m:r>
                        <m:rPr>
                          <m:sty m:val="p"/>
                        </m:rPr>
                        <a:rPr lang="zh-CN" altLang="en-US" sz="2300" i="1" cap="none">
                          <a:solidFill>
                            <a:srgbClr val="000000"/>
                          </a:solidFill>
                          <a:latin typeface="Cambria Math" panose="02040503050406030204" pitchFamily="18" charset="0"/>
                        </a:rPr>
                        <m:t>s</m:t>
                      </m:r>
                      <m:r>
                        <a:rPr lang="zh-CN" altLang="en-US" sz="2300" b="1" i="1" cap="none">
                          <a:solidFill>
                            <a:srgbClr val="000000"/>
                          </a:solidFill>
                          <a:latin typeface="Cambria Math" panose="02040503050406030204" pitchFamily="18" charset="0"/>
                        </a:rPr>
                        <m:t>𝑰</m:t>
                      </m:r>
                      <m:r>
                        <a:rPr lang="zh-CN" altLang="en-US" sz="2300" i="1" cap="none">
                          <a:solidFill>
                            <a:srgbClr val="000000"/>
                          </a:solidFill>
                          <a:latin typeface="Cambria Math" panose="02040503050406030204" pitchFamily="18" charset="0"/>
                        </a:rPr>
                        <m:t>−</m:t>
                      </m:r>
                      <m:r>
                        <a:rPr lang="zh-CN" altLang="en-US" sz="2300" b="1" i="1" cap="none">
                          <a:solidFill>
                            <a:srgbClr val="000000"/>
                          </a:solidFill>
                          <a:latin typeface="Cambria Math" panose="02040503050406030204" pitchFamily="18" charset="0"/>
                        </a:rPr>
                        <m:t>𝑨</m:t>
                      </m:r>
                      <m:sSup>
                        <m:sSupPr>
                          <m:ctrlPr>
                            <a:rPr lang="zh-CN" altLang="en-US" sz="2300" i="1" cap="none">
                              <a:solidFill>
                                <a:srgbClr val="000000"/>
                              </a:solidFill>
                              <a:latin typeface="Cambria Math" panose="02040503050406030204" pitchFamily="18" charset="0"/>
                            </a:rPr>
                          </m:ctrlPr>
                        </m:sSupPr>
                        <m:e>
                          <m:r>
                            <a:rPr lang="zh-CN" altLang="en-US" sz="2300" i="1" cap="none">
                              <a:solidFill>
                                <a:srgbClr val="000000"/>
                              </a:solidFill>
                              <a:latin typeface="Cambria Math" panose="02040503050406030204" pitchFamily="18" charset="0"/>
                            </a:rPr>
                            <m:t>)</m:t>
                          </m:r>
                        </m:e>
                        <m:sup>
                          <m:r>
                            <a:rPr lang="zh-CN" altLang="en-US" sz="2300" i="1" cap="none">
                              <a:solidFill>
                                <a:srgbClr val="000000"/>
                              </a:solidFill>
                              <a:latin typeface="Cambria Math" panose="02040503050406030204" pitchFamily="18" charset="0"/>
                            </a:rPr>
                            <m:t>−1</m:t>
                          </m:r>
                        </m:sup>
                      </m:sSup>
                      <m:r>
                        <a:rPr lang="zh-CN" altLang="en-US" sz="2300" i="1" cap="none">
                          <a:solidFill>
                            <a:srgbClr val="000000"/>
                          </a:solidFill>
                          <a:latin typeface="Cambria Math" panose="02040503050406030204" pitchFamily="18" charset="0"/>
                        </a:rPr>
                        <m:t>]</m:t>
                      </m:r>
                    </m:oMath>
                  </m:oMathPara>
                </a14:m>
                <a:endParaRPr lang="zh-CN" altLang="en-US" sz="2300" cap="none" dirty="0">
                  <a:solidFill>
                    <a:srgbClr val="355071"/>
                  </a:solidFill>
                  <a:latin typeface="Arial" panose="020B0604020202020204" pitchFamily="34" charset="0"/>
                  <a:ea typeface="宋体" panose="02010600030101010101" pitchFamily="2" charset="-122"/>
                </a:endParaRPr>
              </a:p>
              <a:p>
                <a:pPr>
                  <a:lnSpc>
                    <a:spcPct val="100000"/>
                  </a:lnSpc>
                  <a:buNone/>
                </a:pPr>
                <a:r>
                  <a:rPr lang="zh-CN" altLang="en-US" dirty="0"/>
                  <a:t>由于</a:t>
                </a:r>
                <a14:m>
                  <m:oMath xmlns:m="http://schemas.openxmlformats.org/officeDocument/2006/math">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𝑠</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	0</m:t>
                            </m:r>
                          </m:e>
                          <m:e>
                            <m:r>
                              <a:rPr lang="zh-CN" altLang="en-US" i="1">
                                <a:solidFill>
                                  <a:srgbClr val="000000"/>
                                </a:solidFill>
                                <a:latin typeface="Cambria Math" panose="02040503050406030204" pitchFamily="18" charset="0"/>
                              </a:rPr>
                              <m:t>&amp;0</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𝑠</m:t>
                            </m:r>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smtClean="0">
                                <a:solidFill>
                                  <a:srgbClr val="000000"/>
                                </a:solidFill>
                                <a:latin typeface="Cambria Math" panose="02040503050406030204" pitchFamily="18" charset="0"/>
                              </a:rPr>
                            </m:ctrlPr>
                          </m:mPr>
                          <m:mr>
                            <m:e>
                              <m:r>
                                <m:rPr>
                                  <m:brk m:alnAt="7"/>
                                </m:rPr>
                                <a:rPr lang="en-US" altLang="zh-CN" b="0" i="1" smtClean="0">
                                  <a:solidFill>
                                    <a:srgbClr val="000000"/>
                                  </a:solidFill>
                                  <a:latin typeface="Cambria Math" panose="02040503050406030204" pitchFamily="18" charset="0"/>
                                </a:rPr>
                                <m:t>0</m:t>
                              </m:r>
                            </m:e>
                            <m:e>
                              <m:r>
                                <a:rPr lang="en-US" altLang="zh-CN" b="0" i="1" smtClean="0">
                                  <a:solidFill>
                                    <a:srgbClr val="000000"/>
                                  </a:solidFill>
                                  <a:latin typeface="Cambria Math" panose="02040503050406030204" pitchFamily="18" charset="0"/>
                                </a:rPr>
                                <m:t>1</m:t>
                              </m:r>
                            </m:e>
                          </m:mr>
                          <m:mr>
                            <m:e>
                              <m:r>
                                <a:rPr lang="en-US" altLang="zh-CN" b="0" i="1" smtClean="0">
                                  <a:solidFill>
                                    <a:srgbClr val="000000"/>
                                  </a:solidFill>
                                  <a:latin typeface="Cambria Math" panose="02040503050406030204" pitchFamily="18" charset="0"/>
                                </a:rPr>
                                <m:t>−2</m:t>
                              </m:r>
                            </m:e>
                            <m:e>
                              <m:r>
                                <a:rPr lang="en-US" altLang="zh-CN" b="0" i="1" smtClean="0">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smtClean="0">
                                <a:solidFill>
                                  <a:srgbClr val="000000"/>
                                </a:solidFill>
                                <a:latin typeface="Cambria Math" panose="02040503050406030204" pitchFamily="18" charset="0"/>
                              </a:rPr>
                            </m:ctrlPr>
                          </m:mPr>
                          <m:mr>
                            <m:e>
                              <m:r>
                                <m:rPr>
                                  <m:brk m:alnAt="7"/>
                                </m:rPr>
                                <a:rPr lang="en-US" altLang="zh-CN" b="0" i="1" smtClean="0">
                                  <a:solidFill>
                                    <a:srgbClr val="000000"/>
                                  </a:solidFill>
                                  <a:latin typeface="Cambria Math" panose="02040503050406030204" pitchFamily="18" charset="0"/>
                                </a:rPr>
                                <m:t>𝑠</m:t>
                              </m:r>
                            </m:e>
                            <m:e>
                              <m:r>
                                <a:rPr lang="en-US" altLang="zh-CN" b="0" i="1" smtClean="0">
                                  <a:solidFill>
                                    <a:srgbClr val="000000"/>
                                  </a:solidFill>
                                  <a:latin typeface="Cambria Math" panose="02040503050406030204" pitchFamily="18" charset="0"/>
                                </a:rPr>
                                <m:t>−1</m:t>
                              </m:r>
                            </m:e>
                          </m:mr>
                          <m:mr>
                            <m:e>
                              <m:r>
                                <a:rPr lang="en-US" altLang="zh-CN" b="0" i="1" smtClean="0">
                                  <a:solidFill>
                                    <a:srgbClr val="000000"/>
                                  </a:solidFill>
                                  <a:latin typeface="Cambria Math" panose="02040503050406030204" pitchFamily="18" charset="0"/>
                                </a:rPr>
                                <m:t>2</m:t>
                              </m:r>
                            </m:e>
                            <m:e>
                              <m:r>
                                <a:rPr lang="en-US" altLang="zh-CN" b="0" i="1" smtClean="0">
                                  <a:solidFill>
                                    <a:srgbClr val="000000"/>
                                  </a:solidFill>
                                  <a:latin typeface="Cambria Math" panose="02040503050406030204" pitchFamily="18" charset="0"/>
                                </a:rPr>
                                <m:t>𝑠</m:t>
                              </m:r>
                              <m:r>
                                <a:rPr lang="en-US" altLang="zh-CN" b="0" i="1" smtClean="0">
                                  <a:solidFill>
                                    <a:srgbClr val="000000"/>
                                  </a:solidFill>
                                  <a:latin typeface="Cambria Math" panose="02040503050406030204" pitchFamily="18" charset="0"/>
                                </a:rPr>
                                <m:t>+3</m:t>
                              </m:r>
                            </m:e>
                          </m:mr>
                        </m:m>
                      </m:e>
                    </m:d>
                  </m:oMath>
                </a14:m>
                <a:endParaRPr lang="zh-CN" altLang="en-US" dirty="0"/>
              </a:p>
              <a:p>
                <a:pPr algn="just">
                  <a:buNone/>
                </a:pPr>
                <a:r>
                  <a:rPr lang="zh-CN" altLang="en-US" dirty="0"/>
                  <a:t>其逆矩阵为</a:t>
                </a:r>
              </a:p>
              <a:p>
                <a:pPr eaLnBrk="0" hangingPunct="0"/>
                <a:endParaRPr lang="en-US" altLang="zh-CN" dirty="0"/>
              </a:p>
              <a:p>
                <a:pPr>
                  <a:buNone/>
                </a:pPr>
                <a:endParaRPr lang="zh-CN" altLang="en-US" dirty="0"/>
              </a:p>
              <a:p>
                <a:pPr>
                  <a:buNone/>
                </a:pPr>
                <a:endParaRPr lang="zh-CN" altLang="en-US" dirty="0"/>
              </a:p>
            </p:txBody>
          </p:sp>
        </mc:Choice>
        <mc:Fallback xmlns="">
          <p:sp>
            <p:nvSpPr>
              <p:cNvPr id="3" name="内容占位符 2">
                <a:extLst>
                  <a:ext uri="{FF2B5EF4-FFF2-40B4-BE49-F238E27FC236}">
                    <a16:creationId xmlns:a16="http://schemas.microsoft.com/office/drawing/2014/main" id="{CBDB8524-0C21-4A6B-A6C5-47F5C55098CB}"/>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3A620F1-B1BC-475A-A8DE-EFD525C33606}"/>
              </a:ext>
            </a:extLst>
          </p:cNvPr>
          <p:cNvSpPr>
            <a:spLocks noGrp="1"/>
          </p:cNvSpPr>
          <p:nvPr>
            <p:ph type="sldNum" sz="quarter" idx="12"/>
          </p:nvPr>
        </p:nvSpPr>
        <p:spPr/>
        <p:txBody>
          <a:bodyPr/>
          <a:lstStyle/>
          <a:p>
            <a:fld id="{86AEE06C-0CD7-41E2-81E6-FA1C1A12492D}" type="slidenum">
              <a:rPr lang="en-US" altLang="zh-CN" smtClean="0"/>
              <a:pPr/>
              <a:t>31</a:t>
            </a:fld>
            <a:endParaRPr lang="en-US" altLang="zh-CN"/>
          </a:p>
        </p:txBody>
      </p:sp>
      <mc:AlternateContent xmlns:mc="http://schemas.openxmlformats.org/markup-compatibility/2006" xmlns:a14="http://schemas.microsoft.com/office/drawing/2010/main">
        <mc:Choice Requires="a14">
          <p:sp>
            <p:nvSpPr>
              <p:cNvPr id="22" name="Object 3">
                <a:extLst>
                  <a:ext uri="{FF2B5EF4-FFF2-40B4-BE49-F238E27FC236}">
                    <a16:creationId xmlns:a16="http://schemas.microsoft.com/office/drawing/2014/main" id="{6F43EE27-A0D2-4FA6-984A-50FC31277430}"/>
                  </a:ext>
                </a:extLst>
              </p:cNvPr>
              <p:cNvSpPr txBox="1"/>
              <p:nvPr/>
            </p:nvSpPr>
            <p:spPr bwMode="auto">
              <a:xfrm>
                <a:off x="1703512" y="4869160"/>
                <a:ext cx="9766920" cy="1752600"/>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𝑠</m:t>
                      </m:r>
                      <m:r>
                        <a:rPr lang="zh-CN" altLang="en-US" b="1" i="1" smtClean="0">
                          <a:solidFill>
                            <a:srgbClr val="000000"/>
                          </a:solidFill>
                          <a:latin typeface="Cambria Math" panose="02040503050406030204" pitchFamily="18" charset="0"/>
                        </a:rPr>
                        <m:t>𝑰</m:t>
                      </m:r>
                      <m:r>
                        <a:rPr lang="zh-CN" altLang="en-US" i="1" smtClean="0">
                          <a:solidFill>
                            <a:srgbClr val="000000"/>
                          </a:solidFill>
                          <a:latin typeface="Cambria Math" panose="02040503050406030204" pitchFamily="18" charset="0"/>
                        </a:rPr>
                        <m:t>−</m:t>
                      </m:r>
                      <m:r>
                        <a:rPr lang="zh-CN" altLang="en-US" b="1" i="1" smtClean="0">
                          <a:solidFill>
                            <a:srgbClr val="000000"/>
                          </a:solidFill>
                          <a:latin typeface="Cambria Math" panose="02040503050406030204" pitchFamily="18" charset="0"/>
                        </a:rPr>
                        <m:t>𝑨</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+2)</m:t>
                          </m:r>
                        </m:den>
                      </m:f>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smtClean="0">
                                  <a:solidFill>
                                    <a:srgbClr val="000000"/>
                                  </a:solidFill>
                                  <a:latin typeface="Cambria Math" panose="02040503050406030204" pitchFamily="18" charset="0"/>
                                </a:rPr>
                              </m:ctrlPr>
                            </m:mPr>
                            <m:mr>
                              <m:e>
                                <m:r>
                                  <m:rPr>
                                    <m:brk m:alnAt="7"/>
                                  </m:rPr>
                                  <a:rPr lang="en-US" altLang="zh-CN" b="0" i="1" smtClean="0">
                                    <a:solidFill>
                                      <a:srgbClr val="000000"/>
                                    </a:solidFill>
                                    <a:latin typeface="Cambria Math" panose="02040503050406030204" pitchFamily="18" charset="0"/>
                                  </a:rPr>
                                  <m:t>𝑠</m:t>
                                </m:r>
                                <m:r>
                                  <a:rPr lang="en-US" altLang="zh-CN" b="0" i="1" smtClean="0">
                                    <a:solidFill>
                                      <a:srgbClr val="000000"/>
                                    </a:solidFill>
                                    <a:latin typeface="Cambria Math" panose="02040503050406030204" pitchFamily="18" charset="0"/>
                                  </a:rPr>
                                  <m:t>+3</m:t>
                                </m:r>
                              </m:e>
                              <m:e>
                                <m:r>
                                  <a:rPr lang="en-US" altLang="zh-CN" b="0" i="1" smtClean="0">
                                    <a:solidFill>
                                      <a:srgbClr val="000000"/>
                                    </a:solidFill>
                                    <a:latin typeface="Cambria Math" panose="02040503050406030204" pitchFamily="18" charset="0"/>
                                  </a:rPr>
                                  <m:t>1</m:t>
                                </m:r>
                              </m:e>
                            </m:mr>
                            <m:mr>
                              <m:e>
                                <m:r>
                                  <a:rPr lang="en-US" altLang="zh-CN" b="0" i="1" smtClean="0">
                                    <a:solidFill>
                                      <a:srgbClr val="000000"/>
                                    </a:solidFill>
                                    <a:latin typeface="Cambria Math" panose="02040503050406030204" pitchFamily="18" charset="0"/>
                                  </a:rPr>
                                  <m:t>−2</m:t>
                                </m:r>
                              </m:e>
                              <m:e>
                                <m:r>
                                  <a:rPr lang="en-US" altLang="zh-CN" b="0" i="1" smtClean="0">
                                    <a:solidFill>
                                      <a:srgbClr val="000000"/>
                                    </a:solidFill>
                                    <a:latin typeface="Cambria Math" panose="02040503050406030204" pitchFamily="18" charset="0"/>
                                  </a:rPr>
                                  <m:t>𝑠</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+2)</m:t>
                                  </m:r>
                                </m:den>
                              </m:f>
                            </m:e>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+2)	</m:t>
                                  </m:r>
                                </m:den>
                              </m:f>
                              <m:r>
                                <a:rPr lang="zh-CN" altLang="en-US" i="1">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𝑠</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+2)</m:t>
                                  </m:r>
                                </m:den>
                              </m:f>
                            </m:e>
                          </m:eqArr>
                        </m:e>
                      </m:d>
                      <m:r>
                        <a:rPr lang="zh-CN" altLang="en-US" i="1">
                          <a:solidFill>
                            <a:srgbClr val="000000"/>
                          </a:solidFill>
                          <a:latin typeface="Cambria Math" panose="02040503050406030204" pitchFamily="18" charset="0"/>
                        </a:rPr>
                        <m:t>	</m:t>
                      </m:r>
                    </m:oMath>
                  </m:oMathPara>
                </a14:m>
                <a:endParaRPr lang="zh-CN" altLang="en-US" dirty="0"/>
              </a:p>
            </p:txBody>
          </p:sp>
        </mc:Choice>
        <mc:Fallback xmlns="">
          <p:sp>
            <p:nvSpPr>
              <p:cNvPr id="22" name="Object 3">
                <a:extLst>
                  <a:ext uri="{FF2B5EF4-FFF2-40B4-BE49-F238E27FC236}">
                    <a16:creationId xmlns:a16="http://schemas.microsoft.com/office/drawing/2014/main" id="{6F43EE27-A0D2-4FA6-984A-50FC31277430}"/>
                  </a:ext>
                </a:extLst>
              </p:cNvPr>
              <p:cNvSpPr txBox="1">
                <a:spLocks noRot="1" noChangeAspect="1" noMove="1" noResize="1" noEditPoints="1" noAdjustHandles="1" noChangeArrowheads="1" noChangeShapeType="1" noTextEdit="1"/>
              </p:cNvSpPr>
              <p:nvPr/>
            </p:nvSpPr>
            <p:spPr bwMode="auto">
              <a:xfrm>
                <a:off x="1703512" y="4869160"/>
                <a:ext cx="9766920" cy="175260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5D4508F-61C2-406D-A244-33C58DA3A5AA}"/>
              </a:ext>
            </a:extLst>
          </p:cNvPr>
          <p:cNvSpPr>
            <a:spLocks noGrp="1"/>
          </p:cNvSpPr>
          <p:nvPr>
            <p:ph type="sldNum" sz="quarter" idx="12"/>
          </p:nvPr>
        </p:nvSpPr>
        <p:spPr/>
        <p:txBody>
          <a:bodyPr/>
          <a:lstStyle/>
          <a:p>
            <a:fld id="{86AEE06C-0CD7-41E2-81E6-FA1C1A12492D}" type="slidenum">
              <a:rPr lang="en-US" altLang="zh-CN" smtClean="0"/>
              <a:pPr/>
              <a:t>32</a:t>
            </a:fld>
            <a:endParaRPr lang="en-US" altLang="zh-CN"/>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0E8A375-AFAE-4ED3-B9AB-E1F2F5EB356C}"/>
                  </a:ext>
                </a:extLst>
              </p:cNvPr>
              <p:cNvSpPr>
                <a:spLocks noGrp="1"/>
              </p:cNvSpPr>
              <p:nvPr>
                <p:ph type="title" idx="4294967295"/>
              </p:nvPr>
            </p:nvSpPr>
            <p:spPr>
              <a:xfrm>
                <a:off x="1003300" y="404813"/>
                <a:ext cx="11188700" cy="6192837"/>
              </a:xfrm>
            </p:spPr>
            <p:txBody>
              <a:bodyPr anchor="t">
                <a:normAutofit/>
              </a:bodyPr>
              <a:lstStyle/>
              <a:p>
                <a:pPr algn="l" fontAlgn="base">
                  <a:lnSpc>
                    <a:spcPct val="150000"/>
                  </a:lnSpc>
                  <a:spcAft>
                    <a:spcPct val="0"/>
                  </a:spcAft>
                  <a:buNone/>
                </a:pPr>
                <a:r>
                  <a:rPr lang="zh-CN" altLang="en-US" sz="2400" dirty="0">
                    <a:latin typeface="宋体" panose="02010600030101010101" pitchFamily="2" charset="-122"/>
                  </a:rPr>
                  <a:t>因此</a:t>
                </a:r>
                <a:br>
                  <a:rPr lang="en-US" altLang="zh-CN" sz="2400" dirty="0">
                    <a:latin typeface="宋体" panose="02010600030101010101" pitchFamily="2" charset="-122"/>
                  </a:rPr>
                </a:br>
                <a:r>
                  <a:rPr lang="en-US" altLang="zh-CN" sz="2400" dirty="0">
                    <a:latin typeface="宋体" panose="02010600030101010101" pitchFamily="2" charset="-122"/>
                  </a:rPr>
                  <a:t>	</a:t>
                </a:r>
                <a14:m>
                  <m:oMath xmlns:m="http://schemas.openxmlformats.org/officeDocument/2006/math">
                    <m:r>
                      <a:rPr lang="zh-CN" altLang="en-US" sz="2400" b="1" i="1" cap="none">
                        <a:solidFill>
                          <a:srgbClr val="000000"/>
                        </a:solidFill>
                        <a:latin typeface="Cambria Math" panose="02040503050406030204" pitchFamily="18" charset="0"/>
                        <a:cs typeface="+mn-cs"/>
                      </a:rPr>
                      <m:t>𝜱</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𝐿</m:t>
                        </m:r>
                      </m:e>
                      <m:sup>
                        <m:r>
                          <a:rPr lang="zh-CN" altLang="en-US" sz="2400" i="1" cap="none">
                            <a:solidFill>
                              <a:srgbClr val="000000"/>
                            </a:solidFill>
                            <a:latin typeface="Cambria Math" panose="02040503050406030204" pitchFamily="18" charset="0"/>
                            <a:cs typeface="+mn-cs"/>
                          </a:rPr>
                          <m:t>−1</m:t>
                        </m:r>
                      </m:sup>
                    </m:sSup>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𝑠</m:t>
                    </m:r>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m:t>
                        </m:r>
                      </m:e>
                      <m:sup>
                        <m:r>
                          <a:rPr lang="zh-CN" altLang="en-US" sz="2400" i="1" cap="none">
                            <a:solidFill>
                              <a:srgbClr val="000000"/>
                            </a:solidFill>
                            <a:latin typeface="Cambria Math" panose="02040503050406030204" pitchFamily="18" charset="0"/>
                            <a:cs typeface="+mn-cs"/>
                          </a:rPr>
                          <m:t>−1</m:t>
                        </m:r>
                      </m:sup>
                    </m:sSup>
                    <m:r>
                      <a:rPr lang="zh-CN" altLang="en-US" sz="2400" i="1" cap="none">
                        <a:solidFill>
                          <a:srgbClr val="000000"/>
                        </a:solidFill>
                        <a:latin typeface="Cambria Math" panose="02040503050406030204" pitchFamily="18" charset="0"/>
                        <a:cs typeface="+mn-cs"/>
                      </a:rPr>
                      <m:t>]</m:t>
                    </m:r>
                  </m:oMath>
                </a14:m>
                <a:br>
                  <a:rPr lang="en-US" altLang="zh-CN" sz="2400" cap="none" dirty="0">
                    <a:solidFill>
                      <a:srgbClr val="355071"/>
                    </a:solidFill>
                    <a:latin typeface="Arial" panose="020B0604020202020204" pitchFamily="34" charset="0"/>
                    <a:ea typeface="宋体" panose="02010600030101010101" pitchFamily="2" charset="-122"/>
                    <a:cs typeface="+mn-cs"/>
                  </a:rPr>
                </a:br>
                <a:r>
                  <a:rPr lang="en-US" altLang="zh-CN" sz="2400" cap="none" dirty="0">
                    <a:solidFill>
                      <a:srgbClr val="355071"/>
                    </a:solidFill>
                    <a:latin typeface="Arial" panose="020B0604020202020204" pitchFamily="34" charset="0"/>
                    <a:ea typeface="宋体" panose="02010600030101010101" pitchFamily="2" charset="-122"/>
                    <a:cs typeface="+mn-cs"/>
                  </a:rPr>
                  <a:t>		</a:t>
                </a:r>
                <a14:m>
                  <m:oMath xmlns:m="http://schemas.openxmlformats.org/officeDocument/2006/math">
                    <m:r>
                      <a:rPr lang="en-US" altLang="zh-CN" sz="2400" b="0" i="0" cap="none" smtClean="0">
                        <a:solidFill>
                          <a:srgbClr val="000000"/>
                        </a:solidFill>
                        <a:latin typeface="Cambria Math" panose="02040503050406030204" pitchFamily="18" charset="0"/>
                      </a:rPr>
                      <m:t>=</m:t>
                    </m:r>
                    <m:d>
                      <m:dPr>
                        <m:begChr m:val="["/>
                        <m:endChr m:val="]"/>
                        <m:ctrlPr>
                          <a:rPr lang="zh-CN" altLang="en-US" sz="2400" i="1" cap="none">
                            <a:solidFill>
                              <a:srgbClr val="000000"/>
                            </a:solidFill>
                            <a:latin typeface="Cambria Math" panose="02040503050406030204" pitchFamily="18" charset="0"/>
                          </a:rPr>
                        </m:ctrlPr>
                      </m:dPr>
                      <m:e>
                        <m:m>
                          <m:mPr>
                            <m:mcs>
                              <m:mc>
                                <m:mcPr>
                                  <m:count m:val="2"/>
                                  <m:mcJc m:val="center"/>
                                </m:mcPr>
                              </m:mc>
                            </m:mcs>
                            <m:ctrlPr>
                              <a:rPr lang="en-US" altLang="zh-CN" sz="2400" i="1" cap="none" smtClean="0">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i="1"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mr>
                          <m:mr>
                            <m:e>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e>
                              <m:r>
                                <a:rPr lang="zh-CN" altLang="en-US" sz="2400" i="1" cap="none">
                                  <a:solidFill>
                                    <a:srgbClr val="000000"/>
                                  </a:solidFill>
                                  <a:latin typeface="Cambria Math" panose="02040503050406030204" pitchFamily="18" charset="0"/>
                                </a:rPr>
                                <m:t>	−</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mr>
                        </m:m>
                      </m:e>
                    </m:d>
                  </m:oMath>
                </a14:m>
                <a:br>
                  <a:rPr lang="en-US" altLang="zh-CN" sz="2400" dirty="0"/>
                </a:br>
                <a:r>
                  <a:rPr lang="zh-CN" altLang="en-US" sz="2400" dirty="0">
                    <a:latin typeface="宋体" panose="02010600030101010101" pitchFamily="2" charset="-122"/>
                  </a:rPr>
                  <a:t>由于</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𝜱</m:t>
                        </m:r>
                      </m:e>
                      <m:sup>
                        <m:r>
                          <a:rPr lang="zh-CN" altLang="en-US" sz="2400" i="1">
                            <a:solidFill>
                              <a:srgbClr val="000000"/>
                            </a:solidFill>
                            <a:latin typeface="Cambria Math" panose="02040503050406030204" pitchFamily="18" charset="0"/>
                          </a:rPr>
                          <m:t>−1</m:t>
                        </m:r>
                      </m:sup>
                    </m:sSup>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e>
                    </m:d>
                    <m:r>
                      <a:rPr lang="en-US" altLang="zh-CN" sz="2400" i="1">
                        <a:solidFill>
                          <a:srgbClr val="000000"/>
                        </a:solidFill>
                        <a:latin typeface="Cambria Math" panose="02040503050406030204" pitchFamily="18" charset="0"/>
                      </a:rPr>
                      <m:t> </m:t>
                    </m:r>
                  </m:oMath>
                </a14:m>
                <a:r>
                  <a:rPr lang="zh-CN" altLang="en-US" sz="2400" dirty="0">
                    <a:latin typeface="宋体" panose="02010600030101010101" pitchFamily="2" charset="-122"/>
                  </a:rPr>
                  <a:t>，故可求得状态转移矩阵的逆为</a:t>
                </a:r>
                <a:r>
                  <a:rPr lang="zh-CN" altLang="en-US" sz="2400" dirty="0">
                    <a:latin typeface="黑体" panose="02010609060101010101" pitchFamily="49" charset="-122"/>
                    <a:ea typeface="黑体" panose="02010609060101010101" pitchFamily="49" charset="-122"/>
                  </a:rPr>
                  <a:t> </a:t>
                </a:r>
                <a:br>
                  <a:rPr lang="zh-CN" altLang="en-US" sz="2400" dirty="0">
                    <a:latin typeface="黑体" panose="02010609060101010101" pitchFamily="49" charset="-122"/>
                    <a:ea typeface="黑体" panose="02010609060101010101" pitchFamily="49" charset="-122"/>
                  </a:rPr>
                </a:br>
                <a14:m>
                  <m:oMathPara xmlns:m="http://schemas.openxmlformats.org/officeDocument/2006/math">
                    <m:oMathParaPr>
                      <m:jc m:val="center"/>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𝜱</m:t>
                          </m:r>
                        </m:e>
                        <m:sup>
                          <m:r>
                            <a:rPr lang="zh-CN" altLang="en-US" sz="2400" i="1">
                              <a:solidFill>
                                <a:srgbClr val="000000"/>
                              </a:solidFill>
                              <a:latin typeface="Cambria Math" panose="02040503050406030204" pitchFamily="18" charset="0"/>
                            </a:rPr>
                            <m:t>−1</m:t>
                          </m:r>
                        </m:sup>
                      </m:sSup>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𝑒</m:t>
                          </m:r>
                        </m:e>
                        <m:sup>
                          <m:r>
                            <a:rPr lang="en-US" altLang="zh-CN" sz="2400" b="1" i="1" cap="none" smtClean="0">
                              <a:solidFill>
                                <a:srgbClr val="000000"/>
                              </a:solidFill>
                              <a:latin typeface="Cambria Math" panose="02040503050406030204" pitchFamily="18" charset="0"/>
                            </a:rPr>
                            <m:t>−</m:t>
                          </m:r>
                          <m:r>
                            <a:rPr lang="zh-CN" altLang="en-US" sz="2400" b="1" i="1" cap="none">
                              <a:solidFill>
                                <a:srgbClr val="000000"/>
                              </a:solidFill>
                              <a:latin typeface="Cambria Math" panose="02040503050406030204" pitchFamily="18" charset="0"/>
                            </a:rPr>
                            <m:t>𝑨</m:t>
                          </m:r>
                          <m:r>
                            <a:rPr lang="zh-CN" altLang="en-US" sz="2400" i="1" cap="none">
                              <a:solidFill>
                                <a:srgbClr val="000000"/>
                              </a:solidFill>
                              <a:latin typeface="Cambria Math" panose="02040503050406030204" pitchFamily="18" charset="0"/>
                            </a:rPr>
                            <m:t>𝑡</m:t>
                          </m:r>
                        </m:sup>
                      </m:sSup>
                      <m:r>
                        <a:rPr lang="en-US" altLang="zh-CN" sz="2400" b="0" i="1" cap="none" smtClean="0">
                          <a:solidFill>
                            <a:srgbClr val="000000"/>
                          </a:solidFill>
                          <a:latin typeface="Cambria Math" panose="02040503050406030204" pitchFamily="18" charset="0"/>
                        </a:rPr>
                        <m:t>=</m:t>
                      </m:r>
                      <m:d>
                        <m:dPr>
                          <m:begChr m:val="["/>
                          <m:endChr m:val="]"/>
                          <m:ctrlPr>
                            <a:rPr lang="zh-CN" altLang="en-US" sz="2400" i="1" cap="none">
                              <a:solidFill>
                                <a:srgbClr val="000000"/>
                              </a:solidFill>
                              <a:latin typeface="Cambria Math" panose="02040503050406030204" pitchFamily="18" charset="0"/>
                            </a:rPr>
                          </m:ctrlPr>
                        </m:dPr>
                        <m:e>
                          <m:m>
                            <m:mPr>
                              <m:mcs>
                                <m:mc>
                                  <m:mcPr>
                                    <m:count m:val="2"/>
                                    <m:mcJc m:val="center"/>
                                  </m:mcPr>
                                </m:mc>
                              </m:mcs>
                              <m:ctrlPr>
                                <a:rPr lang="en-US" altLang="zh-CN"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i="1"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mr>
                            <m:mr>
                              <m:e>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e>
                                <m:r>
                                  <a:rPr lang="zh-CN" altLang="en-US" sz="2400" i="1" cap="none">
                                    <a:solidFill>
                                      <a:srgbClr val="000000"/>
                                    </a:solidFill>
                                    <a:latin typeface="Cambria Math" panose="02040503050406030204" pitchFamily="18" charset="0"/>
                                  </a:rPr>
                                  <m:t>	−</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mr>
                          </m:m>
                        </m:e>
                      </m:d>
                    </m:oMath>
                  </m:oMathPara>
                </a14:m>
                <a:endParaRPr lang="zh-CN" altLang="en-US" sz="2400" dirty="0"/>
              </a:p>
            </p:txBody>
          </p:sp>
        </mc:Choice>
        <mc:Fallback xmlns="">
          <p:sp>
            <p:nvSpPr>
              <p:cNvPr id="2" name="标题 1">
                <a:extLst>
                  <a:ext uri="{FF2B5EF4-FFF2-40B4-BE49-F238E27FC236}">
                    <a16:creationId xmlns:a16="http://schemas.microsoft.com/office/drawing/2014/main" id="{E0E8A375-AFAE-4ED3-B9AB-E1F2F5EB356C}"/>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2"/>
                <a:stretch>
                  <a:fillRect l="-872"/>
                </a:stretch>
              </a:blipFill>
            </p:spPr>
            <p:txBody>
              <a:bodyPr/>
              <a:lstStyle/>
              <a:p>
                <a:r>
                  <a:rPr lang="zh-CN" altLang="en-US">
                    <a:noFill/>
                  </a:rPr>
                  <a:t> </a:t>
                </a:r>
              </a:p>
            </p:txBody>
          </p:sp>
        </mc:Fallback>
      </mc:AlternateContent>
      <p:pic>
        <p:nvPicPr>
          <p:cNvPr id="4" name="图形 3" descr="清单演示文稿">
            <a:hlinkClick r:id="rId3" action="ppaction://hlinksldjump"/>
            <a:extLst>
              <a:ext uri="{FF2B5EF4-FFF2-40B4-BE49-F238E27FC236}">
                <a16:creationId xmlns:a16="http://schemas.microsoft.com/office/drawing/2014/main" id="{C8E791D5-3CCF-4D53-8452-1A170A1DF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4472" y="5682953"/>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4FA34-4B96-42A5-9549-42BA65D2B313}"/>
              </a:ext>
            </a:extLst>
          </p:cNvPr>
          <p:cNvSpPr>
            <a:spLocks noGrp="1"/>
          </p:cNvSpPr>
          <p:nvPr>
            <p:ph type="title"/>
          </p:nvPr>
        </p:nvSpPr>
        <p:spPr/>
        <p:txBody>
          <a:bodyPr>
            <a:normAutofit/>
          </a:bodyPr>
          <a:lstStyle/>
          <a:p>
            <a:r>
              <a:rPr lang="zh-CN" altLang="en-US" dirty="0"/>
              <a:t> 方法</a:t>
            </a:r>
            <a:r>
              <a:rPr lang="en-US" altLang="zh-CN" dirty="0"/>
              <a:t>3  </a:t>
            </a:r>
            <a:r>
              <a:rPr lang="zh-CN" altLang="en-US" dirty="0"/>
              <a:t>化矩阵</a:t>
            </a:r>
            <a:r>
              <a:rPr lang="en-US" altLang="zh-CN" dirty="0"/>
              <a:t>A</a:t>
            </a:r>
            <a:r>
              <a:rPr lang="zh-CN" altLang="en-US" dirty="0"/>
              <a:t>为标准型法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EB00AC-2FE4-4811-83F5-6C33FBE36B7B}"/>
                  </a:ext>
                </a:extLst>
              </p:cNvPr>
              <p:cNvSpPr>
                <a:spLocks noGrp="1"/>
              </p:cNvSpPr>
              <p:nvPr>
                <p:ph sz="quarter" idx="13"/>
              </p:nvPr>
            </p:nvSpPr>
            <p:spPr/>
            <p:txBody>
              <a:bodyPr>
                <a:normAutofit/>
              </a:bodyPr>
              <a:lstStyle/>
              <a:p>
                <a:pPr>
                  <a:buNone/>
                </a:pPr>
                <a:r>
                  <a:rPr lang="zh-CN" altLang="en-US" sz="2800" dirty="0"/>
                  <a:t>根据前面介绍，当矩阵</a:t>
                </a:r>
                <a14:m>
                  <m:oMath xmlns:m="http://schemas.openxmlformats.org/officeDocument/2006/math">
                    <m:r>
                      <a:rPr lang="zh-CN" altLang="en-US" sz="2800" b="1" i="1" cap="none">
                        <a:solidFill>
                          <a:srgbClr val="000000"/>
                        </a:solidFill>
                        <a:latin typeface="Cambria Math" panose="02040503050406030204" pitchFamily="18" charset="0"/>
                      </a:rPr>
                      <m:t>𝑨</m:t>
                    </m:r>
                  </m:oMath>
                </a14:m>
                <a:r>
                  <a:rPr lang="zh-CN" altLang="en-US" sz="2800" dirty="0"/>
                  <a:t>通过非奇异变换矩阵</a:t>
                </a:r>
                <a14:m>
                  <m:oMath xmlns:m="http://schemas.openxmlformats.org/officeDocument/2006/math">
                    <m:r>
                      <a:rPr lang="zh-CN" altLang="en-US" sz="2800" b="1" i="1">
                        <a:solidFill>
                          <a:srgbClr val="000000"/>
                        </a:solidFill>
                        <a:latin typeface="Cambria Math" panose="02040503050406030204" pitchFamily="18" charset="0"/>
                      </a:rPr>
                      <m:t>𝑷</m:t>
                    </m:r>
                  </m:oMath>
                </a14:m>
                <a:r>
                  <a:rPr lang="zh-CN" altLang="en-US" sz="2800" dirty="0"/>
                  <a:t>化为标准型时，即</a:t>
                </a:r>
              </a:p>
              <a:p>
                <a:pPr>
                  <a:buNone/>
                </a:pPr>
                <a14:m>
                  <m:oMathPara xmlns:m="http://schemas.openxmlformats.org/officeDocument/2006/math">
                    <m:oMathParaPr>
                      <m:jc m:val="centerGroup"/>
                    </m:oMathParaPr>
                    <m:oMath xmlns:m="http://schemas.openxmlformats.org/officeDocument/2006/math">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𝑨𝑷</m:t>
                      </m:r>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𝜦</m:t>
                      </m:r>
                    </m:oMath>
                  </m:oMathPara>
                </a14:m>
                <a:endParaRPr lang="zh-CN" altLang="en-US" sz="2800" b="1" dirty="0"/>
              </a:p>
              <a:p>
                <a:pPr>
                  <a:buNone/>
                </a:pPr>
                <a14:m>
                  <m:oMathPara xmlns:m="http://schemas.openxmlformats.org/officeDocument/2006/math">
                    <m:oMathParaPr>
                      <m:jc m:val="centerGroup"/>
                    </m:oMathParaPr>
                    <m:oMath xmlns:m="http://schemas.openxmlformats.org/officeDocument/2006/math">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𝑨𝑷</m:t>
                      </m:r>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𝑱</m:t>
                      </m:r>
                    </m:oMath>
                  </m:oMathPara>
                </a14:m>
                <a:endParaRPr lang="zh-CN" altLang="en-US" sz="2800" b="1" dirty="0"/>
              </a:p>
              <a:p>
                <a:pPr lvl="0" fontAlgn="base">
                  <a:lnSpc>
                    <a:spcPct val="100000"/>
                  </a:lnSpc>
                  <a:spcBef>
                    <a:spcPct val="0"/>
                  </a:spcBef>
                  <a:spcAft>
                    <a:spcPct val="0"/>
                  </a:spcAft>
                  <a:buClrTx/>
                  <a:buNone/>
                </a:pPr>
                <a:r>
                  <a:rPr lang="zh-CN" altLang="en-US" sz="2800" dirty="0"/>
                  <a:t>则可通过</a:t>
                </a:r>
                <a:r>
                  <a:rPr lang="en-US" altLang="zh-CN" sz="2800" dirty="0"/>
                  <a:t>		</a:t>
                </a:r>
                <a14:m>
                  <m:oMath xmlns:m="http://schemas.openxmlformats.org/officeDocument/2006/math">
                    <m:sSup>
                      <m:sSupPr>
                        <m:ctrlPr>
                          <a:rPr lang="zh-CN" altLang="en-US" sz="2800" b="1" i="1">
                            <a:solidFill>
                              <a:srgbClr val="000000"/>
                            </a:solidFill>
                            <a:latin typeface="Cambria Math" panose="02040503050406030204" pitchFamily="18" charset="0"/>
                          </a:rPr>
                        </m:ctrlPr>
                      </m:sSupPr>
                      <m:e>
                        <m:r>
                          <a:rPr lang="zh-CN" altLang="en-US" sz="2800" b="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𝑨𝒕</m:t>
                        </m:r>
                      </m:sup>
                    </m:s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𝑷</m:t>
                    </m:r>
                    <m:sSup>
                      <m:sSupPr>
                        <m:ctrlPr>
                          <a:rPr lang="zh-CN" altLang="en-US" sz="2800" b="1"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𝜦</m:t>
                        </m:r>
                        <m:r>
                          <a:rPr lang="zh-CN" altLang="en-US" sz="2800" b="1" i="1">
                            <a:solidFill>
                              <a:srgbClr val="000000"/>
                            </a:solidFill>
                            <a:latin typeface="Cambria Math" panose="02040503050406030204" pitchFamily="18" charset="0"/>
                          </a:rPr>
                          <m:t>𝒕</m:t>
                        </m:r>
                      </m:sup>
                    </m:sSup>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0" i="1">
                            <a:solidFill>
                              <a:srgbClr val="000000"/>
                            </a:solidFill>
                            <a:latin typeface="Cambria Math" panose="02040503050406030204" pitchFamily="18" charset="0"/>
                          </a:rPr>
                          <m:t>−1</m:t>
                        </m:r>
                      </m:sup>
                    </m:sSup>
                  </m:oMath>
                </a14:m>
                <a:r>
                  <a:rPr lang="zh-CN" altLang="en-US" sz="2800" b="1" dirty="0"/>
                  <a:t>或</a:t>
                </a:r>
                <a14:m>
                  <m:oMath xmlns:m="http://schemas.openxmlformats.org/officeDocument/2006/math">
                    <m:sSup>
                      <m:sSupPr>
                        <m:ctrlPr>
                          <a:rPr lang="zh-CN" altLang="en-US" sz="2800" b="1" i="1" cap="none">
                            <a:solidFill>
                              <a:srgbClr val="000000"/>
                            </a:solidFill>
                            <a:latin typeface="Cambria Math" panose="02040503050406030204" pitchFamily="18" charset="0"/>
                          </a:rPr>
                        </m:ctrlPr>
                      </m:sSupPr>
                      <m:e>
                        <m:r>
                          <a:rPr lang="zh-CN" altLang="en-US" sz="2800" b="0" i="1" cap="none">
                            <a:solidFill>
                              <a:srgbClr val="000000"/>
                            </a:solidFill>
                            <a:latin typeface="Cambria Math" panose="02040503050406030204" pitchFamily="18" charset="0"/>
                          </a:rPr>
                          <m:t>𝑒</m:t>
                        </m:r>
                      </m:e>
                      <m:sup>
                        <m:r>
                          <a:rPr lang="zh-CN" altLang="en-US" sz="2800" b="1" i="1" cap="none">
                            <a:solidFill>
                              <a:srgbClr val="000000"/>
                            </a:solidFill>
                            <a:latin typeface="Cambria Math" panose="02040503050406030204" pitchFamily="18" charset="0"/>
                          </a:rPr>
                          <m:t>𝑨𝒕</m:t>
                        </m:r>
                      </m:sup>
                    </m:sSup>
                    <m:r>
                      <a:rPr lang="zh-CN" altLang="en-US" sz="2800" b="1" i="1" cap="none">
                        <a:solidFill>
                          <a:srgbClr val="000000"/>
                        </a:solidFill>
                        <a:latin typeface="Cambria Math" panose="02040503050406030204" pitchFamily="18" charset="0"/>
                      </a:rPr>
                      <m:t>=</m:t>
                    </m:r>
                    <m:r>
                      <a:rPr lang="zh-CN" altLang="en-US" sz="2800" b="1" i="1" cap="none">
                        <a:solidFill>
                          <a:srgbClr val="000000"/>
                        </a:solidFill>
                        <a:latin typeface="Cambria Math" panose="02040503050406030204" pitchFamily="18" charset="0"/>
                      </a:rPr>
                      <m:t>𝑷</m:t>
                    </m:r>
                    <m:sSup>
                      <m:sSupPr>
                        <m:ctrlPr>
                          <a:rPr lang="zh-CN" altLang="en-US" sz="2800" b="1" i="1" cap="none">
                            <a:solidFill>
                              <a:srgbClr val="000000"/>
                            </a:solidFill>
                            <a:latin typeface="Cambria Math" panose="02040503050406030204" pitchFamily="18" charset="0"/>
                          </a:rPr>
                        </m:ctrlPr>
                      </m:sSupPr>
                      <m:e>
                        <m:r>
                          <a:rPr lang="zh-CN" altLang="en-US" sz="2800" b="0" i="1" cap="none">
                            <a:solidFill>
                              <a:srgbClr val="000000"/>
                            </a:solidFill>
                            <a:latin typeface="Cambria Math" panose="02040503050406030204" pitchFamily="18" charset="0"/>
                          </a:rPr>
                          <m:t>𝑒</m:t>
                        </m:r>
                      </m:e>
                      <m:sup>
                        <m:r>
                          <a:rPr lang="zh-CN" altLang="en-US" sz="2800" b="1" i="1" cap="none">
                            <a:solidFill>
                              <a:srgbClr val="000000"/>
                            </a:solidFill>
                            <a:latin typeface="Cambria Math" panose="02040503050406030204" pitchFamily="18" charset="0"/>
                          </a:rPr>
                          <m:t>𝑱</m:t>
                        </m:r>
                        <m:r>
                          <a:rPr lang="zh-CN" altLang="en-US" sz="2800" b="0" i="1" cap="none">
                            <a:solidFill>
                              <a:srgbClr val="000000"/>
                            </a:solidFill>
                            <a:latin typeface="Cambria Math" panose="02040503050406030204" pitchFamily="18" charset="0"/>
                          </a:rPr>
                          <m:t>𝑡</m:t>
                        </m:r>
                      </m:sup>
                    </m:sSup>
                    <m:sSup>
                      <m:sSupPr>
                        <m:ctrlPr>
                          <a:rPr lang="zh-CN" altLang="en-US" sz="2800" b="1" i="1" cap="none" smtClean="0">
                            <a:solidFill>
                              <a:srgbClr val="000000"/>
                            </a:solidFill>
                            <a:latin typeface="Cambria Math" panose="02040503050406030204" pitchFamily="18" charset="0"/>
                          </a:rPr>
                        </m:ctrlPr>
                      </m:sSupPr>
                      <m:e>
                        <m:r>
                          <a:rPr lang="zh-CN" altLang="en-US" sz="2800" b="1" i="1" cap="none">
                            <a:solidFill>
                              <a:srgbClr val="000000"/>
                            </a:solidFill>
                            <a:latin typeface="Cambria Math" panose="02040503050406030204" pitchFamily="18" charset="0"/>
                          </a:rPr>
                          <m:t>𝑷</m:t>
                        </m:r>
                      </m:e>
                      <m:sup>
                        <m:r>
                          <a:rPr lang="zh-CN" altLang="en-US" sz="2800" b="0" i="1" cap="none">
                            <a:solidFill>
                              <a:srgbClr val="000000"/>
                            </a:solidFill>
                            <a:latin typeface="Cambria Math" panose="02040503050406030204" pitchFamily="18" charset="0"/>
                          </a:rPr>
                          <m:t>−1</m:t>
                        </m:r>
                      </m:sup>
                    </m:sSup>
                  </m:oMath>
                </a14:m>
                <a:endParaRPr lang="en-US" altLang="zh-CN" sz="2800" dirty="0"/>
              </a:p>
              <a:p>
                <a:pPr>
                  <a:buNone/>
                </a:pPr>
                <a:r>
                  <a:rPr lang="zh-CN" altLang="en-US" sz="2800" dirty="0">
                    <a:latin typeface="宋体" panose="02010600030101010101" pitchFamily="2" charset="-122"/>
                  </a:rPr>
                  <a:t>来计算矩阵指数函数</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buNone/>
                </a:pPr>
                <a:r>
                  <a:rPr lang="zh-CN" altLang="en-US" sz="2800" dirty="0"/>
                  <a:t>两种情况：</a:t>
                </a:r>
                <a:endParaRPr lang="en-US" altLang="zh-CN" sz="2800" dirty="0"/>
              </a:p>
              <a:p>
                <a:pPr lvl="1">
                  <a:buNone/>
                </a:pPr>
                <a:r>
                  <a:rPr lang="zh-CN" altLang="en-US" sz="2400" dirty="0"/>
                  <a:t>（</a:t>
                </a:r>
                <a:r>
                  <a:rPr lang="en-US" altLang="zh-CN" sz="2400" dirty="0"/>
                  <a:t>1</a:t>
                </a:r>
                <a:r>
                  <a:rPr lang="zh-CN" altLang="en-US" sz="2400" dirty="0"/>
                  <a:t>）矩阵</a:t>
                </a:r>
                <a14:m>
                  <m:oMath xmlns:m="http://schemas.openxmlformats.org/officeDocument/2006/math">
                    <m:r>
                      <a:rPr lang="zh-CN" altLang="en-US" sz="2400" b="1" i="1">
                        <a:latin typeface="Cambria Math" panose="02040503050406030204" pitchFamily="18" charset="0"/>
                      </a:rPr>
                      <m:t>𝑨</m:t>
                    </m:r>
                  </m:oMath>
                </a14:m>
                <a:r>
                  <a:rPr lang="zh-CN" altLang="en-US" sz="2400" dirty="0"/>
                  <a:t>的特征值互异</a:t>
                </a:r>
                <a:endParaRPr lang="en-US" altLang="zh-CN" sz="2400" dirty="0"/>
              </a:p>
              <a:p>
                <a:pPr lvl="1">
                  <a:buNone/>
                </a:pPr>
                <a:r>
                  <a:rPr lang="zh-CN" altLang="en-US" sz="2400" dirty="0"/>
                  <a:t>（</a:t>
                </a:r>
                <a:r>
                  <a:rPr lang="en-US" altLang="zh-CN" sz="2400" dirty="0"/>
                  <a:t>2</a:t>
                </a:r>
                <a:r>
                  <a:rPr lang="zh-CN" altLang="en-US" sz="2400" dirty="0"/>
                  <a:t>）矩阵</a:t>
                </a:r>
                <a14:m>
                  <m:oMath xmlns:m="http://schemas.openxmlformats.org/officeDocument/2006/math">
                    <m:r>
                      <a:rPr lang="zh-CN" altLang="en-US" sz="2400" b="1" i="1">
                        <a:latin typeface="Cambria Math" panose="02040503050406030204" pitchFamily="18" charset="0"/>
                      </a:rPr>
                      <m:t>𝑨</m:t>
                    </m:r>
                  </m:oMath>
                </a14:m>
                <a:r>
                  <a:rPr lang="zh-CN" altLang="en-US" sz="2400" dirty="0"/>
                  <a:t>有重特征值时</a:t>
                </a:r>
              </a:p>
              <a:p>
                <a:pPr>
                  <a:buNone/>
                </a:pPr>
                <a:endParaRPr lang="zh-CN" altLang="en-US" sz="2800" dirty="0"/>
              </a:p>
              <a:p>
                <a:pPr>
                  <a:buNone/>
                </a:pPr>
                <a:endParaRPr lang="zh-CN" altLang="en-US" sz="2800" dirty="0"/>
              </a:p>
              <a:p>
                <a:pPr>
                  <a:buNone/>
                </a:pPr>
                <a:endParaRPr lang="zh-CN" altLang="en-US" sz="2800" dirty="0"/>
              </a:p>
            </p:txBody>
          </p:sp>
        </mc:Choice>
        <mc:Fallback xmlns="">
          <p:sp>
            <p:nvSpPr>
              <p:cNvPr id="3" name="内容占位符 2">
                <a:extLst>
                  <a:ext uri="{FF2B5EF4-FFF2-40B4-BE49-F238E27FC236}">
                    <a16:creationId xmlns:a16="http://schemas.microsoft.com/office/drawing/2014/main" id="{94EB00AC-2FE4-4811-83F5-6C33FBE36B7B}"/>
                  </a:ext>
                </a:extLst>
              </p:cNvPr>
              <p:cNvSpPr>
                <a:spLocks noGrp="1" noRot="1" noChangeAspect="1" noMove="1" noResize="1" noEditPoints="1" noAdjustHandles="1" noChangeArrowheads="1" noChangeShapeType="1" noTextEdit="1"/>
              </p:cNvSpPr>
              <p:nvPr>
                <p:ph sz="quarter" idx="13"/>
              </p:nvPr>
            </p:nvSpPr>
            <p:spPr>
              <a:blipFill>
                <a:blip r:embed="rId2"/>
                <a:stretch>
                  <a:fillRect t="-47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B15AEE9-142A-4223-8C2E-6F49CEE22678}"/>
              </a:ext>
            </a:extLst>
          </p:cNvPr>
          <p:cNvSpPr>
            <a:spLocks noGrp="1"/>
          </p:cNvSpPr>
          <p:nvPr>
            <p:ph type="sldNum" sz="quarter" idx="12"/>
          </p:nvPr>
        </p:nvSpPr>
        <p:spPr/>
        <p:txBody>
          <a:bodyPr/>
          <a:lstStyle/>
          <a:p>
            <a:fld id="{86AEE06C-0CD7-41E2-81E6-FA1C1A12492D}" type="slidenum">
              <a:rPr lang="en-US" altLang="zh-CN" smtClean="0"/>
              <a:pPr/>
              <a:t>33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4196" name="Rectangle 4">
                <a:extLst>
                  <a:ext uri="{FF2B5EF4-FFF2-40B4-BE49-F238E27FC236}">
                    <a16:creationId xmlns:a16="http://schemas.microsoft.com/office/drawing/2014/main" id="{5DC2236C-79F1-4D21-9193-BE58BF1488A6}"/>
                  </a:ext>
                </a:extLst>
              </p:cNvPr>
              <p:cNvSpPr>
                <a:spLocks noChangeArrowheads="1"/>
              </p:cNvSpPr>
              <p:nvPr/>
            </p:nvSpPr>
            <p:spPr bwMode="auto">
              <a:xfrm>
                <a:off x="598805" y="692150"/>
                <a:ext cx="11064240" cy="48001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en-US" altLang="zh-CN" sz="1000" b="0" dirty="0">
                    <a:solidFill>
                      <a:schemeClr val="tx1"/>
                    </a:solidFill>
                    <a:latin typeface="微软雅黑 Light" panose="020B0502040204020203" pitchFamily="34" charset="-122"/>
                    <a:ea typeface="微软雅黑 Light" panose="020B0502040204020203" pitchFamily="34" charset="-122"/>
                  </a:rPr>
                  <a:t> </a:t>
                </a:r>
                <a:r>
                  <a:rPr lang="en-US" altLang="zh-CN" sz="2800" b="0" dirty="0">
                    <a:solidFill>
                      <a:schemeClr val="tx1"/>
                    </a:solidFill>
                    <a:latin typeface="微软雅黑 Light" panose="020B0502040204020203" pitchFamily="34" charset="-122"/>
                    <a:ea typeface="微软雅黑 Light" panose="020B0502040204020203" pitchFamily="34" charset="-122"/>
                  </a:rPr>
                  <a:t>(1)</a:t>
                </a:r>
                <a:r>
                  <a:rPr lang="zh-CN" altLang="en-US" sz="2800" b="0" dirty="0">
                    <a:solidFill>
                      <a:schemeClr val="tx1"/>
                    </a:solidFill>
                    <a:latin typeface="微软雅黑 Light" panose="020B0502040204020203" pitchFamily="34" charset="-122"/>
                    <a:ea typeface="微软雅黑 Light" panose="020B0502040204020203" pitchFamily="34" charset="-122"/>
                  </a:rPr>
                  <a:t>矩阵</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b="0" dirty="0">
                    <a:solidFill>
                      <a:schemeClr val="tx1"/>
                    </a:solidFill>
                    <a:latin typeface="微软雅黑 Light" panose="020B0502040204020203" pitchFamily="34" charset="-122"/>
                    <a:ea typeface="微软雅黑 Light" panose="020B0502040204020203" pitchFamily="34" charset="-122"/>
                  </a:rPr>
                  <a:t>的特征值互异</a:t>
                </a:r>
              </a:p>
              <a:p>
                <a:pPr algn="just" eaLnBrk="0" hangingPunct="0">
                  <a:lnSpc>
                    <a:spcPct val="130000"/>
                  </a:lnSpc>
                </a:pPr>
                <a:r>
                  <a:rPr lang="zh-CN" altLang="en-US" sz="2800" b="0" dirty="0">
                    <a:solidFill>
                      <a:schemeClr val="tx1"/>
                    </a:solidFill>
                    <a:latin typeface="微软雅黑 Light" panose="020B0502040204020203" pitchFamily="34" charset="-122"/>
                    <a:ea typeface="微软雅黑 Light" panose="020B0502040204020203" pitchFamily="34" charset="-122"/>
                  </a:rPr>
                  <a:t>       当矩阵</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b="0" dirty="0">
                    <a:solidFill>
                      <a:schemeClr val="tx1"/>
                    </a:solidFill>
                    <a:latin typeface="微软雅黑 Light" panose="020B0502040204020203" pitchFamily="34" charset="-122"/>
                    <a:ea typeface="微软雅黑 Light" panose="020B0502040204020203" pitchFamily="34" charset="-122"/>
                  </a:rPr>
                  <a:t>的特征值</a:t>
                </a:r>
                <a14:m>
                  <m:oMath xmlns:m="http://schemas.openxmlformats.org/officeDocument/2006/math">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𝜆</m:t>
                        </m:r>
                      </m:e>
                      <m:sub>
                        <m:r>
                          <a:rPr lang="zh-CN" altLang="en-US" sz="2800" i="1">
                            <a:solidFill>
                              <a:schemeClr val="tx1"/>
                            </a:solidFill>
                            <a:latin typeface="Cambria Math" panose="02040503050406030204" pitchFamily="18" charset="0"/>
                          </a:rPr>
                          <m:t>1</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𝜆</m:t>
                        </m:r>
                      </m:e>
                      <m:sub>
                        <m:r>
                          <a:rPr lang="zh-CN" altLang="en-US" sz="2800" i="1">
                            <a:solidFill>
                              <a:schemeClr val="tx1"/>
                            </a:solidFill>
                            <a:latin typeface="Cambria Math" panose="02040503050406030204" pitchFamily="18" charset="0"/>
                          </a:rPr>
                          <m:t>2</m:t>
                        </m:r>
                      </m:sub>
                    </m:sSub>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𝜆</m:t>
                        </m:r>
                      </m:e>
                      <m:sub>
                        <m:r>
                          <a:rPr lang="zh-CN" altLang="en-US" sz="2800" i="1">
                            <a:solidFill>
                              <a:schemeClr val="tx1"/>
                            </a:solidFill>
                            <a:latin typeface="Cambria Math" panose="02040503050406030204" pitchFamily="18" charset="0"/>
                          </a:rPr>
                          <m:t>𝑛</m:t>
                        </m:r>
                      </m:sub>
                    </m:sSub>
                  </m:oMath>
                </a14:m>
                <a:r>
                  <a:rPr lang="zh-CN" altLang="en-US" sz="2800" b="0" dirty="0">
                    <a:solidFill>
                      <a:schemeClr val="tx1"/>
                    </a:solidFill>
                    <a:latin typeface="微软雅黑 Light" panose="020B0502040204020203" pitchFamily="34" charset="-122"/>
                    <a:ea typeface="微软雅黑 Light" panose="020B0502040204020203" pitchFamily="34" charset="-122"/>
                  </a:rPr>
                  <a:t>互异时，可将矩阵</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b="0" dirty="0">
                    <a:solidFill>
                      <a:schemeClr val="tx1"/>
                    </a:solidFill>
                    <a:latin typeface="微软雅黑 Light" panose="020B0502040204020203" pitchFamily="34" charset="-122"/>
                    <a:ea typeface="微软雅黑 Light" panose="020B0502040204020203" pitchFamily="34" charset="-122"/>
                  </a:rPr>
                  <a:t>变换为对角线标准型，那么状态转移矩阵为</a:t>
                </a:r>
                <a:endParaRPr lang="en-US" altLang="zh-CN" sz="2800" b="0" dirty="0">
                  <a:solidFill>
                    <a:schemeClr val="tx1"/>
                  </a:solidFill>
                  <a:latin typeface="微软雅黑 Light" panose="020B0502040204020203" pitchFamily="34" charset="-122"/>
                  <a:ea typeface="微软雅黑 Light" panose="020B0502040204020203" pitchFamily="34" charset="-122"/>
                </a:endParaRPr>
              </a:p>
              <a:p>
                <a:pPr algn="just" eaLnBrk="0" hangingPunct="0">
                  <a:lnSpc>
                    <a:spcPct val="130000"/>
                  </a:lnSpc>
                </a:pPr>
                <a14:m>
                  <m:oMathPara xmlns:m="http://schemas.openxmlformats.org/officeDocument/2006/math">
                    <m:oMathParaPr>
                      <m:jc m:val="centerGroup"/>
                    </m:oMathParaPr>
                    <m:oMath xmlns:m="http://schemas.openxmlformats.org/officeDocument/2006/math">
                      <m:r>
                        <a:rPr lang="el-GR" altLang="zh-CN" sz="2800" b="1" i="1" dirty="0" smtClean="0">
                          <a:solidFill>
                            <a:schemeClr val="tx1"/>
                          </a:solidFill>
                          <a:latin typeface="Cambria Math" panose="02040503050406030204" pitchFamily="18" charset="0"/>
                          <a:ea typeface="Cambria Math" panose="02040503050406030204" pitchFamily="18" charset="0"/>
                        </a:rPr>
                        <m:t>𝜱</m:t>
                      </m:r>
                      <m:r>
                        <a:rPr lang="en-US" altLang="zh-CN" sz="2800" b="0" i="1" dirty="0" smtClean="0">
                          <a:solidFill>
                            <a:schemeClr val="tx1"/>
                          </a:solidFill>
                          <a:latin typeface="Cambria Math" panose="02040503050406030204" pitchFamily="18" charset="0"/>
                          <a:ea typeface="Cambria Math" panose="02040503050406030204" pitchFamily="18" charset="0"/>
                        </a:rPr>
                        <m:t>(</m:t>
                      </m:r>
                      <m:r>
                        <a:rPr lang="en-US" altLang="zh-CN" sz="2800" b="0" i="1" dirty="0" smtClean="0">
                          <a:solidFill>
                            <a:schemeClr val="tx1"/>
                          </a:solidFill>
                          <a:latin typeface="Cambria Math" panose="02040503050406030204" pitchFamily="18" charset="0"/>
                          <a:ea typeface="Cambria Math" panose="02040503050406030204" pitchFamily="18" charset="0"/>
                        </a:rPr>
                        <m:t>𝑡</m:t>
                      </m:r>
                      <m:r>
                        <a:rPr lang="en-US" altLang="zh-CN" sz="2800" b="0" i="1" dirty="0" smtClean="0">
                          <a:solidFill>
                            <a:schemeClr val="tx1"/>
                          </a:solidFill>
                          <a:latin typeface="Cambria Math" panose="02040503050406030204" pitchFamily="18" charset="0"/>
                          <a:ea typeface="Cambria Math" panose="02040503050406030204" pitchFamily="18" charset="0"/>
                        </a:rPr>
                        <m:t>)=</m:t>
                      </m:r>
                      <m:sSup>
                        <m:sSupPr>
                          <m:ctrlPr>
                            <a:rPr lang="zh-CN" altLang="en-US" sz="2800" b="1" i="1">
                              <a:solidFill>
                                <a:schemeClr val="tx1"/>
                              </a:solidFill>
                              <a:latin typeface="Cambria Math" panose="02040503050406030204" pitchFamily="18" charset="0"/>
                            </a:rPr>
                          </m:ctrlPr>
                        </m:sSupPr>
                        <m:e>
                          <m:r>
                            <a:rPr lang="zh-CN" altLang="en-US" sz="2800" i="1">
                              <a:solidFill>
                                <a:schemeClr val="tx1"/>
                              </a:solidFill>
                              <a:latin typeface="Cambria Math" panose="02040503050406030204" pitchFamily="18" charset="0"/>
                            </a:rPr>
                            <m:t>𝑒</m:t>
                          </m:r>
                        </m:e>
                        <m:sup>
                          <m:r>
                            <a:rPr lang="zh-CN" altLang="en-US" sz="2800" b="1" i="1">
                              <a:solidFill>
                                <a:schemeClr val="tx1"/>
                              </a:solidFill>
                              <a:latin typeface="Cambria Math" panose="02040503050406030204" pitchFamily="18" charset="0"/>
                            </a:rPr>
                            <m:t>𝑨𝒕</m:t>
                          </m:r>
                        </m:sup>
                      </m:sSup>
                      <m:r>
                        <a:rPr lang="zh-CN" altLang="en-US" sz="2800" b="1" i="1">
                          <a:solidFill>
                            <a:schemeClr val="tx1"/>
                          </a:solidFill>
                          <a:latin typeface="Cambria Math" panose="02040503050406030204" pitchFamily="18" charset="0"/>
                        </a:rPr>
                        <m:t>=</m:t>
                      </m:r>
                      <m:r>
                        <a:rPr lang="zh-CN" altLang="en-US" sz="2800" b="1" i="1">
                          <a:solidFill>
                            <a:schemeClr val="tx1"/>
                          </a:solidFill>
                          <a:latin typeface="Cambria Math" panose="02040503050406030204" pitchFamily="18" charset="0"/>
                        </a:rPr>
                        <m:t>𝑷</m:t>
                      </m:r>
                      <m:sSup>
                        <m:sSupPr>
                          <m:ctrlPr>
                            <a:rPr lang="zh-CN" altLang="en-US" sz="2800" b="1" i="1">
                              <a:solidFill>
                                <a:schemeClr val="tx1"/>
                              </a:solidFill>
                              <a:latin typeface="Cambria Math" panose="02040503050406030204" pitchFamily="18" charset="0"/>
                            </a:rPr>
                          </m:ctrlPr>
                        </m:sSupPr>
                        <m:e>
                          <m:r>
                            <a:rPr lang="zh-CN" altLang="en-US" sz="2800" i="1">
                              <a:solidFill>
                                <a:schemeClr val="tx1"/>
                              </a:solidFill>
                              <a:latin typeface="Cambria Math" panose="02040503050406030204" pitchFamily="18" charset="0"/>
                            </a:rPr>
                            <m:t>𝑒</m:t>
                          </m:r>
                        </m:e>
                        <m:sup>
                          <m:r>
                            <a:rPr lang="zh-CN" altLang="en-US" sz="2800" b="1" i="1">
                              <a:solidFill>
                                <a:schemeClr val="tx1"/>
                              </a:solidFill>
                              <a:latin typeface="Cambria Math" panose="02040503050406030204" pitchFamily="18" charset="0"/>
                            </a:rPr>
                            <m:t>𝜦</m:t>
                          </m:r>
                          <m:r>
                            <a:rPr lang="zh-CN" altLang="en-US" sz="2800" b="1" i="1">
                              <a:solidFill>
                                <a:schemeClr val="tx1"/>
                              </a:solidFill>
                              <a:latin typeface="Cambria Math" panose="02040503050406030204" pitchFamily="18" charset="0"/>
                            </a:rPr>
                            <m:t>𝒕</m:t>
                          </m:r>
                        </m:sup>
                      </m:sSup>
                      <m:sSup>
                        <m:sSupPr>
                          <m:ctrlPr>
                            <a:rPr lang="zh-CN" altLang="en-US" sz="2800" b="1" i="1">
                              <a:solidFill>
                                <a:schemeClr val="tx1"/>
                              </a:solidFill>
                              <a:latin typeface="Cambria Math" panose="02040503050406030204" pitchFamily="18" charset="0"/>
                            </a:rPr>
                          </m:ctrlPr>
                        </m:sSupPr>
                        <m:e>
                          <m:r>
                            <a:rPr lang="zh-CN" altLang="en-US" sz="2800" b="1" i="1">
                              <a:solidFill>
                                <a:schemeClr val="tx1"/>
                              </a:solidFill>
                              <a:latin typeface="Cambria Math" panose="02040503050406030204" pitchFamily="18" charset="0"/>
                            </a:rPr>
                            <m:t>𝑷</m:t>
                          </m:r>
                        </m:e>
                        <m:sup>
                          <m:r>
                            <a:rPr lang="zh-CN" altLang="en-US" sz="2800" i="1">
                              <a:solidFill>
                                <a:schemeClr val="tx1"/>
                              </a:solidFill>
                              <a:latin typeface="Cambria Math" panose="02040503050406030204" pitchFamily="18" charset="0"/>
                            </a:rPr>
                            <m:t>−1</m:t>
                          </m:r>
                        </m:sup>
                      </m:sSup>
                    </m:oMath>
                  </m:oMathPara>
                </a14:m>
                <a:endParaRPr lang="zh-CN" altLang="en-US" sz="2800" b="0" dirty="0">
                  <a:solidFill>
                    <a:schemeClr val="tx1"/>
                  </a:solidFill>
                  <a:latin typeface="微软雅黑 Light" panose="020B0502040204020203" pitchFamily="34" charset="-122"/>
                  <a:ea typeface="微软雅黑 Light" panose="020B0502040204020203" pitchFamily="34" charset="-122"/>
                </a:endParaRPr>
              </a:p>
              <a:p>
                <a:pPr eaLnBrk="0" hangingPunct="0"/>
                <a:endParaRPr lang="en-US" altLang="zh-CN" sz="2800" b="0" dirty="0">
                  <a:solidFill>
                    <a:schemeClr val="tx1"/>
                  </a:solidFill>
                  <a:latin typeface="微软雅黑 Light" panose="020B0502040204020203" pitchFamily="34" charset="-122"/>
                  <a:ea typeface="微软雅黑 Light" panose="020B0502040204020203" pitchFamily="34" charset="-122"/>
                </a:endParaRPr>
              </a:p>
              <a:p>
                <a:pPr eaLnBrk="0" hangingPunct="0"/>
                <a:endParaRPr lang="en-US" altLang="zh-CN" sz="2800" dirty="0">
                  <a:solidFill>
                    <a:schemeClr val="tx1"/>
                  </a:solidFill>
                  <a:latin typeface="微软雅黑 Light" panose="020B0502040204020203" pitchFamily="34" charset="-122"/>
                  <a:ea typeface="微软雅黑 Light" panose="020B0502040204020203" pitchFamily="34" charset="-122"/>
                </a:endParaRPr>
              </a:p>
              <a:p>
                <a:pPr eaLnBrk="0" hangingPunct="0"/>
                <a:endParaRPr lang="en-US" altLang="zh-CN" sz="2800" b="0" dirty="0">
                  <a:solidFill>
                    <a:schemeClr val="tx1"/>
                  </a:solidFill>
                  <a:latin typeface="微软雅黑 Light" panose="020B0502040204020203" pitchFamily="34" charset="-122"/>
                  <a:ea typeface="微软雅黑 Light" panose="020B0502040204020203" pitchFamily="34" charset="-122"/>
                </a:endParaRPr>
              </a:p>
              <a:p>
                <a:pPr eaLnBrk="0" hangingPunct="0"/>
                <a:endParaRPr lang="en-US" altLang="zh-CN" sz="2800" dirty="0">
                  <a:solidFill>
                    <a:schemeClr val="tx1"/>
                  </a:solidFill>
                  <a:latin typeface="微软雅黑 Light" panose="020B0502040204020203" pitchFamily="34" charset="-122"/>
                  <a:ea typeface="微软雅黑 Light" panose="020B0502040204020203" pitchFamily="34" charset="-122"/>
                </a:endParaRPr>
              </a:p>
              <a:p>
                <a:pPr eaLnBrk="0" hangingPunct="0"/>
                <a:endParaRPr lang="en-US" altLang="zh-CN" sz="2800" b="0" dirty="0">
                  <a:solidFill>
                    <a:schemeClr val="tx1"/>
                  </a:solidFill>
                  <a:latin typeface="微软雅黑 Light" panose="020B0502040204020203" pitchFamily="34" charset="-122"/>
                  <a:ea typeface="微软雅黑 Light" panose="020B0502040204020203" pitchFamily="34" charset="-122"/>
                </a:endParaRPr>
              </a:p>
              <a:p>
                <a:pPr algn="l" eaLnBrk="0" hangingPunct="0"/>
                <a:r>
                  <a:rPr lang="zh-CN" altLang="en-US" sz="2800" dirty="0">
                    <a:solidFill>
                      <a:schemeClr val="tx1"/>
                    </a:solidFill>
                    <a:latin typeface="微软雅黑 Light" panose="020B0502040204020203" pitchFamily="34" charset="-122"/>
                    <a:ea typeface="微软雅黑 Light" panose="020B0502040204020203" pitchFamily="34" charset="-122"/>
                  </a:rPr>
                  <a:t>式中，</a:t>
                </a:r>
                <a14:m>
                  <m:oMath xmlns:m="http://schemas.openxmlformats.org/officeDocument/2006/math">
                    <m:r>
                      <a:rPr lang="zh-CN" altLang="en-US" sz="2800" b="1" i="1">
                        <a:solidFill>
                          <a:schemeClr val="tx1"/>
                        </a:solidFill>
                        <a:latin typeface="Cambria Math" panose="02040503050406030204" pitchFamily="18" charset="0"/>
                      </a:rPr>
                      <m:t>𝑷</m:t>
                    </m:r>
                  </m:oMath>
                </a14:m>
                <a:r>
                  <a:rPr lang="zh-CN" altLang="en-US" sz="2800" dirty="0">
                    <a:solidFill>
                      <a:schemeClr val="tx1"/>
                    </a:solidFill>
                    <a:latin typeface="微软雅黑 Light" panose="020B0502040204020203" pitchFamily="34" charset="-122"/>
                    <a:ea typeface="微软雅黑 Light" panose="020B0502040204020203" pitchFamily="34" charset="-122"/>
                  </a:rPr>
                  <a:t>是将</a:t>
                </a:r>
                <a14:m>
                  <m:oMath xmlns:m="http://schemas.openxmlformats.org/officeDocument/2006/math">
                    <m:r>
                      <a:rPr lang="zh-CN" altLang="en-US" sz="2800" b="1" i="1">
                        <a:solidFill>
                          <a:schemeClr val="tx1"/>
                        </a:solidFill>
                        <a:latin typeface="Cambria Math" panose="02040503050406030204" pitchFamily="18" charset="0"/>
                      </a:rPr>
                      <m:t>𝑨</m:t>
                    </m:r>
                  </m:oMath>
                </a14:m>
                <a:r>
                  <a:rPr lang="zh-CN" altLang="en-US" sz="2800" dirty="0">
                    <a:solidFill>
                      <a:schemeClr val="tx1"/>
                    </a:solidFill>
                    <a:latin typeface="微软雅黑 Light" panose="020B0502040204020203" pitchFamily="34" charset="-122"/>
                    <a:ea typeface="微软雅黑 Light" panose="020B0502040204020203" pitchFamily="34" charset="-122"/>
                  </a:rPr>
                  <a:t>对角线化的非奇异线性变换矩阵。 </a:t>
                </a:r>
              </a:p>
            </p:txBody>
          </p:sp>
        </mc:Choice>
        <mc:Fallback xmlns="">
          <p:sp>
            <p:nvSpPr>
              <p:cNvPr id="264196" name="Rectangle 4">
                <a:extLst>
                  <a:ext uri="{FF2B5EF4-FFF2-40B4-BE49-F238E27FC236}">
                    <a16:creationId xmlns:a16="http://schemas.microsoft.com/office/drawing/2014/main" id="{5DC2236C-79F1-4D21-9193-BE58BF1488A6}"/>
                  </a:ext>
                </a:extLst>
              </p:cNvPr>
              <p:cNvSpPr>
                <a:spLocks noRot="1" noChangeAspect="1" noMove="1" noResize="1" noEditPoints="1" noAdjustHandles="1" noChangeArrowheads="1" noChangeShapeType="1" noTextEdit="1"/>
              </p:cNvSpPr>
              <p:nvPr/>
            </p:nvSpPr>
            <p:spPr bwMode="auto">
              <a:xfrm>
                <a:off x="598805" y="692150"/>
                <a:ext cx="11064240" cy="4800160"/>
              </a:xfrm>
              <a:prstGeom prst="rect">
                <a:avLst/>
              </a:prstGeom>
              <a:blipFill>
                <a:blip r:embed="rId2"/>
                <a:stretch>
                  <a:fillRect l="-1102" t="-1398" r="-1157" b="-25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4198" name="Object 6">
                <a:extLst>
                  <a:ext uri="{FF2B5EF4-FFF2-40B4-BE49-F238E27FC236}">
                    <a16:creationId xmlns:a16="http://schemas.microsoft.com/office/drawing/2014/main" id="{AE5D3CD3-24D1-48E2-A39B-E5FBDEC390B4}"/>
                  </a:ext>
                </a:extLst>
              </p:cNvPr>
              <p:cNvSpPr txBox="1"/>
              <p:nvPr/>
            </p:nvSpPr>
            <p:spPr bwMode="auto">
              <a:xfrm>
                <a:off x="5087889" y="2924944"/>
                <a:ext cx="4164457" cy="2114883"/>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tx1"/>
                          </a:solidFill>
                          <a:latin typeface="Cambria Math" panose="02040503050406030204" pitchFamily="18" charset="0"/>
                        </a:rPr>
                        <m:t>=</m:t>
                      </m:r>
                      <m:r>
                        <a:rPr lang="zh-CN" altLang="en-US" b="1" i="1" smtClean="0">
                          <a:solidFill>
                            <a:schemeClr val="tx1"/>
                          </a:solidFill>
                          <a:latin typeface="Cambria Math" panose="02040503050406030204" pitchFamily="18" charset="0"/>
                        </a:rPr>
                        <m:t>𝑷</m:t>
                      </m:r>
                      <m:d>
                        <m:dPr>
                          <m:begChr m:val="["/>
                          <m:endChr m:val="]"/>
                          <m:ctrlPr>
                            <a:rPr lang="zh-CN" altLang="en-US" i="1">
                              <a:solidFill>
                                <a:schemeClr val="tx1"/>
                              </a:solidFill>
                              <a:latin typeface="Cambria Math" panose="02040503050406030204" pitchFamily="18" charset="0"/>
                            </a:rPr>
                          </m:ctrlPr>
                        </m:dPr>
                        <m:e>
                          <m:m>
                            <m:mPr>
                              <m:plcHide m:val="on"/>
                              <m:mcs>
                                <m:mc>
                                  <m:mcPr>
                                    <m:count m:val="2"/>
                                    <m:mcJc m:val="center"/>
                                  </m:mcPr>
                                </m:mc>
                              </m:mcs>
                              <m:ctrlPr>
                                <a:rPr lang="zh-CN" altLang="en-US" i="1">
                                  <a:solidFill>
                                    <a:schemeClr val="tx1"/>
                                  </a:solidFill>
                                  <a:latin typeface="Cambria Math" panose="02040503050406030204" pitchFamily="18" charset="0"/>
                                </a:rPr>
                              </m:ctrlPr>
                            </m:mPr>
                            <m:mr>
                              <m:e>
                                <m:m>
                                  <m:mPr>
                                    <m:plcHide m:val="on"/>
                                    <m:mcs>
                                      <m:mc>
                                        <m:mcPr>
                                          <m:count m:val="2"/>
                                          <m:mcJc m:val="center"/>
                                        </m:mcPr>
                                      </m:mc>
                                    </m:mcs>
                                    <m:ctrlPr>
                                      <a:rPr lang="zh-CN" altLang="en-US" i="1">
                                        <a:solidFill>
                                          <a:schemeClr val="tx1"/>
                                        </a:solidFill>
                                        <a:latin typeface="Cambria Math" panose="02040503050406030204" pitchFamily="18" charset="0"/>
                                      </a:rPr>
                                    </m:ctrlPr>
                                  </m:mPr>
                                  <m:mr>
                                    <m:e>
                                      <m:sSup>
                                        <m:sSupPr>
                                          <m:ctrlPr>
                                            <a:rPr lang="zh-CN" altLang="en-US" i="1">
                                              <a:solidFill>
                                                <a:schemeClr val="tx1"/>
                                              </a:solidFill>
                                              <a:latin typeface="Cambria Math" panose="02040503050406030204" pitchFamily="18" charset="0"/>
                                            </a:rPr>
                                          </m:ctrlPr>
                                        </m:sSupPr>
                                        <m:e>
                                          <m:r>
                                            <m:rPr>
                                              <m:sty m:val="p"/>
                                            </m:rPr>
                                            <a:rPr lang="zh-CN" altLang="en-US" i="0">
                                              <a:solidFill>
                                                <a:schemeClr val="tx1"/>
                                              </a:solidFill>
                                              <a:latin typeface="Cambria Math" panose="02040503050406030204" pitchFamily="18" charset="0"/>
                                            </a:rPr>
                                            <m:t>e</m:t>
                                          </m:r>
                                        </m:e>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𝑡</m:t>
                                          </m:r>
                                        </m:sup>
                                      </m:sSup>
                                    </m:e>
                                    <m:e/>
                                  </m:mr>
                                  <m:mr>
                                    <m:e/>
                                    <m:e>
                                      <m:sSup>
                                        <m:sSupPr>
                                          <m:ctrlPr>
                                            <a:rPr lang="zh-CN" altLang="en-US" i="1">
                                              <a:solidFill>
                                                <a:schemeClr val="tx1"/>
                                              </a:solidFill>
                                              <a:latin typeface="Cambria Math" panose="02040503050406030204" pitchFamily="18" charset="0"/>
                                            </a:rPr>
                                          </m:ctrlPr>
                                        </m:sSupPr>
                                        <m:e>
                                          <m:r>
                                            <m:rPr>
                                              <m:sty m:val="p"/>
                                            </m:rPr>
                                            <a:rPr lang="zh-CN" altLang="en-US" i="0">
                                              <a:solidFill>
                                                <a:schemeClr val="tx1"/>
                                              </a:solidFill>
                                              <a:latin typeface="Cambria Math" panose="02040503050406030204" pitchFamily="18" charset="0"/>
                                            </a:rPr>
                                            <m:t>e</m:t>
                                          </m:r>
                                        </m:e>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𝑡</m:t>
                                          </m:r>
                                        </m:sup>
                                      </m:sSup>
                                    </m:e>
                                  </m:mr>
                                </m:m>
                              </m:e>
                              <m:e>
                                <m:r>
                                  <a:rPr lang="zh-CN" altLang="en-US" i="1">
                                    <a:solidFill>
                                      <a:schemeClr val="tx1"/>
                                    </a:solidFill>
                                    <a:latin typeface="Cambria Math" panose="02040503050406030204" pitchFamily="18" charset="0"/>
                                  </a:rPr>
                                  <m:t>0</m:t>
                                </m:r>
                              </m:e>
                            </m:mr>
                            <m:mr>
                              <m:e>
                                <m:r>
                                  <a:rPr lang="zh-CN" altLang="en-US" i="1">
                                    <a:solidFill>
                                      <a:schemeClr val="tx1"/>
                                    </a:solidFill>
                                    <a:latin typeface="Cambria Math" panose="02040503050406030204" pitchFamily="18" charset="0"/>
                                  </a:rPr>
                                  <m:t>0</m:t>
                                </m:r>
                              </m:e>
                              <m:e>
                                <m:m>
                                  <m:mPr>
                                    <m:plcHide m:val="on"/>
                                    <m:mcs>
                                      <m:mc>
                                        <m:mcPr>
                                          <m:count m:val="2"/>
                                          <m:mcJc m:val="center"/>
                                        </m:mcPr>
                                      </m:mc>
                                    </m:mcs>
                                    <m:ctrlPr>
                                      <a:rPr lang="zh-CN" altLang="en-US" i="1">
                                        <a:solidFill>
                                          <a:schemeClr val="tx1"/>
                                        </a:solidFill>
                                        <a:latin typeface="Cambria Math" panose="02040503050406030204" pitchFamily="18" charset="0"/>
                                      </a:rPr>
                                    </m:ctrlPr>
                                  </m:mPr>
                                  <m:mr>
                                    <m:e>
                                      <m:r>
                                        <a:rPr lang="zh-CN" altLang="en-US" i="1">
                                          <a:solidFill>
                                            <a:schemeClr val="tx1"/>
                                          </a:solidFill>
                                          <a:latin typeface="Cambria Math" panose="02040503050406030204" pitchFamily="18" charset="0"/>
                                        </a:rPr>
                                        <m:t>⋱</m:t>
                                      </m:r>
                                    </m:e>
                                    <m:e/>
                                  </m:mr>
                                  <m:mr>
                                    <m:e/>
                                    <m:e>
                                      <m:sSup>
                                        <m:sSupPr>
                                          <m:ctrlPr>
                                            <a:rPr lang="zh-CN" altLang="en-US" i="1">
                                              <a:solidFill>
                                                <a:schemeClr val="tx1"/>
                                              </a:solidFill>
                                              <a:latin typeface="Cambria Math" panose="02040503050406030204" pitchFamily="18" charset="0"/>
                                            </a:rPr>
                                          </m:ctrlPr>
                                        </m:sSupPr>
                                        <m:e>
                                          <m:r>
                                            <m:rPr>
                                              <m:sty m:val="p"/>
                                            </m:rPr>
                                            <a:rPr lang="zh-CN" altLang="en-US" i="0">
                                              <a:solidFill>
                                                <a:schemeClr val="tx1"/>
                                              </a:solidFill>
                                              <a:latin typeface="Cambria Math" panose="02040503050406030204" pitchFamily="18" charset="0"/>
                                            </a:rPr>
                                            <m:t>e</m:t>
                                          </m:r>
                                        </m:e>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𝑛</m:t>
                                              </m:r>
                                            </m:sub>
                                          </m:sSub>
                                          <m:r>
                                            <a:rPr lang="zh-CN" altLang="en-US" i="1">
                                              <a:solidFill>
                                                <a:schemeClr val="tx1"/>
                                              </a:solidFill>
                                              <a:latin typeface="Cambria Math" panose="02040503050406030204" pitchFamily="18" charset="0"/>
                                            </a:rPr>
                                            <m:t>𝑡</m:t>
                                          </m:r>
                                        </m:sup>
                                      </m:sSup>
                                    </m:e>
                                  </m:mr>
                                </m:m>
                              </m:e>
                            </m:mr>
                          </m:m>
                        </m:e>
                      </m:d>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𝑷</m:t>
                          </m:r>
                        </m:e>
                        <m:sup>
                          <m:r>
                            <a:rPr lang="zh-CN" altLang="en-US" i="1">
                              <a:solidFill>
                                <a:schemeClr val="tx1"/>
                              </a:solidFill>
                              <a:latin typeface="Cambria Math" panose="02040503050406030204" pitchFamily="18" charset="0"/>
                            </a:rPr>
                            <m:t>−1</m:t>
                          </m:r>
                        </m:sup>
                      </m:sSup>
                    </m:oMath>
                  </m:oMathPara>
                </a14:m>
                <a:endParaRPr lang="zh-CN" altLang="en-US" dirty="0">
                  <a:solidFill>
                    <a:schemeClr val="tx1"/>
                  </a:solidFill>
                </a:endParaRPr>
              </a:p>
            </p:txBody>
          </p:sp>
        </mc:Choice>
        <mc:Fallback xmlns="">
          <p:sp>
            <p:nvSpPr>
              <p:cNvPr id="264198" name="Object 6">
                <a:extLst>
                  <a:ext uri="{FF2B5EF4-FFF2-40B4-BE49-F238E27FC236}">
                    <a16:creationId xmlns:a16="http://schemas.microsoft.com/office/drawing/2014/main" id="{AE5D3CD3-24D1-48E2-A39B-E5FBDEC390B4}"/>
                  </a:ext>
                </a:extLst>
              </p:cNvPr>
              <p:cNvSpPr txBox="1">
                <a:spLocks noRot="1" noChangeAspect="1" noMove="1" noResize="1" noEditPoints="1" noAdjustHandles="1" noChangeArrowheads="1" noChangeShapeType="1" noTextEdit="1"/>
              </p:cNvSpPr>
              <p:nvPr/>
            </p:nvSpPr>
            <p:spPr bwMode="auto">
              <a:xfrm>
                <a:off x="5087889" y="2924944"/>
                <a:ext cx="4164457" cy="2114883"/>
              </a:xfrm>
              <a:prstGeom prst="rect">
                <a:avLst/>
              </a:prstGeom>
              <a:blipFill>
                <a:blip r:embed="rId3"/>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CE082AD-61AB-495A-ABCC-34A0BD6BDD84}"/>
              </a:ext>
            </a:extLst>
          </p:cNvPr>
          <p:cNvSpPr>
            <a:spLocks noGrp="1"/>
          </p:cNvSpPr>
          <p:nvPr>
            <p:ph type="sldNum" sz="quarter" idx="12"/>
          </p:nvPr>
        </p:nvSpPr>
        <p:spPr/>
        <p:txBody>
          <a:bodyPr/>
          <a:lstStyle/>
          <a:p>
            <a:fld id="{7153916C-BB6E-46B4-8EC4-8B8FA060EF62}" type="slidenum">
              <a:rPr lang="en-US" altLang="zh-CN" smtClean="0"/>
              <a:pPr/>
              <a:t>34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E1031C-4529-4487-8C32-938B3C5337F4}"/>
              </a:ext>
            </a:extLst>
          </p:cNvPr>
          <p:cNvSpPr>
            <a:spLocks noGrp="1"/>
          </p:cNvSpPr>
          <p:nvPr>
            <p:ph type="sldNum" sz="quarter" idx="12"/>
          </p:nvPr>
        </p:nvSpPr>
        <p:spPr/>
        <p:txBody>
          <a:bodyPr/>
          <a:lstStyle/>
          <a:p>
            <a:fld id="{86AEE06C-0CD7-41E2-81E6-FA1C1A12492D}" type="slidenum">
              <a:rPr lang="en-US" altLang="zh-CN" smtClean="0"/>
              <a:pPr/>
              <a:t>35</a:t>
            </a:fld>
            <a:endParaRPr lang="en-US" altLang="zh-CN"/>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E47361BC-EC6C-4885-BB9B-646AB7C6B1C7}"/>
                  </a:ext>
                </a:extLst>
              </p:cNvPr>
              <p:cNvSpPr>
                <a:spLocks noGrp="1"/>
              </p:cNvSpPr>
              <p:nvPr>
                <p:ph type="title" idx="4294967295"/>
              </p:nvPr>
            </p:nvSpPr>
            <p:spPr>
              <a:xfrm>
                <a:off x="1003300" y="404813"/>
                <a:ext cx="11188700" cy="6192837"/>
              </a:xfrm>
            </p:spPr>
            <p:txBody>
              <a:bodyPr anchor="t">
                <a:noAutofit/>
              </a:bodyPr>
              <a:lstStyle/>
              <a:p>
                <a:pPr algn="l">
                  <a:lnSpc>
                    <a:spcPct val="100000"/>
                  </a:lnSpc>
                </a:pPr>
                <a:r>
                  <a:rPr lang="zh-CN" altLang="en-US" sz="2400" dirty="0"/>
                  <a:t>例</a:t>
                </a:r>
                <a:r>
                  <a:rPr lang="en-US" altLang="zh-CN" sz="2400" dirty="0"/>
                  <a:t>2-3  </a:t>
                </a:r>
                <a:r>
                  <a:rPr lang="zh-CN" altLang="en-US" sz="2400" dirty="0"/>
                  <a:t>考虑如下矩阵</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−2</m:t>
                              </m:r>
                            </m:e>
                          </m:mr>
                        </m:m>
                      </m:e>
                    </m:d>
                  </m:oMath>
                </a14:m>
                <a:r>
                  <a:rPr lang="zh-CN" altLang="en-US" sz="2400" dirty="0"/>
                  <a:t>，</a:t>
                </a:r>
                <a:r>
                  <a:rPr lang="zh-CN" altLang="en-US" sz="2400" dirty="0">
                    <a:latin typeface="宋体" panose="02010600030101010101" pitchFamily="2" charset="-122"/>
                  </a:rPr>
                  <a:t>试用前面介绍的两种方法计算</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𝑨𝒕</m:t>
                        </m:r>
                      </m:sup>
                    </m:sSup>
                  </m:oMath>
                </a14:m>
                <a:r>
                  <a:rPr lang="zh-CN" altLang="en-US" sz="2400" dirty="0">
                    <a:latin typeface="宋体" panose="02010600030101010101" pitchFamily="2" charset="-122"/>
                  </a:rPr>
                  <a:t>。 </a:t>
                </a:r>
                <a:br>
                  <a:rPr lang="zh-CN" altLang="en-US" sz="2400" dirty="0">
                    <a:latin typeface="宋体" panose="02010600030101010101" pitchFamily="2" charset="-122"/>
                  </a:rPr>
                </a:br>
                <a:br>
                  <a:rPr lang="en-US" altLang="zh-CN" sz="2400" dirty="0">
                    <a:latin typeface="宋体" panose="02010600030101010101" pitchFamily="2" charset="-122"/>
                  </a:rPr>
                </a:br>
                <a:r>
                  <a:rPr lang="zh-CN" altLang="en-US" sz="2400" dirty="0">
                    <a:latin typeface="宋体" panose="02010600030101010101" pitchFamily="2" charset="-122"/>
                  </a:rPr>
                  <a:t>解 </a:t>
                </a:r>
                <a:r>
                  <a:rPr lang="zh-CN" altLang="en-US" sz="2400" dirty="0">
                    <a:highlight>
                      <a:srgbClr val="C0C0C0"/>
                    </a:highlight>
                    <a:latin typeface="宋体" panose="02010600030101010101" pitchFamily="2" charset="-122"/>
                  </a:rPr>
                  <a:t>方法一</a:t>
                </a:r>
                <a:r>
                  <a:rPr lang="zh-CN" altLang="en-US" sz="2400" dirty="0">
                    <a:latin typeface="宋体" panose="02010600030101010101" pitchFamily="2" charset="-122"/>
                  </a:rPr>
                  <a:t>  </a:t>
                </a:r>
                <a:br>
                  <a:rPr lang="zh-CN" altLang="en-US" sz="2400" dirty="0">
                    <a:latin typeface="宋体" panose="02010600030101010101" pitchFamily="2" charset="-122"/>
                  </a:rPr>
                </a:br>
                <a:r>
                  <a:rPr lang="zh-CN" altLang="en-US" sz="2400" dirty="0">
                    <a:latin typeface="宋体" panose="02010600030101010101" pitchFamily="2" charset="-122"/>
                  </a:rPr>
                  <a:t>   由于</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的特征值为</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=0</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=−2</m:t>
                    </m:r>
                  </m:oMath>
                </a14:m>
                <a:r>
                  <a:rPr lang="zh-CN" altLang="en-US" sz="2400" dirty="0">
                    <a:latin typeface="宋体" panose="02010600030101010101" pitchFamily="2" charset="-122"/>
                  </a:rPr>
                  <a:t>，故可求得所需的变换矩阵</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latin typeface="宋体" panose="02010600030101010101" pitchFamily="2" charset="-122"/>
                  </a:rPr>
                  <a:t>为</a:t>
                </a:r>
                <a:br>
                  <a:rPr lang="zh-CN" altLang="en-US" sz="2400" dirty="0">
                    <a:latin typeface="宋体" panose="02010600030101010101" pitchFamily="2" charset="-122"/>
                  </a:rPr>
                </a:br>
                <a:r>
                  <a:rPr lang="en-US" altLang="zh-CN" sz="2400" dirty="0">
                    <a:latin typeface="宋体" panose="02010600030101010101" pitchFamily="2" charset="-122"/>
                  </a:rPr>
                  <a:t>			</a:t>
                </a:r>
                <a14:m>
                  <m:oMath xmlns:m="http://schemas.openxmlformats.org/officeDocument/2006/math">
                    <m:r>
                      <a:rPr lang="zh-CN" altLang="en-US" sz="2400" b="1" i="1">
                        <a:solidFill>
                          <a:srgbClr val="000000"/>
                        </a:solidFill>
                        <a:latin typeface="Cambria Math" panose="02040503050406030204" pitchFamily="18" charset="0"/>
                      </a:rPr>
                      <m:t>𝑷</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−2</m:t>
                              </m:r>
                            </m:e>
                          </m:mr>
                        </m:m>
                      </m:e>
                    </m:d>
                  </m:oMath>
                </a14:m>
                <a:r>
                  <a:rPr lang="zh-CN" altLang="en-US" sz="2400" dirty="0"/>
                  <a:t>，</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e>
                          </m:mr>
                        </m:m>
                      </m:e>
                    </m:d>
                  </m:oMath>
                </a14:m>
                <a:br>
                  <a:rPr lang="en-US" altLang="zh-CN" sz="2400" dirty="0"/>
                </a:br>
                <a:r>
                  <a:rPr lang="zh-CN" altLang="en-US" sz="2400" dirty="0"/>
                  <a:t>因此，由式</a:t>
                </a:r>
                <a:r>
                  <a:rPr lang="en-US" altLang="zh-CN" sz="2400" dirty="0"/>
                  <a:t>(2-23</a:t>
                </a:r>
                <a:r>
                  <a:rPr lang="zh-CN" altLang="en-US" sz="2400" dirty="0"/>
                  <a:t>）可得 </a:t>
                </a:r>
                <a:br>
                  <a:rPr lang="en-US" altLang="zh-CN" sz="2400" dirty="0"/>
                </a:b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−2</m:t>
                                </m:r>
                              </m:e>
                            </m:mr>
                          </m:m>
                        </m:e>
                      </m:d>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a:solidFill>
                                          <a:srgbClr val="000000"/>
                                        </a:solidFill>
                                        <a:latin typeface="Cambria Math" panose="02040503050406030204" pitchFamily="18" charset="0"/>
                                      </a:rPr>
                                      <m:t>0</m:t>
                                    </m:r>
                                  </m:sup>
                                </m:sSup>
                              </m:e>
                              <m:e>
                                <m:r>
                                  <a:rPr lang="en-US" altLang="zh-CN" sz="2400" i="1">
                                    <a:solidFill>
                                      <a:srgbClr val="000000"/>
                                    </a:solidFill>
                                    <a:latin typeface="Cambria Math" panose="02040503050406030204" pitchFamily="18" charset="0"/>
                                  </a:rPr>
                                  <m:t>0</m:t>
                                </m:r>
                              </m:e>
                            </m:mr>
                            <m:mr>
                              <m:e>
                                <m:r>
                                  <a:rPr lang="en-US" altLang="zh-CN" sz="2400" i="1">
                                    <a:solidFill>
                                      <a:srgbClr val="000000"/>
                                    </a:solidFill>
                                    <a:latin typeface="Cambria Math" panose="02040503050406030204" pitchFamily="18" charset="0"/>
                                  </a:rPr>
                                  <m:t>0</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r>
                                  <a:rPr lang="en-US" altLang="zh-CN" sz="2400" i="1">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e>
                            </m:mr>
                            <m:mr>
                              <m:e>
                                <m:r>
                                  <a:rPr lang="en-US" altLang="zh-CN" sz="2400" i="1">
                                    <a:solidFill>
                                      <a:srgbClr val="000000"/>
                                    </a:solidFill>
                                    <a:latin typeface="Cambria Math" panose="02040503050406030204" pitchFamily="18" charset="0"/>
                                  </a:rPr>
                                  <m:t>0</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e>
                            </m:mr>
                          </m:m>
                        </m:e>
                      </m:d>
                    </m:oMath>
                  </m:oMathPara>
                </a14:m>
                <a:endParaRPr lang="zh-CN" altLang="en-US" sz="2400" dirty="0"/>
              </a:p>
            </p:txBody>
          </p:sp>
        </mc:Choice>
        <mc:Fallback xmlns="">
          <p:sp>
            <p:nvSpPr>
              <p:cNvPr id="4" name="标题 3">
                <a:extLst>
                  <a:ext uri="{FF2B5EF4-FFF2-40B4-BE49-F238E27FC236}">
                    <a16:creationId xmlns:a16="http://schemas.microsoft.com/office/drawing/2014/main" id="{E47361BC-EC6C-4885-BB9B-646AB7C6B1C7}"/>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2"/>
                <a:stretch>
                  <a:fillRect l="-87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B59DA2-7DA8-47AF-8704-2FDB08958132}"/>
              </a:ext>
            </a:extLst>
          </p:cNvPr>
          <p:cNvSpPr>
            <a:spLocks noGrp="1"/>
          </p:cNvSpPr>
          <p:nvPr>
            <p:ph type="sldNum" sz="quarter" idx="12"/>
          </p:nvPr>
        </p:nvSpPr>
        <p:spPr/>
        <p:txBody>
          <a:bodyPr/>
          <a:lstStyle/>
          <a:p>
            <a:fld id="{86AEE06C-0CD7-41E2-81E6-FA1C1A12492D}" type="slidenum">
              <a:rPr lang="en-US" altLang="zh-CN" smtClean="0"/>
              <a:pPr/>
              <a:t>36</a:t>
            </a:fld>
            <a:endParaRPr lang="en-US" altLang="zh-CN"/>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388B0134-DA88-49B9-98A5-C4803BC57B0A}"/>
                  </a:ext>
                </a:extLst>
              </p:cNvPr>
              <p:cNvSpPr>
                <a:spLocks noGrp="1"/>
              </p:cNvSpPr>
              <p:nvPr>
                <p:ph type="title" idx="4294967295"/>
              </p:nvPr>
            </p:nvSpPr>
            <p:spPr>
              <a:xfrm>
                <a:off x="1003300" y="404813"/>
                <a:ext cx="11188700" cy="6192837"/>
              </a:xfrm>
            </p:spPr>
            <p:txBody>
              <a:bodyPr anchor="t">
                <a:normAutofit/>
              </a:bodyPr>
              <a:lstStyle/>
              <a:p>
                <a:pPr marL="0" lvl="0" algn="l" fontAlgn="base">
                  <a:lnSpc>
                    <a:spcPct val="100000"/>
                  </a:lnSpc>
                  <a:spcBef>
                    <a:spcPct val="0"/>
                  </a:spcBef>
                  <a:spcAft>
                    <a:spcPct val="0"/>
                  </a:spcAft>
                  <a:buClrTx/>
                </a:pPr>
                <a:r>
                  <a:rPr lang="zh-CN" altLang="en-US" sz="2400" dirty="0">
                    <a:highlight>
                      <a:srgbClr val="C0C0C0"/>
                    </a:highlight>
                  </a:rPr>
                  <a:t>方法二</a:t>
                </a:r>
                <a:br>
                  <a:rPr lang="zh-CN" altLang="en-US" sz="2400" dirty="0"/>
                </a:br>
                <a:r>
                  <a:rPr lang="zh-CN" altLang="en-US" sz="2400" dirty="0"/>
                  <a:t>由于   </a:t>
                </a:r>
                <a14:m>
                  <m:oMath xmlns:m="http://schemas.openxmlformats.org/officeDocument/2006/math">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𝑠</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𝑠</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−2</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𝑠</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𝑠</m:t>
                              </m:r>
                              <m:r>
                                <a:rPr lang="en-US" altLang="zh-CN" sz="2400" b="0" i="1" smtClean="0">
                                  <a:solidFill>
                                    <a:srgbClr val="000000"/>
                                  </a:solidFill>
                                  <a:latin typeface="Cambria Math" panose="02040503050406030204" pitchFamily="18" charset="0"/>
                                </a:rPr>
                                <m:t>+2</m:t>
                              </m:r>
                            </m:e>
                          </m:mr>
                        </m:m>
                      </m:e>
                    </m:d>
                  </m:oMath>
                </a14:m>
                <a:br>
                  <a:rPr lang="zh-CN" altLang="en-US" sz="2400" dirty="0"/>
                </a:br>
                <a:br>
                  <a:rPr lang="en-US" altLang="zh-CN" sz="2400" dirty="0"/>
                </a:br>
                <a:r>
                  <a:rPr lang="zh-CN" altLang="en-US" sz="2400" dirty="0">
                    <a:latin typeface="宋体" panose="02010600030101010101" pitchFamily="2" charset="-122"/>
                  </a:rPr>
                  <a:t>可得</a:t>
                </a:r>
                <a:br>
                  <a:rPr lang="en-US" altLang="zh-CN" sz="2400" dirty="0">
                    <a:latin typeface="宋体" panose="02010600030101010101" pitchFamily="2" charset="-122"/>
                  </a:rPr>
                </a:br>
                <a14:m>
                  <m:oMathPara xmlns:m="http://schemas.openxmlformats.org/officeDocument/2006/math">
                    <m:oMathParaPr>
                      <m:jc m:val="center"/>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den>
                                </m:f>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e>
                            </m:mr>
                            <m:mr>
                              <m:e>
                                <m:r>
                                  <a:rPr lang="en-US" altLang="zh-CN"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e>
                            </m:mr>
                          </m:m>
                        </m:e>
                      </m:d>
                    </m:oMath>
                  </m:oMathPara>
                </a14:m>
                <a:br>
                  <a:rPr lang="en-US" altLang="zh-CN" sz="2400" dirty="0">
                    <a:latin typeface="宋体" panose="02010600030101010101" pitchFamily="2" charset="-122"/>
                  </a:rPr>
                </a:br>
                <a:br>
                  <a:rPr lang="en-US" altLang="zh-CN" sz="2400" dirty="0">
                    <a:latin typeface="宋体" panose="02010600030101010101" pitchFamily="2" charset="-122"/>
                  </a:rPr>
                </a:br>
                <a:r>
                  <a:rPr lang="zh-CN" altLang="en-US" sz="2400" dirty="0">
                    <a:latin typeface="宋体" panose="02010600030101010101" pitchFamily="2" charset="-122"/>
                  </a:rPr>
                  <a:t>因此</a:t>
                </a:r>
                <a:r>
                  <a:rPr lang="zh-CN" altLang="en-US" sz="2400" dirty="0">
                    <a:latin typeface="黑体" panose="02010609060101010101" pitchFamily="49" charset="-122"/>
                    <a:ea typeface="黑体" panose="02010609060101010101" pitchFamily="49" charset="-122"/>
                  </a:rPr>
                  <a:t> </a:t>
                </a:r>
                <a:br>
                  <a:rPr lang="zh-CN" altLang="en-US" sz="2400" dirty="0">
                    <a:latin typeface="黑体" panose="02010609060101010101" pitchFamily="49" charset="-122"/>
                    <a:ea typeface="黑体" panose="02010609060101010101" pitchFamily="49" charset="-122"/>
                  </a:rPr>
                </a:br>
                <a14:m>
                  <m:oMathPara xmlns:m="http://schemas.openxmlformats.org/officeDocument/2006/math">
                    <m:oMathParaPr>
                      <m:jc m:val="center"/>
                    </m:oMathParaPr>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𝐿</m:t>
                          </m:r>
                        </m:e>
                        <m:sup>
                          <m:r>
                            <a:rPr lang="zh-CN" altLang="en-US" sz="2400" i="1" cap="none">
                              <a:solidFill>
                                <a:srgbClr val="000000"/>
                              </a:solidFill>
                              <a:latin typeface="Cambria Math" panose="02040503050406030204" pitchFamily="18" charset="0"/>
                              <a:cs typeface="+mn-cs"/>
                            </a:rPr>
                            <m:t>−</m:t>
                          </m:r>
                          <m:r>
                            <a:rPr lang="zh-CN" altLang="en-US" sz="2400" cap="none">
                              <a:solidFill>
                                <a:srgbClr val="000000"/>
                              </a:solidFill>
                              <a:latin typeface="Cambria Math" panose="02040503050406030204" pitchFamily="18" charset="0"/>
                              <a:cs typeface="+mn-cs"/>
                            </a:rPr>
                            <m:t>1</m:t>
                          </m:r>
                        </m:sup>
                      </m:sSup>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𝑠</m:t>
                      </m:r>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m:t>
                          </m:r>
                        </m:e>
                        <m:sup>
                          <m:r>
                            <a:rPr lang="zh-CN" altLang="en-US" sz="2400" i="1" cap="none">
                              <a:solidFill>
                                <a:srgbClr val="000000"/>
                              </a:solidFill>
                              <a:latin typeface="Cambria Math" panose="02040503050406030204" pitchFamily="18" charset="0"/>
                              <a:cs typeface="+mn-cs"/>
                            </a:rPr>
                            <m:t>−1</m:t>
                          </m:r>
                        </m:sup>
                      </m:sSup>
                      <m:r>
                        <a:rPr lang="zh-CN" altLang="en-US" sz="2400" i="1" cap="none">
                          <a:solidFill>
                            <a:srgbClr val="000000"/>
                          </a:solidFill>
                          <a:latin typeface="Cambria Math" panose="02040503050406030204" pitchFamily="18" charset="0"/>
                          <a:cs typeface="+mn-cs"/>
                        </a:rPr>
                        <m:t>]=</m:t>
                      </m:r>
                      <m:d>
                        <m:dPr>
                          <m:begChr m:val="["/>
                          <m:endChr m:val="]"/>
                          <m:ctrlPr>
                            <a:rPr lang="zh-CN" altLang="en-US" sz="2400" i="1" cap="none">
                              <a:solidFill>
                                <a:srgbClr val="000000"/>
                              </a:solidFill>
                              <a:latin typeface="Cambria Math" panose="02040503050406030204" pitchFamily="18" charset="0"/>
                              <a:cs typeface="+mn-cs"/>
                            </a:rPr>
                          </m:ctrlPr>
                        </m:dPr>
                        <m:e>
                          <m:m>
                            <m:mPr>
                              <m:mcs>
                                <m:mc>
                                  <m:mcPr>
                                    <m:count m:val="2"/>
                                    <m:mcJc m:val="center"/>
                                  </m:mcPr>
                                </m:mc>
                              </m:mcs>
                              <m:ctrlPr>
                                <a:rPr lang="en-US" altLang="zh-CN" sz="2400" i="1" cap="none" smtClean="0">
                                  <a:solidFill>
                                    <a:srgbClr val="000000"/>
                                  </a:solidFill>
                                  <a:latin typeface="Cambria Math" panose="02040503050406030204" pitchFamily="18" charset="0"/>
                                  <a:cs typeface="+mn-cs"/>
                                </a:rPr>
                              </m:ctrlPr>
                            </m:mPr>
                            <m:mr>
                              <m:e>
                                <m:r>
                                  <m:rPr>
                                    <m:brk m:alnAt="7"/>
                                  </m:rPr>
                                  <a:rPr lang="en-US" altLang="zh-CN" sz="2400" b="0" i="1" cap="none" smtClean="0">
                                    <a:solidFill>
                                      <a:srgbClr val="000000"/>
                                    </a:solidFill>
                                    <a:latin typeface="Cambria Math" panose="02040503050406030204" pitchFamily="18" charset="0"/>
                                    <a:cs typeface="+mn-cs"/>
                                  </a:rPr>
                                  <m:t>1</m:t>
                                </m:r>
                              </m:e>
                              <m:e>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r>
                                  <a:rPr lang="zh-CN" altLang="en-US" sz="2400" i="1" cap="none">
                                    <a:solidFill>
                                      <a:srgbClr val="000000"/>
                                    </a:solidFill>
                                    <a:latin typeface="Cambria Math" panose="02040503050406030204" pitchFamily="18" charset="0"/>
                                  </a:rPr>
                                  <m:t>(1−</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𝑒</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e>
                            </m:mr>
                            <m:mr>
                              <m:e>
                                <m:r>
                                  <a:rPr lang="en-US" altLang="zh-CN" sz="2400" b="0" i="1" cap="none" smtClean="0">
                                    <a:solidFill>
                                      <a:srgbClr val="000000"/>
                                    </a:solidFill>
                                    <a:latin typeface="Cambria Math" panose="02040503050406030204" pitchFamily="18" charset="0"/>
                                    <a:cs typeface="+mn-cs"/>
                                  </a:rPr>
                                  <m:t>0</m:t>
                                </m:r>
                              </m:e>
                              <m:e>
                                <m:r>
                                  <a:rPr lang="zh-CN" altLang="en-US" sz="2400" i="1" cap="none">
                                    <a:solidFill>
                                      <a:srgbClr val="000000"/>
                                    </a:solidFill>
                                    <a:latin typeface="Cambria Math" panose="02040503050406030204" pitchFamily="18" charset="0"/>
                                  </a:rPr>
                                  <m:t>	</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𝑒</m:t>
                                    </m:r>
                                  </m:e>
                                  <m: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up>
                                </m:sSup>
                              </m:e>
                            </m:mr>
                          </m:m>
                        </m:e>
                      </m:d>
                    </m:oMath>
                  </m:oMathPara>
                </a14:m>
                <a:br>
                  <a:rPr lang="en-US" altLang="zh-CN" sz="2400" dirty="0"/>
                </a:br>
                <a:endParaRPr lang="zh-CN" altLang="en-US" sz="2400" dirty="0"/>
              </a:p>
            </p:txBody>
          </p:sp>
        </mc:Choice>
        <mc:Fallback xmlns="">
          <p:sp>
            <p:nvSpPr>
              <p:cNvPr id="4" name="标题 3">
                <a:extLst>
                  <a:ext uri="{FF2B5EF4-FFF2-40B4-BE49-F238E27FC236}">
                    <a16:creationId xmlns:a16="http://schemas.microsoft.com/office/drawing/2014/main" id="{388B0134-DA88-49B9-98A5-C4803BC57B0A}"/>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2"/>
                <a:stretch>
                  <a:fillRect l="-872" t="-78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6C30E5-7014-4803-A06E-07DC19EB21D7}"/>
              </a:ext>
            </a:extLst>
          </p:cNvPr>
          <p:cNvSpPr>
            <a:spLocks noGrp="1"/>
          </p:cNvSpPr>
          <p:nvPr>
            <p:ph type="sldNum" sz="quarter" idx="12"/>
          </p:nvPr>
        </p:nvSpPr>
        <p:spPr/>
        <p:txBody>
          <a:bodyPr/>
          <a:lstStyle/>
          <a:p>
            <a:fld id="{86AEE06C-0CD7-41E2-81E6-FA1C1A12492D}" type="slidenum">
              <a:rPr lang="en-US" altLang="zh-CN" smtClean="0"/>
              <a:pPr/>
              <a:t>37</a:t>
            </a:fld>
            <a:endParaRPr lang="en-US" altLang="zh-CN"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0A8494CF-AB5E-463C-AC7E-78ECAB1A8108}"/>
                  </a:ext>
                </a:extLst>
              </p:cNvPr>
              <p:cNvSpPr>
                <a:spLocks noGrp="1"/>
              </p:cNvSpPr>
              <p:nvPr>
                <p:ph type="title" idx="4294967295"/>
              </p:nvPr>
            </p:nvSpPr>
            <p:spPr>
              <a:xfrm>
                <a:off x="1003300" y="404813"/>
                <a:ext cx="11188700" cy="6192837"/>
              </a:xfrm>
            </p:spPr>
            <p:txBody>
              <a:bodyPr anchor="t">
                <a:normAutofit/>
              </a:bodyPr>
              <a:lstStyle/>
              <a:p>
                <a:pPr algn="l">
                  <a:lnSpc>
                    <a:spcPct val="100000"/>
                  </a:lnSpc>
                </a:pPr>
                <a:r>
                  <a:rPr lang="zh-CN" altLang="en-US" sz="2400" dirty="0"/>
                  <a:t>（</a:t>
                </a:r>
                <a:r>
                  <a:rPr lang="en-US" altLang="zh-CN" sz="2400" dirty="0"/>
                  <a:t>2</a:t>
                </a:r>
                <a:r>
                  <a:rPr lang="zh-CN" altLang="en-US" sz="2400" dirty="0"/>
                  <a:t>）矩阵</a:t>
                </a:r>
                <a14:m>
                  <m:oMath xmlns:m="http://schemas.openxmlformats.org/officeDocument/2006/math">
                    <m:r>
                      <a:rPr lang="zh-CN" altLang="en-US" sz="2400" b="1" i="1">
                        <a:latin typeface="Cambria Math" panose="02040503050406030204" pitchFamily="18" charset="0"/>
                      </a:rPr>
                      <m:t>𝑨</m:t>
                    </m:r>
                  </m:oMath>
                </a14:m>
                <a:r>
                  <a:rPr lang="zh-CN" altLang="en-US" sz="2400" dirty="0"/>
                  <a:t>有重特征值时</a:t>
                </a:r>
                <a:br>
                  <a:rPr lang="zh-CN" altLang="en-US" sz="2400" dirty="0"/>
                </a:br>
                <a:r>
                  <a:rPr lang="zh-CN" altLang="en-US" sz="2400" dirty="0">
                    <a:latin typeface="宋体" panose="02010600030101010101" pitchFamily="2" charset="-122"/>
                  </a:rPr>
                  <a:t>设矩阵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有</a:t>
                </a:r>
                <a:r>
                  <a:rPr lang="en-US" altLang="zh-CN" sz="2400" i="1" cap="none" dirty="0">
                    <a:latin typeface="Times New Roman" panose="02020603050405020304" pitchFamily="18" charset="0"/>
                    <a:cs typeface="Times New Roman" panose="02020603050405020304" pitchFamily="18" charset="0"/>
                  </a:rPr>
                  <a:t>m</a:t>
                </a:r>
                <a:r>
                  <a:rPr lang="zh-CN" altLang="en-US" sz="2400" dirty="0">
                    <a:latin typeface="宋体" panose="02010600030101010101" pitchFamily="2" charset="-122"/>
                  </a:rPr>
                  <a:t>重特征值</a:t>
                </a:r>
                <a:r>
                  <a:rPr lang="zh-CN" altLang="en-US" sz="2400" i="1" dirty="0">
                    <a:latin typeface="宋体" panose="02010600030101010101" pitchFamily="2" charset="-122"/>
                    <a:sym typeface="Symbol" panose="05050102010706020507" pitchFamily="18" charset="2"/>
                  </a:rPr>
                  <a:t></a:t>
                </a:r>
                <a:r>
                  <a:rPr lang="en-US" altLang="zh-CN" sz="2400" baseline="-30000" dirty="0">
                    <a:latin typeface="宋体" panose="02010600030101010101" pitchFamily="2" charset="-122"/>
                  </a:rPr>
                  <a:t>1</a:t>
                </a:r>
                <a:r>
                  <a:rPr lang="zh-CN" altLang="en-US" sz="2400" i="1" dirty="0">
                    <a:latin typeface="宋体" panose="02010600030101010101" pitchFamily="2" charset="-122"/>
                    <a:sym typeface="Symbol" panose="05050102010706020507" pitchFamily="18" charset="2"/>
                  </a:rPr>
                  <a:t>，</a:t>
                </a:r>
                <a:r>
                  <a:rPr lang="zh-CN" altLang="en-US" sz="2400" dirty="0">
                    <a:latin typeface="宋体" panose="02010600030101010101" pitchFamily="2" charset="-122"/>
                    <a:sym typeface="Symbol" panose="05050102010706020507" pitchFamily="18" charset="2"/>
                  </a:rPr>
                  <a:t>其余特征值</a:t>
                </a:r>
                <a:r>
                  <a:rPr lang="zh-CN" altLang="en-US" sz="2400" i="1" cap="none" dirty="0">
                    <a:ea typeface="黑体" panose="02010609060101010101" pitchFamily="49" charset="-122"/>
                    <a:sym typeface="Symbol" panose="05050102010706020507" pitchFamily="18" charset="2"/>
                  </a:rPr>
                  <a:t></a:t>
                </a:r>
                <a:r>
                  <a:rPr lang="en-US" altLang="zh-CN" sz="2400" i="1" cap="none" baseline="-30000" dirty="0">
                    <a:ea typeface="黑体" panose="02010609060101010101" pitchFamily="49" charset="-122"/>
                  </a:rPr>
                  <a:t>m</a:t>
                </a:r>
                <a:r>
                  <a:rPr lang="en-US" altLang="zh-CN" sz="2400" cap="none" baseline="-30000" dirty="0">
                    <a:ea typeface="黑体" panose="02010609060101010101" pitchFamily="49" charset="-122"/>
                    <a:sym typeface="Symbol" panose="05050102010706020507" pitchFamily="18" charset="2"/>
                  </a:rPr>
                  <a:t>+1</a:t>
                </a:r>
                <a:r>
                  <a:rPr lang="zh-CN" altLang="en-US" sz="2400" cap="none" dirty="0">
                    <a:sym typeface="Symbol" panose="05050102010706020507" pitchFamily="18" charset="2"/>
                  </a:rPr>
                  <a:t>，</a:t>
                </a:r>
                <a:r>
                  <a:rPr lang="zh-CN" altLang="en-US" sz="2400" i="1" cap="none" dirty="0">
                    <a:sym typeface="Symbol" panose="05050102010706020507" pitchFamily="18" charset="2"/>
                  </a:rPr>
                  <a:t></a:t>
                </a:r>
                <a:r>
                  <a:rPr lang="en-US" altLang="zh-CN" sz="2400" i="1" cap="none" baseline="-30000" dirty="0"/>
                  <a:t>m</a:t>
                </a:r>
                <a:r>
                  <a:rPr lang="en-US" altLang="zh-CN" sz="2400" cap="none" baseline="-30000" dirty="0">
                    <a:sym typeface="Symbol" panose="05050102010706020507" pitchFamily="18" charset="2"/>
                  </a:rPr>
                  <a:t>+2</a:t>
                </a:r>
                <a:r>
                  <a:rPr lang="zh-CN" altLang="en-US" sz="2400" cap="none" dirty="0">
                    <a:sym typeface="Symbol" panose="05050102010706020507" pitchFamily="18" charset="2"/>
                  </a:rPr>
                  <a:t>，</a:t>
                </a:r>
                <a:r>
                  <a:rPr lang="en-US" altLang="zh-CN" sz="2400" i="1" cap="none" dirty="0">
                    <a:sym typeface="Symbol" panose="05050102010706020507" pitchFamily="18" charset="2"/>
                  </a:rPr>
                  <a:t>…</a:t>
                </a:r>
                <a:r>
                  <a:rPr lang="zh-CN" altLang="en-US" sz="2400" cap="none" dirty="0">
                    <a:sym typeface="Symbol" panose="05050102010706020507" pitchFamily="18" charset="2"/>
                  </a:rPr>
                  <a:t>，</a:t>
                </a:r>
                <a:r>
                  <a:rPr lang="zh-CN" altLang="en-US" sz="2400" i="1" cap="none" dirty="0">
                    <a:sym typeface="Symbol" panose="05050102010706020507" pitchFamily="18" charset="2"/>
                  </a:rPr>
                  <a:t></a:t>
                </a:r>
                <a:r>
                  <a:rPr lang="en-US" altLang="zh-CN" sz="2400" i="1" cap="none" baseline="-30000" dirty="0"/>
                  <a:t>n</a:t>
                </a:r>
                <a:r>
                  <a:rPr lang="zh-CN" altLang="en-US" sz="2400" dirty="0">
                    <a:sym typeface="Symbol" panose="05050102010706020507" pitchFamily="18" charset="2"/>
                  </a:rPr>
                  <a:t>互异</a:t>
                </a:r>
                <a:r>
                  <a:rPr lang="zh-CN" altLang="en-US" sz="2400" dirty="0">
                    <a:latin typeface="宋体" panose="02010600030101010101" pitchFamily="2" charset="-122"/>
                    <a:sym typeface="Symbol" panose="05050102010706020507" pitchFamily="18" charset="2"/>
                  </a:rPr>
                  <a:t>。</a:t>
                </a:r>
                <a:br>
                  <a:rPr lang="en-US" altLang="zh-CN" sz="2400" dirty="0">
                    <a:latin typeface="宋体" panose="02010600030101010101" pitchFamily="2" charset="-122"/>
                    <a:sym typeface="Symbol" panose="05050102010706020507" pitchFamily="18" charset="2"/>
                  </a:rPr>
                </a:br>
                <a:r>
                  <a:rPr lang="zh-CN" altLang="en-US" sz="2400" dirty="0">
                    <a:latin typeface="宋体" panose="02010600030101010101" pitchFamily="2" charset="-122"/>
                    <a:sym typeface="Symbol" panose="05050102010706020507" pitchFamily="18" charset="2"/>
                  </a:rPr>
                  <a:t>状态转移矩阵为</a:t>
                </a:r>
                <a:r>
                  <a:rPr lang="zh-CN" altLang="en-US" sz="2400" i="1" dirty="0">
                    <a:latin typeface="宋体" panose="02010600030101010101" pitchFamily="2" charset="-122"/>
                    <a:sym typeface="Symbol" panose="05050102010706020507" pitchFamily="18" charset="2"/>
                  </a:rPr>
                  <a:t> </a:t>
                </a:r>
                <a:br>
                  <a:rPr lang="en-US" altLang="zh-CN" sz="2400" i="1" dirty="0">
                    <a:latin typeface="宋体" panose="02010600030101010101" pitchFamily="2" charset="-122"/>
                    <a:sym typeface="Symbol" panose="05050102010706020507" pitchFamily="18" charset="2"/>
                  </a:rPr>
                </a:br>
                <a:r>
                  <a:rPr lang="en-US" altLang="zh-CN" sz="2400" i="1" dirty="0">
                    <a:latin typeface="宋体" panose="02010600030101010101" pitchFamily="2" charset="-122"/>
                    <a:sym typeface="Symbol" panose="05050102010706020507" pitchFamily="18" charset="2"/>
                  </a:rPr>
                  <a:t>		</a:t>
                </a:r>
                <a14:m>
                  <m:oMath xmlns:m="http://schemas.openxmlformats.org/officeDocument/2006/math">
                    <m:r>
                      <a:rPr lang="el-GR" altLang="zh-CN" sz="2400" b="1" i="1" dirty="0">
                        <a:solidFill>
                          <a:srgbClr val="000000"/>
                        </a:solidFill>
                        <a:latin typeface="Cambria Math" panose="02040503050406030204" pitchFamily="18" charset="0"/>
                        <a:ea typeface="Cambria Math" panose="02040503050406030204" pitchFamily="18" charset="0"/>
                      </a:rPr>
                      <m:t>𝜱</m:t>
                    </m:r>
                    <m:r>
                      <a:rPr lang="en-US" altLang="zh-CN" sz="2400" i="1" dirty="0">
                        <a:solidFill>
                          <a:srgbClr val="000000"/>
                        </a:solidFill>
                        <a:latin typeface="Cambria Math" panose="02040503050406030204" pitchFamily="18" charset="0"/>
                        <a:ea typeface="Cambria Math" panose="02040503050406030204" pitchFamily="18" charset="0"/>
                      </a:rPr>
                      <m:t>(</m:t>
                    </m:r>
                    <m:r>
                      <a:rPr lang="en-US" altLang="zh-CN" sz="2400" i="1" dirty="0">
                        <a:solidFill>
                          <a:srgbClr val="000000"/>
                        </a:solidFill>
                        <a:latin typeface="Cambria Math" panose="02040503050406030204" pitchFamily="18" charset="0"/>
                        <a:ea typeface="Cambria Math" panose="02040503050406030204" pitchFamily="18" charset="0"/>
                      </a:rPr>
                      <m:t>𝑡</m:t>
                    </m:r>
                    <m:r>
                      <a:rPr lang="en-US" altLang="zh-CN" sz="2400" i="1" dirty="0">
                        <a:solidFill>
                          <a:srgbClr val="000000"/>
                        </a:solidFill>
                        <a:latin typeface="Cambria Math" panose="02040503050406030204" pitchFamily="18" charset="0"/>
                        <a:ea typeface="Cambria Math" panose="02040503050406030204" pitchFamily="18" charset="0"/>
                      </a:rPr>
                      <m:t>)=</m:t>
                    </m:r>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𝑨𝒕</m:t>
                        </m:r>
                      </m:sup>
                    </m:s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𝜦</m:t>
                        </m:r>
                        <m:r>
                          <a:rPr lang="zh-CN" altLang="en-US" sz="2400" b="1" i="1">
                            <a:solidFill>
                              <a:srgbClr val="000000"/>
                            </a:solidFill>
                            <a:latin typeface="Cambria Math" panose="02040503050406030204" pitchFamily="18" charset="0"/>
                          </a:rPr>
                          <m:t>𝒕</m:t>
                        </m:r>
                      </m:sup>
                    </m:sSup>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oMath>
                </a14:m>
                <a:r>
                  <a:rPr lang="zh-CN" altLang="en-US"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m>
                                <m:mPr>
                                  <m:plcHide m:val="on"/>
                                  <m:mcs>
                                    <m:mc>
                                      <m:mcPr>
                                        <m:count m:val="2"/>
                                        <m:mcJc m:val="center"/>
                                      </m:mcPr>
                                    </m:mc>
                                  </m:mcs>
                                  <m:ctrlPr>
                                    <a:rPr lang="zh-CN" altLang="en-US" sz="2400" i="1">
                                      <a:solidFill>
                                        <a:srgbClr val="000000"/>
                                      </a:solidFill>
                                      <a:latin typeface="Cambria Math" panose="02040503050406030204" pitchFamily="18" charset="0"/>
                                    </a:rPr>
                                  </m:ctrlPr>
                                </m:mPr>
                                <m:m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𝑱</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e>
                                  <m:e/>
                                </m:mr>
                                <m: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e>
                                </m:mr>
                              </m:m>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e>
                                  <m:e/>
                                </m:mr>
                                <m: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𝑡</m:t>
                                        </m:r>
                                      </m:sup>
                                    </m:sSup>
                                  </m:e>
                                </m:mr>
                              </m:m>
                            </m:e>
                          </m:mr>
                        </m:m>
                      </m:e>
                    </m:d>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oMath>
                </a14:m>
                <a:br>
                  <a:rPr lang="en-US" altLang="zh-CN" sz="2400" dirty="0">
                    <a:latin typeface="微软雅黑 Light" panose="020B0502040204020203" pitchFamily="34" charset="-122"/>
                  </a:rPr>
                </a:br>
                <a:br>
                  <a:rPr lang="en-US" altLang="zh-CN" sz="2400" dirty="0">
                    <a:latin typeface="微软雅黑 Light" panose="020B0502040204020203" pitchFamily="34" charset="-122"/>
                  </a:rPr>
                </a:br>
                <a:r>
                  <a:rPr lang="zh-CN" altLang="en-US" sz="2400" dirty="0">
                    <a:latin typeface="微软雅黑 Light" panose="020B0502040204020203" pitchFamily="34" charset="-122"/>
                  </a:rPr>
                  <a:t>其</a:t>
                </a:r>
                <a:r>
                  <a:rPr lang="zh-CN" altLang="en-US" sz="2400" dirty="0">
                    <a:latin typeface="宋体" panose="02010600030101010101" pitchFamily="2" charset="-122"/>
                  </a:rPr>
                  <a:t>中，</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latin typeface="宋体" panose="02010600030101010101" pitchFamily="2" charset="-122"/>
                  </a:rPr>
                  <a:t>为化矩阵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为约当标准型的变换矩阵。由式</a:t>
                </a:r>
                <a:r>
                  <a:rPr lang="en-US" altLang="zh-CN" sz="2400" dirty="0">
                    <a:hlinkClick r:id="rId2" action="ppaction://hlinksldjump">
                      <a:extLst>
                        <a:ext uri="{A12FA001-AC4F-418D-AE19-62706E023703}">
                          <ahyp:hlinkClr xmlns:ahyp="http://schemas.microsoft.com/office/drawing/2018/hyperlinkcolor" val="tx"/>
                        </a:ext>
                      </a:extLst>
                    </a:hlinkClick>
                  </a:rPr>
                  <a:t>(2-24)</a:t>
                </a:r>
                <a:r>
                  <a:rPr lang="zh-CN" altLang="en-US" sz="2400" dirty="0">
                    <a:latin typeface="宋体" panose="02010600030101010101" pitchFamily="2" charset="-122"/>
                  </a:rPr>
                  <a:t>得</a:t>
                </a:r>
                <a:br>
                  <a:rPr lang="zh-CN" altLang="en-US" sz="2400" dirty="0">
                    <a:latin typeface="宋体" panose="02010600030101010101" pitchFamily="2" charset="-122"/>
                  </a:rPr>
                </a:br>
                <a:br>
                  <a:rPr lang="zh-CN" altLang="en-US" sz="2400" dirty="0">
                    <a:latin typeface="微软雅黑 Light" panose="020B0502040204020203" pitchFamily="34" charset="-122"/>
                  </a:rPr>
                </a:br>
                <a:endParaRPr lang="zh-CN" altLang="en-US" sz="2400" dirty="0"/>
              </a:p>
            </p:txBody>
          </p:sp>
        </mc:Choice>
        <mc:Fallback xmlns="">
          <p:sp>
            <p:nvSpPr>
              <p:cNvPr id="4" name="标题 3">
                <a:extLst>
                  <a:ext uri="{FF2B5EF4-FFF2-40B4-BE49-F238E27FC236}">
                    <a16:creationId xmlns:a16="http://schemas.microsoft.com/office/drawing/2014/main" id="{0A8494CF-AB5E-463C-AC7E-78ECAB1A8108}"/>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3"/>
                <a:stretch>
                  <a:fillRect l="-872" t="-787"/>
                </a:stretch>
              </a:blipFill>
            </p:spPr>
            <p:txBody>
              <a:bodyPr/>
              <a:lstStyle/>
              <a:p>
                <a:r>
                  <a:rPr lang="zh-CN" altLang="en-US">
                    <a:noFill/>
                  </a:rPr>
                  <a:t> </a:t>
                </a:r>
              </a:p>
            </p:txBody>
          </p:sp>
        </mc:Fallback>
      </mc:AlternateContent>
      <p:sp>
        <p:nvSpPr>
          <p:cNvPr id="65546" name="Rectangle 10">
            <a:extLst>
              <a:ext uri="{FF2B5EF4-FFF2-40B4-BE49-F238E27FC236}">
                <a16:creationId xmlns:a16="http://schemas.microsoft.com/office/drawing/2014/main" id="{548FDBEC-9F63-42B1-B41D-DBD2C4759FEF}"/>
              </a:ext>
            </a:extLst>
          </p:cNvPr>
          <p:cNvSpPr>
            <a:spLocks noChangeArrowheads="1"/>
          </p:cNvSpPr>
          <p:nvPr/>
        </p:nvSpPr>
        <p:spPr bwMode="auto">
          <a:xfrm>
            <a:off x="9623920" y="2132856"/>
            <a:ext cx="1944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b="0" dirty="0">
                <a:latin typeface="Times New Roman" panose="02020603050405020304" pitchFamily="18" charset="0"/>
                <a:ea typeface="黑体" panose="02010609060101010101" pitchFamily="49" charset="-122"/>
                <a:cs typeface="Times New Roman" panose="02020603050405020304" pitchFamily="18" charset="0"/>
              </a:rPr>
              <a:t>(2-28)</a:t>
            </a:r>
            <a:r>
              <a:rPr lang="zh-CN" altLang="en-US" sz="2400" b="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2" name="Object 3">
                <a:extLst>
                  <a:ext uri="{FF2B5EF4-FFF2-40B4-BE49-F238E27FC236}">
                    <a16:creationId xmlns:a16="http://schemas.microsoft.com/office/drawing/2014/main" id="{99B82342-57E4-46A9-BD99-1B3777AFD6A3}"/>
                  </a:ext>
                </a:extLst>
              </p:cNvPr>
              <p:cNvSpPr txBox="1"/>
              <p:nvPr/>
            </p:nvSpPr>
            <p:spPr bwMode="auto">
              <a:xfrm>
                <a:off x="2436553" y="4322564"/>
                <a:ext cx="7318893" cy="2164524"/>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𝑱</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sSub>
                        <m:sSubPr>
                          <m:ctrlPr>
                            <a:rPr lang="zh-CN" altLang="en-US" sz="2400" i="1">
                              <a:solidFill>
                                <a:srgbClr val="000000"/>
                              </a:solidFill>
                              <a:latin typeface="Cambria Math" panose="02040503050406030204" pitchFamily="18" charset="0"/>
                            </a:rPr>
                          </m:ctrlPr>
                        </m:sSubPr>
                        <m:e>
                          <m:d>
                            <m:dPr>
                              <m:begChr m:val="["/>
                              <m:endChr m:val="]"/>
                              <m:ctrlPr>
                                <a:rPr lang="zh-CN" altLang="en-US" sz="2400" i="1">
                                  <a:solidFill>
                                    <a:srgbClr val="000000"/>
                                  </a:solidFill>
                                  <a:latin typeface="Cambria Math" panose="02040503050406030204" pitchFamily="18" charset="0"/>
                                </a:rPr>
                              </m:ctrlPr>
                            </m:dP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𝑡</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e>
                                  <m:e>
                                    <m:r>
                                      <a:rPr lang="zh-CN" altLang="en-US" sz="2400" i="1">
                                        <a:solidFill>
                                          <a:srgbClr val="000000"/>
                                        </a:solidFill>
                                        <a:latin typeface="Cambria Math" panose="02040503050406030204" pitchFamily="18" charset="0"/>
                                      </a:rPr>
                                      <m:t>⋯</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p>
                                    </m:sSup>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𝑡</m:t>
                                    </m:r>
                                  </m:e>
                                  <m:e>
                                    <m:r>
                                      <a:rPr lang="zh-CN" altLang="en-US" sz="2400" i="1">
                                        <a:solidFill>
                                          <a:srgbClr val="000000"/>
                                        </a:solidFill>
                                        <a:latin typeface="Cambria Math" panose="02040503050406030204" pitchFamily="18" charset="0"/>
                                      </a:rPr>
                                      <m:t>⋯</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−2</m:t>
                                        </m:r>
                                      </m:sup>
                                    </m:sSup>
                                  </m:e>
                                </m:mr>
                                <m:mr>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e>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1</m:t>
                                    </m:r>
                                  </m:e>
                                </m:mr>
                              </m:m>
                            </m:e>
                          </m:d>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sub>
                      </m:sSub>
                    </m:oMath>
                  </m:oMathPara>
                </a14:m>
                <a:endParaRPr lang="zh-CN" altLang="en-US" sz="2400" dirty="0"/>
              </a:p>
            </p:txBody>
          </p:sp>
        </mc:Choice>
        <mc:Fallback xmlns="">
          <p:sp>
            <p:nvSpPr>
              <p:cNvPr id="12" name="Object 3">
                <a:extLst>
                  <a:ext uri="{FF2B5EF4-FFF2-40B4-BE49-F238E27FC236}">
                    <a16:creationId xmlns:a16="http://schemas.microsoft.com/office/drawing/2014/main" id="{99B82342-57E4-46A9-BD99-1B3777AFD6A3}"/>
                  </a:ext>
                </a:extLst>
              </p:cNvPr>
              <p:cNvSpPr txBox="1">
                <a:spLocks noRot="1" noChangeAspect="1" noMove="1" noResize="1" noEditPoints="1" noAdjustHandles="1" noChangeArrowheads="1" noChangeShapeType="1" noTextEdit="1"/>
              </p:cNvSpPr>
              <p:nvPr/>
            </p:nvSpPr>
            <p:spPr bwMode="auto">
              <a:xfrm>
                <a:off x="2436553" y="4322564"/>
                <a:ext cx="7318893" cy="2164524"/>
              </a:xfrm>
              <a:prstGeom prst="rect">
                <a:avLst/>
              </a:prstGeom>
              <a:blipFill>
                <a:blip r:embed="rId4"/>
                <a:stretch>
                  <a:fillRect b="-647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3B44B42-AA83-45CD-BF4E-9BA2899EA4AF}"/>
              </a:ext>
            </a:extLst>
          </p:cNvPr>
          <p:cNvSpPr>
            <a:spLocks noGrp="1"/>
          </p:cNvSpPr>
          <p:nvPr>
            <p:ph type="sldNum" sz="quarter" idx="12"/>
          </p:nvPr>
        </p:nvSpPr>
        <p:spPr/>
        <p:txBody>
          <a:bodyPr/>
          <a:lstStyle/>
          <a:p>
            <a:fld id="{86AEE06C-0CD7-41E2-81E6-FA1C1A12492D}" type="slidenum">
              <a:rPr lang="en-US" altLang="zh-CN" smtClean="0"/>
              <a:pPr/>
              <a:t>38</a:t>
            </a:fld>
            <a:endParaRPr lang="en-US" altLang="zh-CN"/>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3CB3F87-57C4-455B-9FEA-9D49765501A5}"/>
                  </a:ext>
                </a:extLst>
              </p:cNvPr>
              <p:cNvSpPr>
                <a:spLocks noGrp="1"/>
              </p:cNvSpPr>
              <p:nvPr>
                <p:ph type="title" idx="4294967295"/>
              </p:nvPr>
            </p:nvSpPr>
            <p:spPr>
              <a:xfrm>
                <a:off x="1003300" y="404813"/>
                <a:ext cx="10925348" cy="6192837"/>
              </a:xfrm>
            </p:spPr>
            <p:txBody>
              <a:bodyPr anchor="t">
                <a:noAutofit/>
              </a:bodyPr>
              <a:lstStyle/>
              <a:p>
                <a:pPr algn="l">
                  <a:lnSpc>
                    <a:spcPct val="120000"/>
                  </a:lnSpc>
                  <a:spcBef>
                    <a:spcPts val="600"/>
                  </a:spcBef>
                </a:pPr>
                <a:r>
                  <a:rPr lang="zh-CN" altLang="en-US" sz="2400" dirty="0"/>
                  <a:t>例</a:t>
                </a:r>
                <a:r>
                  <a:rPr lang="en-US" altLang="zh-CN" sz="2400" dirty="0"/>
                  <a:t>2-4  </a:t>
                </a:r>
                <a:r>
                  <a:rPr lang="zh-CN" altLang="en-US" sz="2400" dirty="0"/>
                  <a:t>考虑如下矩阵</a:t>
                </a:r>
                <a14:m>
                  <m:oMath xmlns:m="http://schemas.openxmlformats.org/officeDocument/2006/math">
                    <m:r>
                      <a:rPr lang="zh-CN" altLang="en-US" sz="2400" b="1" i="1">
                        <a:latin typeface="Cambria Math" panose="02040503050406030204" pitchFamily="18" charset="0"/>
                      </a:rPr>
                      <m:t>𝑨</m:t>
                    </m:r>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−3</m:t>
                              </m:r>
                            </m:e>
                            <m:e>
                              <m:r>
                                <a:rPr lang="en-US" altLang="zh-CN" sz="2400" b="0" i="1" smtClean="0">
                                  <a:latin typeface="Cambria Math" panose="02040503050406030204" pitchFamily="18" charset="0"/>
                                </a:rPr>
                                <m:t>3</m:t>
                              </m:r>
                            </m:e>
                          </m:mr>
                        </m:m>
                      </m:e>
                    </m:d>
                    <m:r>
                      <a:rPr lang="zh-CN" altLang="en-US" sz="2400" i="1">
                        <a:latin typeface="Cambria Math" panose="02040503050406030204" pitchFamily="18" charset="0"/>
                      </a:rPr>
                      <m:t>，</m:t>
                    </m:r>
                  </m:oMath>
                </a14:m>
                <a:r>
                  <a:rPr lang="zh-CN" altLang="en-US" sz="2400" dirty="0"/>
                  <a:t>试计算</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𝑨𝒕</m:t>
                        </m:r>
                      </m:sup>
                    </m:sSup>
                  </m:oMath>
                </a14:m>
                <a:r>
                  <a:rPr lang="zh-CN" altLang="en-US" sz="2400" dirty="0"/>
                  <a:t>。</a:t>
                </a:r>
                <a:br>
                  <a:rPr lang="zh-CN" altLang="en-US" sz="2400" dirty="0"/>
                </a:br>
                <a:br>
                  <a:rPr lang="en-US" altLang="zh-CN" sz="2400" dirty="0"/>
                </a:br>
                <a:r>
                  <a:rPr lang="zh-CN" altLang="en-US" sz="2400" dirty="0">
                    <a:latin typeface="宋体" panose="02010600030101010101" pitchFamily="2" charset="-122"/>
                  </a:rPr>
                  <a:t>解</a:t>
                </a:r>
                <a:r>
                  <a:rPr lang="zh-CN" altLang="en-US" sz="2400" b="1" dirty="0">
                    <a:latin typeface="宋体" panose="02010600030101010101" pitchFamily="2" charset="-122"/>
                  </a:rPr>
                  <a:t> </a:t>
                </a:r>
                <a:r>
                  <a:rPr lang="zh-CN" altLang="en-US" sz="2400" dirty="0">
                    <a:latin typeface="宋体" panose="02010600030101010101" pitchFamily="2" charset="-122"/>
                  </a:rPr>
                  <a:t> 该矩阵的特征方程为</a:t>
                </a:r>
                <a:r>
                  <a:rPr lang="zh-CN" altLang="en-US" sz="2400" dirty="0"/>
                  <a:t> </a:t>
                </a:r>
                <a:br>
                  <a:rPr lang="en-US" altLang="zh-CN" sz="2400" dirty="0"/>
                </a:b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𝜆</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−3</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𝜆</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+3</m:t>
                      </m:r>
                      <m:r>
                        <a:rPr lang="zh-CN" altLang="en-US" sz="2400" i="1">
                          <a:solidFill>
                            <a:srgbClr val="000000"/>
                          </a:solidFill>
                          <a:latin typeface="Cambria Math" panose="02040503050406030204" pitchFamily="18" charset="0"/>
                        </a:rPr>
                        <m:t>𝜆</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𝜆</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=0</m:t>
                      </m:r>
                    </m:oMath>
                  </m:oMathPara>
                </a14:m>
                <a:br>
                  <a:rPr lang="zh-CN" altLang="en-US" sz="2400" dirty="0"/>
                </a:br>
                <a:r>
                  <a:rPr lang="zh-CN" altLang="en-US" sz="2400" dirty="0">
                    <a:latin typeface="宋体" panose="02010600030101010101" pitchFamily="2" charset="-122"/>
                  </a:rPr>
                  <a:t>因此，矩阵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有三重特征值</a:t>
                </a:r>
                <a:r>
                  <a:rPr lang="en-US" altLang="zh-CN" sz="2400" b="1" i="1" cap="none" dirty="0">
                    <a:latin typeface="宋体" panose="02010600030101010101" pitchFamily="2" charset="-122"/>
                  </a:rPr>
                  <a:t>λ</a:t>
                </a:r>
                <a:r>
                  <a:rPr lang="en-US" altLang="zh-CN" sz="2400" dirty="0">
                    <a:latin typeface="宋体" panose="02010600030101010101" pitchFamily="2" charset="-122"/>
                  </a:rPr>
                  <a:t>=1</a:t>
                </a:r>
                <a:r>
                  <a:rPr lang="zh-CN" altLang="en-US" sz="2400" dirty="0">
                    <a:latin typeface="宋体" panose="02010600030101010101" pitchFamily="2" charset="-122"/>
                  </a:rPr>
                  <a:t>。可以证明，矩阵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也将具有三重特征向量（即有两个广义特征向量）。易知，将矩阵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变换为约当标准型的变换矩阵为</a:t>
                </a:r>
                <a:br>
                  <a:rPr lang="en-US" altLang="zh-CN" sz="2400" dirty="0">
                    <a:latin typeface="宋体" panose="02010600030101010101" pitchFamily="2" charset="-122"/>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𝑷</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1</m:t>
                                </m:r>
                              </m:e>
                            </m:mr>
                          </m:m>
                        </m:e>
                      </m:d>
                    </m:oMath>
                  </m:oMathPara>
                </a14:m>
                <a:br>
                  <a:rPr lang="en-US" altLang="zh-CN" sz="2400" dirty="0">
                    <a:latin typeface="宋体" panose="02010600030101010101" pitchFamily="2" charset="-122"/>
                  </a:rPr>
                </a:br>
                <a:r>
                  <a:rPr lang="zh-CN" altLang="en-US" sz="2400" dirty="0">
                    <a:latin typeface="宋体" panose="02010600030101010101" pitchFamily="2" charset="-122"/>
                  </a:rPr>
                  <a:t>矩阵</a:t>
                </a:r>
                <a14:m>
                  <m:oMath xmlns:m="http://schemas.openxmlformats.org/officeDocument/2006/math">
                    <m:r>
                      <a:rPr lang="en-US" altLang="zh-CN" sz="2400" b="1" i="1">
                        <a:solidFill>
                          <a:srgbClr val="000000"/>
                        </a:solidFill>
                        <a:latin typeface="Cambria Math" panose="02040503050406030204" pitchFamily="18" charset="0"/>
                      </a:rPr>
                      <m:t>𝑷</m:t>
                    </m:r>
                  </m:oMath>
                </a14:m>
                <a:r>
                  <a:rPr lang="zh-CN" altLang="en-US" sz="2400" dirty="0">
                    <a:latin typeface="宋体" panose="02010600030101010101" pitchFamily="2" charset="-122"/>
                  </a:rPr>
                  <a:t>的逆为</a:t>
                </a:r>
                <a:br>
                  <a:rPr lang="en-US" altLang="zh-CN" sz="2400" dirty="0">
                    <a:latin typeface="宋体" panose="02010600030101010101" pitchFamily="2" charset="-122"/>
                  </a:rPr>
                </a:b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0</m:t>
                                </m:r>
                              </m:e>
                            </m:mr>
                            <m:mr>
                              <m:e>
                                <m:r>
                                  <a:rPr lang="en-US" altLang="zh-CN" sz="2400" i="1">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1</m:t>
                                </m:r>
                              </m:e>
                            </m:mr>
                          </m:m>
                        </m:e>
                      </m:d>
                    </m:oMath>
                  </m:oMathPara>
                </a14:m>
                <a:br>
                  <a:rPr lang="zh-CN" altLang="en-US" sz="2400" dirty="0"/>
                </a:br>
                <a:endParaRPr lang="zh-CN" altLang="en-US" sz="2400" dirty="0"/>
              </a:p>
            </p:txBody>
          </p:sp>
        </mc:Choice>
        <mc:Fallback xmlns="">
          <p:sp>
            <p:nvSpPr>
              <p:cNvPr id="2" name="标题 1">
                <a:extLst>
                  <a:ext uri="{FF2B5EF4-FFF2-40B4-BE49-F238E27FC236}">
                    <a16:creationId xmlns:a16="http://schemas.microsoft.com/office/drawing/2014/main" id="{B3CB3F87-57C4-455B-9FEA-9D49765501A5}"/>
                  </a:ext>
                </a:extLst>
              </p:cNvPr>
              <p:cNvSpPr>
                <a:spLocks noGrp="1" noRot="1" noChangeAspect="1" noMove="1" noResize="1" noEditPoints="1" noAdjustHandles="1" noChangeArrowheads="1" noChangeShapeType="1" noTextEdit="1"/>
              </p:cNvSpPr>
              <p:nvPr>
                <p:ph type="title" idx="4294967295"/>
              </p:nvPr>
            </p:nvSpPr>
            <p:spPr>
              <a:xfrm>
                <a:off x="1003300" y="404813"/>
                <a:ext cx="10925348" cy="6192837"/>
              </a:xfrm>
              <a:blipFill>
                <a:blip r:embed="rId2"/>
                <a:stretch>
                  <a:fillRect l="-89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AEFC70-632B-494C-BD07-68BEC089E696}"/>
              </a:ext>
            </a:extLst>
          </p:cNvPr>
          <p:cNvSpPr>
            <a:spLocks noGrp="1"/>
          </p:cNvSpPr>
          <p:nvPr>
            <p:ph type="sldNum" sz="quarter" idx="12"/>
          </p:nvPr>
        </p:nvSpPr>
        <p:spPr/>
        <p:txBody>
          <a:bodyPr/>
          <a:lstStyle/>
          <a:p>
            <a:fld id="{86AEE06C-0CD7-41E2-81E6-FA1C1A12492D}" type="slidenum">
              <a:rPr lang="en-US" altLang="zh-CN" smtClean="0"/>
              <a:pPr/>
              <a:t>39</a:t>
            </a:fld>
            <a:endParaRPr lang="en-US" altLang="zh-CN"/>
          </a:p>
        </p:txBody>
      </p:sp>
      <mc:AlternateContent xmlns:mc="http://schemas.openxmlformats.org/markup-compatibility/2006" xmlns:a14="http://schemas.microsoft.com/office/drawing/2010/main">
        <mc:Choice Requires="a14">
          <p:sp>
            <p:nvSpPr>
              <p:cNvPr id="75778" name="Rectangle 2">
                <a:extLst>
                  <a:ext uri="{FF2B5EF4-FFF2-40B4-BE49-F238E27FC236}">
                    <a16:creationId xmlns:a16="http://schemas.microsoft.com/office/drawing/2014/main" id="{712F9CA1-FBF0-4B23-941E-A6B83713C995}"/>
                  </a:ext>
                </a:extLst>
              </p:cNvPr>
              <p:cNvSpPr>
                <a:spLocks noGrp="1" noChangeArrowheads="1"/>
              </p:cNvSpPr>
              <p:nvPr>
                <p:ph type="title" idx="4294967295"/>
              </p:nvPr>
            </p:nvSpPr>
            <p:spPr>
              <a:xfrm>
                <a:off x="1003300" y="404813"/>
                <a:ext cx="10809915" cy="6192837"/>
              </a:xfrm>
            </p:spPr>
            <p:txBody>
              <a:bodyPr anchor="t">
                <a:normAutofit/>
              </a:bodyPr>
              <a:lstStyle/>
              <a:p>
                <a:pPr marL="0" lvl="0" algn="l" fontAlgn="base">
                  <a:lnSpc>
                    <a:spcPct val="100000"/>
                  </a:lnSpc>
                  <a:spcBef>
                    <a:spcPct val="0"/>
                  </a:spcBef>
                  <a:spcAft>
                    <a:spcPct val="0"/>
                  </a:spcAft>
                  <a:buClrTx/>
                </a:pPr>
                <a:r>
                  <a:rPr lang="zh-CN" altLang="en-US" sz="2400" dirty="0">
                    <a:latin typeface="宋体" panose="02010600030101010101" pitchFamily="2" charset="-122"/>
                  </a:rPr>
                  <a:t>于是 </a:t>
                </a:r>
                <a14:m>
                  <m:oMath xmlns:m="http://schemas.openxmlformats.org/officeDocument/2006/math">
                    <m:r>
                      <a:rPr lang="zh-CN" altLang="en-US" sz="2400" b="1" i="1">
                        <a:solidFill>
                          <a:srgbClr val="000000"/>
                        </a:solidFill>
                        <a:latin typeface="Cambria Math" panose="02040503050406030204" pitchFamily="18" charset="0"/>
                      </a:rPr>
                      <m:t>𝑱</m:t>
                    </m:r>
                    <m:r>
                      <a:rPr lang="zh-CN" altLang="en-US" sz="2400" b="1" i="1">
                        <a:solidFill>
                          <a:srgbClr val="000000"/>
                        </a:solidFill>
                        <a:latin typeface="Cambria Math" panose="02040503050406030204" pitchFamily="18" charset="0"/>
                      </a:rPr>
                      <m:t>=</m:t>
                    </m:r>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𝟏</m:t>
                        </m:r>
                      </m:sup>
                    </m:sSup>
                    <m:r>
                      <a:rPr lang="zh-CN" altLang="en-US" sz="2400" b="1" i="1">
                        <a:solidFill>
                          <a:srgbClr val="000000"/>
                        </a:solidFill>
                        <a:latin typeface="Cambria Math" panose="02040503050406030204" pitchFamily="18" charset="0"/>
                      </a:rPr>
                      <m:t>𝑨𝑷</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0</m:t>
                              </m:r>
                            </m:e>
                          </m:mr>
                          <m:mr>
                            <m:e>
                              <m:r>
                                <a:rPr lang="en-US" altLang="zh-CN" sz="2400" i="1">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1</m:t>
                              </m:r>
                            </m:e>
                          </m:mr>
                        </m:m>
                      </m:e>
                    </m:d>
                  </m:oMath>
                </a14:m>
                <a:br>
                  <a:rPr lang="zh-CN" altLang="en-US" sz="2400" dirty="0"/>
                </a:br>
                <a:r>
                  <a:rPr lang="zh-CN" altLang="en-US" sz="2400" dirty="0">
                    <a:latin typeface="宋体" panose="02010600030101010101" pitchFamily="2" charset="-122"/>
                  </a:rPr>
                  <a:t>注意到</a:t>
                </a:r>
                <a:r>
                  <a:rPr lang="zh-CN" altLang="en-US" sz="2400" dirty="0">
                    <a:latin typeface="黑体" panose="02010609060101010101" pitchFamily="49" charset="-122"/>
                    <a:ea typeface="黑体" panose="02010609060101010101" pitchFamily="49" charset="-122"/>
                  </a:rPr>
                  <a:t> </a:t>
                </a:r>
                <a:br>
                  <a:rPr lang="en-US" altLang="zh-CN" sz="2400" dirty="0">
                    <a:latin typeface="黑体" panose="02010609060101010101" pitchFamily="49" charset="-122"/>
                    <a:ea typeface="黑体" panose="02010609060101010101" pitchFamily="49" charset="-122"/>
                  </a:rPr>
                </a:br>
                <a:r>
                  <a:rPr lang="en-US" altLang="zh-CN" sz="2400" dirty="0">
                    <a:latin typeface="黑体" panose="02010609060101010101" pitchFamily="49" charset="-122"/>
                    <a:ea typeface="黑体" panose="02010609060101010101" pitchFamily="49" charset="-122"/>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𝑱</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a:solidFill>
                                  <a:srgbClr val="000000"/>
                                </a:solidFill>
                                <a:latin typeface="Cambria Math" panose="02040503050406030204" pitchFamily="18" charset="0"/>
                              </a:rPr>
                            </m:ctrlPr>
                          </m:mPr>
                          <m:m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𝑡</m:t>
                                  </m:r>
                                </m:sup>
                              </m:sSup>
                            </m:e>
                            <m:e>
                              <m:sSup>
                                <m:sSupPr>
                                  <m:ctrlPr>
                                    <a:rPr lang="zh-CN" altLang="en-US"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𝑡</m:t>
                                  </m:r>
                                </m:sup>
                              </m:sSup>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𝑡</m:t>
                                  </m:r>
                                </m:sup>
                              </m:sSup>
                            </m:e>
                          </m:mr>
                          <m:mr>
                            <m:e>
                              <m:r>
                                <a:rPr lang="en-US" altLang="zh-CN" sz="2400" i="1">
                                  <a:solidFill>
                                    <a:srgbClr val="000000"/>
                                  </a:solidFill>
                                  <a:latin typeface="Cambria Math" panose="02040503050406030204" pitchFamily="18" charset="0"/>
                                </a:rPr>
                                <m:t>0</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𝑡</m:t>
                                  </m:r>
                                </m:sup>
                              </m:sSup>
                            </m:e>
                            <m:e>
                              <m:sSup>
                                <m:sSupPr>
                                  <m:ctrlPr>
                                    <a:rPr lang="zh-CN" altLang="en-US"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𝑡</m:t>
                                  </m:r>
                                </m:sup>
                              </m:sSup>
                            </m:e>
                          </m:mr>
                          <m:mr>
                            <m:e>
                              <m:r>
                                <a:rPr lang="en-US" altLang="zh-CN" sz="2400" i="1">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0</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𝑡</m:t>
                                  </m:r>
                                </m:sup>
                              </m:sSup>
                            </m:e>
                          </m:mr>
                        </m:m>
                      </m:e>
                    </m:d>
                  </m:oMath>
                </a14:m>
                <a:br>
                  <a:rPr lang="zh-CN" altLang="en-US" sz="2400" dirty="0"/>
                </a:br>
                <a:r>
                  <a:rPr lang="zh-CN" altLang="en-US" sz="2400" dirty="0">
                    <a:latin typeface="宋体" panose="02010600030101010101" pitchFamily="2" charset="-122"/>
                  </a:rPr>
                  <a:t>可得</a:t>
                </a:r>
                <a:r>
                  <a:rPr lang="zh-CN" altLang="en-US" sz="2400" dirty="0">
                    <a:latin typeface="黑体" panose="02010609060101010101" pitchFamily="49" charset="-122"/>
                    <a:ea typeface="黑体" panose="02010609060101010101" pitchFamily="49" charset="-122"/>
                  </a:rPr>
                  <a:t>：</a:t>
                </a:r>
                <a:br>
                  <a:rPr lang="en-US" altLang="zh-CN" sz="2400" dirty="0">
                    <a:latin typeface="黑体" panose="02010609060101010101" pitchFamily="49" charset="-122"/>
                    <a:ea typeface="黑体" panose="02010609060101010101" pitchFamily="49" charset="-122"/>
                  </a:rPr>
                </a:br>
                <a:r>
                  <a:rPr lang="en-US" altLang="zh-CN" sz="2400" dirty="0">
                    <a:latin typeface="黑体" panose="02010609060101010101" pitchFamily="49" charset="-122"/>
                    <a:ea typeface="黑体" panose="02010609060101010101" pitchFamily="49" charset="-122"/>
                  </a:rPr>
                  <a:t>	</a:t>
                </a:r>
                <a14:m>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𝑷</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𝑱</m:t>
                        </m:r>
                        <m:r>
                          <a:rPr lang="zh-CN" altLang="en-US" sz="2400" i="1" cap="none">
                            <a:solidFill>
                              <a:srgbClr val="000000"/>
                            </a:solidFill>
                            <a:latin typeface="Cambria Math" panose="02040503050406030204" pitchFamily="18" charset="0"/>
                            <a:cs typeface="+mn-cs"/>
                          </a:rPr>
                          <m:t>𝑡</m:t>
                        </m:r>
                      </m:sup>
                    </m:sSup>
                    <m:sSup>
                      <m:sSupPr>
                        <m:ctrlPr>
                          <a:rPr lang="zh-CN" altLang="en-US" sz="2400" b="1" i="1" cap="none">
                            <a:solidFill>
                              <a:srgbClr val="000000"/>
                            </a:solidFill>
                            <a:latin typeface="Cambria Math" panose="02040503050406030204" pitchFamily="18" charset="0"/>
                            <a:cs typeface="+mn-cs"/>
                          </a:rPr>
                        </m:ctrlPr>
                      </m:sSupPr>
                      <m:e>
                        <m:r>
                          <a:rPr lang="zh-CN" altLang="en-US" sz="2400" b="1" i="1" cap="none">
                            <a:solidFill>
                              <a:srgbClr val="000000"/>
                            </a:solidFill>
                            <a:latin typeface="Cambria Math" panose="02040503050406030204" pitchFamily="18" charset="0"/>
                            <a:cs typeface="+mn-cs"/>
                          </a:rPr>
                          <m:t>𝑷</m:t>
                        </m:r>
                      </m:e>
                      <m:sup>
                        <m:r>
                          <a:rPr lang="zh-CN" altLang="en-US" sz="2400" i="1" cap="none">
                            <a:solidFill>
                              <a:srgbClr val="000000"/>
                            </a:solidFill>
                            <a:latin typeface="Cambria Math" panose="02040503050406030204" pitchFamily="18" charset="0"/>
                            <a:cs typeface="+mn-cs"/>
                          </a:rPr>
                          <m:t>−1</m:t>
                        </m:r>
                      </m:sup>
                    </m:sSup>
                    <m:r>
                      <a:rPr lang="zh-CN" altLang="en-US" sz="2400" i="1" cap="none">
                        <a:solidFill>
                          <a:srgbClr val="000000"/>
                        </a:solidFill>
                        <a:latin typeface="Cambria Math" panose="02040503050406030204" pitchFamily="18" charset="0"/>
                        <a:cs typeface="+mn-cs"/>
                      </a:rPr>
                      <m:t>=</m:t>
                    </m:r>
                    <m:d>
                      <m:dPr>
                        <m:begChr m:val="["/>
                        <m:endChr m:val="]"/>
                        <m:ctrlPr>
                          <a:rPr lang="zh-CN" altLang="en-US" sz="2400" i="1" cap="none">
                            <a:solidFill>
                              <a:srgbClr val="000000"/>
                            </a:solidFill>
                            <a:latin typeface="Cambria Math" panose="02040503050406030204" pitchFamily="18" charset="0"/>
                            <a:cs typeface="+mn-cs"/>
                          </a:rPr>
                        </m:ctrlPr>
                      </m:dPr>
                      <m:e>
                        <m:m>
                          <m:mPr>
                            <m:mcs>
                              <m:mc>
                                <m:mcPr>
                                  <m:count m:val="3"/>
                                  <m:mcJc m:val="center"/>
                                </m:mcPr>
                              </m:mc>
                            </m:mcs>
                            <m:ctrlPr>
                              <a:rPr lang="en-US" altLang="zh-CN" sz="2400" i="1" cap="none" smtClean="0">
                                <a:solidFill>
                                  <a:srgbClr val="000000"/>
                                </a:solidFill>
                                <a:latin typeface="Cambria Math" panose="02040503050406030204" pitchFamily="18" charset="0"/>
                                <a:cs typeface="+mn-cs"/>
                              </a:rPr>
                            </m:ctrlPr>
                          </m:mPr>
                          <m:mr>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e>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e>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mr>
                          <m:mr>
                            <m:e>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e>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mr>
                          <m:mr>
                            <m:e>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e>
                              <m:r>
                                <a:rPr lang="zh-CN" altLang="en-US" sz="2400" i="1" cap="none">
                                  <a:solidFill>
                                    <a:srgbClr val="000000"/>
                                  </a:solidFill>
                                  <a:latin typeface="Cambria Math" panose="02040503050406030204" pitchFamily="18" charset="0"/>
                                </a:rPr>
                                <m:t>−3</m:t>
                              </m:r>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+2</m:t>
                              </m:r>
                              <m:r>
                                <a:rPr lang="zh-CN" altLang="en-US" sz="2400" i="1" cap="none">
                                  <a:solidFill>
                                    <a:srgbClr val="000000"/>
                                  </a:solidFill>
                                  <a:latin typeface="Cambria Math" panose="02040503050406030204" pitchFamily="18" charset="0"/>
                                </a:rPr>
                                <m:t>𝑡</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r>
                                <a:rPr lang="zh-CN" altLang="en-US" sz="2400" i="1" cap="none">
                                  <a:solidFill>
                                    <a:srgbClr val="000000"/>
                                  </a:solidFill>
                                  <a:latin typeface="Cambria Math" panose="02040503050406030204" pitchFamily="18" charset="0"/>
                                </a:rPr>
                                <m:t>+</m:t>
                              </m:r>
                              <m:f>
                                <m:fPr>
                                  <m:ctrlPr>
                                    <a:rPr lang="zh-CN" altLang="en-US" sz="2400" i="1" cap="none">
                                      <a:solidFill>
                                        <a:srgbClr val="000000"/>
                                      </a:solidFill>
                                      <a:latin typeface="Cambria Math" panose="02040503050406030204" pitchFamily="18" charset="0"/>
                                    </a:rPr>
                                  </m:ctrlPr>
                                </m:fPr>
                                <m:num>
                                  <m:r>
                                    <a:rPr lang="zh-CN" altLang="en-US" sz="2400" i="1" cap="none">
                                      <a:solidFill>
                                        <a:srgbClr val="000000"/>
                                      </a:solidFill>
                                      <a:latin typeface="Cambria Math" panose="02040503050406030204" pitchFamily="18" charset="0"/>
                                    </a:rPr>
                                    <m:t>1</m:t>
                                  </m:r>
                                </m:num>
                                <m:den>
                                  <m:r>
                                    <a:rPr lang="zh-CN" altLang="en-US" sz="2400" i="1" cap="none">
                                      <a:solidFill>
                                        <a:srgbClr val="000000"/>
                                      </a:solidFill>
                                      <a:latin typeface="Cambria Math" panose="02040503050406030204" pitchFamily="18" charset="0"/>
                                    </a:rPr>
                                    <m:t>2</m:t>
                                  </m:r>
                                </m:den>
                              </m:f>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𝑡</m:t>
                                  </m:r>
                                </m:e>
                                <m:sup>
                                  <m:r>
                                    <a:rPr lang="zh-CN" altLang="en-US" sz="2400" i="1" cap="none">
                                      <a:solidFill>
                                        <a:srgbClr val="000000"/>
                                      </a:solidFill>
                                      <a:latin typeface="Cambria Math" panose="02040503050406030204" pitchFamily="18" charset="0"/>
                                    </a:rPr>
                                    <m:t>2</m:t>
                                  </m:r>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𝑡</m:t>
                                  </m:r>
                                </m:sup>
                              </m:sSup>
                            </m:e>
                          </m:mr>
                        </m:m>
                      </m:e>
                    </m:d>
                  </m:oMath>
                </a14:m>
                <a:endParaRPr lang="zh-CN" altLang="en-US" sz="2400" dirty="0"/>
              </a:p>
            </p:txBody>
          </p:sp>
        </mc:Choice>
        <mc:Fallback xmlns="">
          <p:sp>
            <p:nvSpPr>
              <p:cNvPr id="75778" name="Rectangle 2">
                <a:extLst>
                  <a:ext uri="{FF2B5EF4-FFF2-40B4-BE49-F238E27FC236}">
                    <a16:creationId xmlns:a16="http://schemas.microsoft.com/office/drawing/2014/main" id="{712F9CA1-FBF0-4B23-941E-A6B83713C995}"/>
                  </a:ext>
                </a:extLst>
              </p:cNvPr>
              <p:cNvSpPr>
                <a:spLocks noGrp="1" noRot="1" noChangeAspect="1" noMove="1" noResize="1" noEditPoints="1" noAdjustHandles="1" noChangeArrowheads="1" noChangeShapeType="1" noTextEdit="1"/>
              </p:cNvSpPr>
              <p:nvPr>
                <p:ph type="title" idx="4294967295"/>
              </p:nvPr>
            </p:nvSpPr>
            <p:spPr>
              <a:xfrm>
                <a:off x="1003300" y="404813"/>
                <a:ext cx="10809915" cy="6192837"/>
              </a:xfrm>
              <a:blipFill>
                <a:blip r:embed="rId2"/>
                <a:stretch>
                  <a:fillRect l="-902"/>
                </a:stretch>
              </a:blipFill>
            </p:spPr>
            <p:txBody>
              <a:bodyPr/>
              <a:lstStyle/>
              <a:p>
                <a:r>
                  <a:rPr lang="zh-CN" altLang="en-US">
                    <a:noFill/>
                  </a:rPr>
                  <a:t> </a:t>
                </a:r>
              </a:p>
            </p:txBody>
          </p:sp>
        </mc:Fallback>
      </mc:AlternateContent>
      <p:sp>
        <p:nvSpPr>
          <p:cNvPr id="3" name="动作按钮: 获取信息 2">
            <a:hlinkClick r:id="rId3" action="ppaction://hlinksldjump" highlightClick="1"/>
            <a:extLst>
              <a:ext uri="{FF2B5EF4-FFF2-40B4-BE49-F238E27FC236}">
                <a16:creationId xmlns:a16="http://schemas.microsoft.com/office/drawing/2014/main" id="{2BE8B6D7-8CF5-4405-9AA0-E4A26EE3B690}"/>
              </a:ext>
            </a:extLst>
          </p:cNvPr>
          <p:cNvSpPr/>
          <p:nvPr/>
        </p:nvSpPr>
        <p:spPr>
          <a:xfrm>
            <a:off x="8832304" y="2348880"/>
            <a:ext cx="504056" cy="398787"/>
          </a:xfrm>
          <a:prstGeom prst="actionButtonInformat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10" name="图形 9" descr="清单演示文稿">
            <a:hlinkClick r:id="rId4" action="ppaction://hlinksldjump"/>
            <a:extLst>
              <a:ext uri="{FF2B5EF4-FFF2-40B4-BE49-F238E27FC236}">
                <a16:creationId xmlns:a16="http://schemas.microsoft.com/office/drawing/2014/main" id="{97E5C992-75FC-4DF4-A694-858085B3B5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4472" y="5682953"/>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6BFBA-05CA-43D5-8676-D726EE47F076}"/>
              </a:ext>
            </a:extLst>
          </p:cNvPr>
          <p:cNvSpPr>
            <a:spLocks noGrp="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目   录</a:t>
            </a:r>
            <a:endParaRPr lang="zh-CN" altLang="en-US" dirty="0"/>
          </a:p>
        </p:txBody>
      </p:sp>
      <p:sp>
        <p:nvSpPr>
          <p:cNvPr id="3" name="内容占位符 2">
            <a:extLst>
              <a:ext uri="{FF2B5EF4-FFF2-40B4-BE49-F238E27FC236}">
                <a16:creationId xmlns:a16="http://schemas.microsoft.com/office/drawing/2014/main" id="{380D19DA-3B63-4C9B-9E31-5A4BEB774FE7}"/>
              </a:ext>
            </a:extLst>
          </p:cNvPr>
          <p:cNvSpPr>
            <a:spLocks noGrp="1"/>
          </p:cNvSpPr>
          <p:nvPr>
            <p:ph sz="quarter" idx="13"/>
          </p:nvPr>
        </p:nvSpPr>
        <p:spPr/>
        <p:txBody>
          <a:bodyPr/>
          <a:lstStyle/>
          <a:p>
            <a:pPr marL="0" lvl="0" fontAlgn="base">
              <a:lnSpc>
                <a:spcPct val="150000"/>
              </a:lnSpc>
              <a:spcBef>
                <a:spcPct val="0"/>
              </a:spcBef>
              <a:spcAft>
                <a:spcPct val="0"/>
              </a:spcAft>
              <a:buClrTx/>
              <a:buNone/>
            </a:pPr>
            <a:r>
              <a:rPr lang="en-US" altLang="zh-CN" sz="2800" cap="none" dirty="0">
                <a:hlinkClick r:id="" action="ppaction://hlinkshowjump?jump=nextslide">
                  <a:extLst>
                    <a:ext uri="{A12FA001-AC4F-418D-AE19-62706E023703}">
                      <ahyp:hlinkClr xmlns:ahyp="http://schemas.microsoft.com/office/drawing/2018/hyperlinkcolor" val="tx"/>
                    </a:ext>
                  </a:extLst>
                </a:hlinkClick>
              </a:rPr>
              <a:t>2.1  </a:t>
            </a:r>
            <a:r>
              <a:rPr lang="zh-CN" altLang="en-US" sz="2800" cap="none" dirty="0">
                <a:hlinkClick r:id="" action="ppaction://hlinkshowjump?jump=nextslide">
                  <a:extLst>
                    <a:ext uri="{A12FA001-AC4F-418D-AE19-62706E023703}">
                      <ahyp:hlinkClr xmlns:ahyp="http://schemas.microsoft.com/office/drawing/2018/hyperlinkcolor" val="tx"/>
                    </a:ext>
                  </a:extLst>
                </a:hlinkClick>
              </a:rPr>
              <a:t>线性定常连续系统</a:t>
            </a:r>
            <a:r>
              <a:rPr lang="zh-CN" altLang="en-US" sz="2800" cap="none" dirty="0">
                <a:solidFill>
                  <a:srgbClr val="C00000"/>
                </a:solidFill>
                <a:hlinkClick r:id="" action="ppaction://hlinkshowjump?jump=nextslide">
                  <a:extLst>
                    <a:ext uri="{A12FA001-AC4F-418D-AE19-62706E023703}">
                      <ahyp:hlinkClr xmlns:ahyp="http://schemas.microsoft.com/office/drawing/2018/hyperlinkcolor" val="tx"/>
                    </a:ext>
                  </a:extLst>
                </a:hlinkClick>
              </a:rPr>
              <a:t>齐次状态方程的解</a:t>
            </a:r>
            <a:endParaRPr lang="zh-CN" altLang="en-US" sz="2800" cap="none" dirty="0">
              <a:solidFill>
                <a:srgbClr val="C00000"/>
              </a:solidFill>
            </a:endParaRPr>
          </a:p>
          <a:p>
            <a:pPr marL="0" lvl="0" fontAlgn="base">
              <a:lnSpc>
                <a:spcPct val="150000"/>
              </a:lnSpc>
              <a:spcBef>
                <a:spcPct val="0"/>
              </a:spcBef>
              <a:spcAft>
                <a:spcPct val="0"/>
              </a:spcAft>
              <a:buClrTx/>
              <a:buNone/>
            </a:pPr>
            <a:r>
              <a:rPr lang="en-US" altLang="zh-CN" sz="2800" cap="none" dirty="0">
                <a:hlinkClick r:id="rId3" action="ppaction://hlinksldjump">
                  <a:extLst>
                    <a:ext uri="{A12FA001-AC4F-418D-AE19-62706E023703}">
                      <ahyp:hlinkClr xmlns:ahyp="http://schemas.microsoft.com/office/drawing/2018/hyperlinkcolor" val="tx"/>
                    </a:ext>
                  </a:extLst>
                </a:hlinkClick>
              </a:rPr>
              <a:t>2.2  </a:t>
            </a:r>
            <a:r>
              <a:rPr lang="zh-CN" altLang="en-US" sz="2800" cap="none" dirty="0">
                <a:hlinkClick r:id="rId3" action="ppaction://hlinksldjump">
                  <a:extLst>
                    <a:ext uri="{A12FA001-AC4F-418D-AE19-62706E023703}">
                      <ahyp:hlinkClr xmlns:ahyp="http://schemas.microsoft.com/office/drawing/2018/hyperlinkcolor" val="tx"/>
                    </a:ext>
                  </a:extLst>
                </a:hlinkClick>
              </a:rPr>
              <a:t>线性定常连续系统的</a:t>
            </a:r>
            <a:r>
              <a:rPr lang="zh-CN" altLang="en-US" sz="2800" cap="none" dirty="0">
                <a:solidFill>
                  <a:srgbClr val="C00000"/>
                </a:solidFill>
                <a:hlinkClick r:id="rId3" action="ppaction://hlinksldjump">
                  <a:extLst>
                    <a:ext uri="{A12FA001-AC4F-418D-AE19-62706E023703}">
                      <ahyp:hlinkClr xmlns:ahyp="http://schemas.microsoft.com/office/drawing/2018/hyperlinkcolor" val="tx"/>
                    </a:ext>
                  </a:extLst>
                </a:hlinkClick>
              </a:rPr>
              <a:t>状态转移矩阵</a:t>
            </a:r>
            <a:endParaRPr lang="zh-CN" altLang="en-US" sz="2800" cap="none" dirty="0">
              <a:solidFill>
                <a:srgbClr val="C00000"/>
              </a:solidFill>
            </a:endParaRPr>
          </a:p>
          <a:p>
            <a:pPr marL="0" lvl="0" fontAlgn="base">
              <a:lnSpc>
                <a:spcPct val="150000"/>
              </a:lnSpc>
              <a:spcBef>
                <a:spcPct val="0"/>
              </a:spcBef>
              <a:spcAft>
                <a:spcPct val="0"/>
              </a:spcAft>
              <a:buClrTx/>
              <a:buNone/>
            </a:pPr>
            <a:r>
              <a:rPr lang="en-US" altLang="zh-CN" sz="2800" cap="none" dirty="0">
                <a:hlinkClick r:id="rId4" action="ppaction://hlinksldjump">
                  <a:extLst>
                    <a:ext uri="{A12FA001-AC4F-418D-AE19-62706E023703}">
                      <ahyp:hlinkClr xmlns:ahyp="http://schemas.microsoft.com/office/drawing/2018/hyperlinkcolor" val="tx"/>
                    </a:ext>
                  </a:extLst>
                </a:hlinkClick>
              </a:rPr>
              <a:t>2.3  </a:t>
            </a:r>
            <a:r>
              <a:rPr lang="zh-CN" altLang="en-US" sz="2800" cap="none" dirty="0">
                <a:hlinkClick r:id="rId4" action="ppaction://hlinksldjump">
                  <a:extLst>
                    <a:ext uri="{A12FA001-AC4F-418D-AE19-62706E023703}">
                      <ahyp:hlinkClr xmlns:ahyp="http://schemas.microsoft.com/office/drawing/2018/hyperlinkcolor" val="tx"/>
                    </a:ext>
                  </a:extLst>
                </a:hlinkClick>
              </a:rPr>
              <a:t>线性定常连续系统</a:t>
            </a:r>
            <a:r>
              <a:rPr lang="zh-CN" altLang="en-US" sz="2800" cap="none" dirty="0">
                <a:solidFill>
                  <a:srgbClr val="C00000"/>
                </a:solidFill>
                <a:hlinkClick r:id="rId4" action="ppaction://hlinksldjump">
                  <a:extLst>
                    <a:ext uri="{A12FA001-AC4F-418D-AE19-62706E023703}">
                      <ahyp:hlinkClr xmlns:ahyp="http://schemas.microsoft.com/office/drawing/2018/hyperlinkcolor" val="tx"/>
                    </a:ext>
                  </a:extLst>
                </a:hlinkClick>
              </a:rPr>
              <a:t>非齐次状态方程的求解</a:t>
            </a:r>
            <a:endParaRPr lang="zh-CN" altLang="en-US" sz="2800" cap="none" dirty="0">
              <a:solidFill>
                <a:srgbClr val="C00000"/>
              </a:solidFill>
            </a:endParaRPr>
          </a:p>
          <a:p>
            <a:pPr marL="0" lvl="0" fontAlgn="base">
              <a:lnSpc>
                <a:spcPct val="150000"/>
              </a:lnSpc>
              <a:spcBef>
                <a:spcPct val="0"/>
              </a:spcBef>
              <a:spcAft>
                <a:spcPct val="0"/>
              </a:spcAft>
              <a:buClrTx/>
              <a:buNone/>
            </a:pPr>
            <a:r>
              <a:rPr lang="en-US" altLang="zh-CN" sz="2800" cap="none" dirty="0">
                <a:hlinkClick r:id="rId5" action="ppaction://hlinksldjump">
                  <a:extLst>
                    <a:ext uri="{A12FA001-AC4F-418D-AE19-62706E023703}">
                      <ahyp:hlinkClr xmlns:ahyp="http://schemas.microsoft.com/office/drawing/2018/hyperlinkcolor" val="tx"/>
                    </a:ext>
                  </a:extLst>
                </a:hlinkClick>
              </a:rPr>
              <a:t>2.4  </a:t>
            </a:r>
            <a:r>
              <a:rPr lang="zh-CN" altLang="en-US" sz="2800" cap="none" dirty="0">
                <a:hlinkClick r:id="rId5" action="ppaction://hlinksldjump">
                  <a:extLst>
                    <a:ext uri="{A12FA001-AC4F-418D-AE19-62706E023703}">
                      <ahyp:hlinkClr xmlns:ahyp="http://schemas.microsoft.com/office/drawing/2018/hyperlinkcolor" val="tx"/>
                    </a:ext>
                  </a:extLst>
                </a:hlinkClick>
              </a:rPr>
              <a:t>线性</a:t>
            </a:r>
            <a:r>
              <a:rPr lang="zh-CN" altLang="en-US" sz="2800" cap="none" dirty="0">
                <a:solidFill>
                  <a:srgbClr val="C00000"/>
                </a:solidFill>
                <a:hlinkClick r:id="rId5" action="ppaction://hlinksldjump">
                  <a:extLst>
                    <a:ext uri="{A12FA001-AC4F-418D-AE19-62706E023703}">
                      <ahyp:hlinkClr xmlns:ahyp="http://schemas.microsoft.com/office/drawing/2018/hyperlinkcolor" val="tx"/>
                    </a:ext>
                  </a:extLst>
                </a:hlinkClick>
              </a:rPr>
              <a:t>时变</a:t>
            </a:r>
            <a:r>
              <a:rPr lang="zh-CN" altLang="en-US" sz="2800" cap="none" dirty="0">
                <a:hlinkClick r:id="rId5" action="ppaction://hlinksldjump">
                  <a:extLst>
                    <a:ext uri="{A12FA001-AC4F-418D-AE19-62706E023703}">
                      <ahyp:hlinkClr xmlns:ahyp="http://schemas.microsoft.com/office/drawing/2018/hyperlinkcolor" val="tx"/>
                    </a:ext>
                  </a:extLst>
                </a:hlinkClick>
              </a:rPr>
              <a:t>连续系统状态方程式的求解</a:t>
            </a:r>
            <a:endParaRPr lang="zh-CN" altLang="en-US" sz="2800" cap="none" dirty="0"/>
          </a:p>
          <a:p>
            <a:pPr marL="0" lvl="0" fontAlgn="base">
              <a:lnSpc>
                <a:spcPct val="150000"/>
              </a:lnSpc>
              <a:spcBef>
                <a:spcPct val="0"/>
              </a:spcBef>
              <a:spcAft>
                <a:spcPct val="0"/>
              </a:spcAft>
              <a:buClrTx/>
              <a:buNone/>
            </a:pPr>
            <a:r>
              <a:rPr lang="en-US" altLang="zh-CN" sz="2800" cap="none" dirty="0">
                <a:hlinkClick r:id="rId6" action="ppaction://hlinksldjump">
                  <a:extLst>
                    <a:ext uri="{A12FA001-AC4F-418D-AE19-62706E023703}">
                      <ahyp:hlinkClr xmlns:ahyp="http://schemas.microsoft.com/office/drawing/2018/hyperlinkcolor" val="tx"/>
                    </a:ext>
                  </a:extLst>
                </a:hlinkClick>
              </a:rPr>
              <a:t>2.5  </a:t>
            </a:r>
            <a:r>
              <a:rPr lang="zh-CN" altLang="en-US" sz="2800" cap="none" dirty="0">
                <a:hlinkClick r:id="rId6" action="ppaction://hlinksldjump">
                  <a:extLst>
                    <a:ext uri="{A12FA001-AC4F-418D-AE19-62706E023703}">
                      <ahyp:hlinkClr xmlns:ahyp="http://schemas.microsoft.com/office/drawing/2018/hyperlinkcolor" val="tx"/>
                    </a:ext>
                  </a:extLst>
                </a:hlinkClick>
              </a:rPr>
              <a:t>线性</a:t>
            </a:r>
            <a:r>
              <a:rPr lang="zh-CN" altLang="en-US" sz="2800" cap="none" dirty="0">
                <a:solidFill>
                  <a:srgbClr val="C00000"/>
                </a:solidFill>
                <a:hlinkClick r:id="rId6" action="ppaction://hlinksldjump">
                  <a:extLst>
                    <a:ext uri="{A12FA001-AC4F-418D-AE19-62706E023703}">
                      <ahyp:hlinkClr xmlns:ahyp="http://schemas.microsoft.com/office/drawing/2018/hyperlinkcolor" val="tx"/>
                    </a:ext>
                  </a:extLst>
                </a:hlinkClick>
              </a:rPr>
              <a:t>离散</a:t>
            </a:r>
            <a:r>
              <a:rPr lang="zh-CN" altLang="en-US" sz="2800" cap="none" dirty="0">
                <a:hlinkClick r:id="rId6" action="ppaction://hlinksldjump">
                  <a:extLst>
                    <a:ext uri="{A12FA001-AC4F-418D-AE19-62706E023703}">
                      <ahyp:hlinkClr xmlns:ahyp="http://schemas.microsoft.com/office/drawing/2018/hyperlinkcolor" val="tx"/>
                    </a:ext>
                  </a:extLst>
                </a:hlinkClick>
              </a:rPr>
              <a:t>时间系统状态方程式的求解</a:t>
            </a:r>
            <a:endParaRPr lang="zh-CN" altLang="en-US" sz="2800" cap="none" dirty="0"/>
          </a:p>
          <a:p>
            <a:pPr marL="0" lvl="0" fontAlgn="base">
              <a:lnSpc>
                <a:spcPct val="150000"/>
              </a:lnSpc>
              <a:spcBef>
                <a:spcPct val="0"/>
              </a:spcBef>
              <a:spcAft>
                <a:spcPct val="0"/>
              </a:spcAft>
              <a:buClrTx/>
              <a:buNone/>
            </a:pPr>
            <a:r>
              <a:rPr lang="en-US" altLang="zh-CN" sz="2800" cap="none" dirty="0">
                <a:hlinkClick r:id="rId7" action="ppaction://hlinksldjump">
                  <a:extLst>
                    <a:ext uri="{A12FA001-AC4F-418D-AE19-62706E023703}">
                      <ahyp:hlinkClr xmlns:ahyp="http://schemas.microsoft.com/office/drawing/2018/hyperlinkcolor" val="tx"/>
                    </a:ext>
                  </a:extLst>
                </a:hlinkClick>
              </a:rPr>
              <a:t>2.6  </a:t>
            </a:r>
            <a:r>
              <a:rPr lang="zh-CN" altLang="en-US" sz="2800" cap="none" dirty="0">
                <a:hlinkClick r:id="rId7" action="ppaction://hlinksldjump">
                  <a:extLst>
                    <a:ext uri="{A12FA001-AC4F-418D-AE19-62706E023703}">
                      <ahyp:hlinkClr xmlns:ahyp="http://schemas.microsoft.com/office/drawing/2018/hyperlinkcolor" val="tx"/>
                    </a:ext>
                  </a:extLst>
                </a:hlinkClick>
              </a:rPr>
              <a:t>线性连续时间系统的</a:t>
            </a:r>
            <a:r>
              <a:rPr lang="zh-CN" altLang="en-US" sz="2800" cap="none" dirty="0">
                <a:solidFill>
                  <a:srgbClr val="C00000"/>
                </a:solidFill>
                <a:hlinkClick r:id="rId7" action="ppaction://hlinksldjump">
                  <a:extLst>
                    <a:ext uri="{A12FA001-AC4F-418D-AE19-62706E023703}">
                      <ahyp:hlinkClr xmlns:ahyp="http://schemas.microsoft.com/office/drawing/2018/hyperlinkcolor" val="tx"/>
                    </a:ext>
                  </a:extLst>
                </a:hlinkClick>
              </a:rPr>
              <a:t>离散化</a:t>
            </a:r>
            <a:r>
              <a:rPr lang="zh-CN" altLang="en-US" sz="2800" cap="none" dirty="0">
                <a:hlinkClick r:id="rId7" action="ppaction://hlinksldjump">
                  <a:extLst>
                    <a:ext uri="{A12FA001-AC4F-418D-AE19-62706E023703}">
                      <ahyp:hlinkClr xmlns:ahyp="http://schemas.microsoft.com/office/drawing/2018/hyperlinkcolor" val="tx"/>
                    </a:ext>
                  </a:extLst>
                </a:hlinkClick>
              </a:rPr>
              <a:t> </a:t>
            </a:r>
            <a:endParaRPr lang="zh-CN" altLang="en-US" sz="2800" cap="none" dirty="0"/>
          </a:p>
          <a:p>
            <a:pPr marL="0" lvl="0" fontAlgn="base">
              <a:lnSpc>
                <a:spcPct val="150000"/>
              </a:lnSpc>
              <a:spcBef>
                <a:spcPct val="0"/>
              </a:spcBef>
              <a:spcAft>
                <a:spcPct val="0"/>
              </a:spcAft>
              <a:buClrTx/>
              <a:buNone/>
            </a:pPr>
            <a:r>
              <a:rPr lang="en-US" altLang="zh-CN" sz="2800" cap="none" dirty="0">
                <a:hlinkClick r:id="rId8" action="ppaction://hlinksldjump">
                  <a:extLst>
                    <a:ext uri="{A12FA001-AC4F-418D-AE19-62706E023703}">
                      <ahyp:hlinkClr xmlns:ahyp="http://schemas.microsoft.com/office/drawing/2018/hyperlinkcolor" val="tx"/>
                    </a:ext>
                  </a:extLst>
                </a:hlinkClick>
              </a:rPr>
              <a:t>2.7  </a:t>
            </a:r>
            <a:r>
              <a:rPr lang="zh-CN" altLang="en-US" sz="2800" cap="none" dirty="0">
                <a:hlinkClick r:id="rId8" action="ppaction://hlinksldjump">
                  <a:extLst>
                    <a:ext uri="{A12FA001-AC4F-418D-AE19-62706E023703}">
                      <ahyp:hlinkClr xmlns:ahyp="http://schemas.microsoft.com/office/drawing/2018/hyperlinkcolor" val="tx"/>
                    </a:ext>
                  </a:extLst>
                </a:hlinkClick>
              </a:rPr>
              <a:t>利用</a:t>
            </a:r>
            <a:r>
              <a:rPr lang="en-US" altLang="zh-CN" sz="2800" cap="none" dirty="0">
                <a:hlinkClick r:id="rId8" action="ppaction://hlinksldjump">
                  <a:extLst>
                    <a:ext uri="{A12FA001-AC4F-418D-AE19-62706E023703}">
                      <ahyp:hlinkClr xmlns:ahyp="http://schemas.microsoft.com/office/drawing/2018/hyperlinkcolor" val="tx"/>
                    </a:ext>
                  </a:extLst>
                </a:hlinkClick>
              </a:rPr>
              <a:t>MATLAB</a:t>
            </a:r>
            <a:r>
              <a:rPr lang="zh-CN" altLang="en-US" sz="2800" cap="none" dirty="0">
                <a:hlinkClick r:id="rId8" action="ppaction://hlinksldjump">
                  <a:extLst>
                    <a:ext uri="{A12FA001-AC4F-418D-AE19-62706E023703}">
                      <ahyp:hlinkClr xmlns:ahyp="http://schemas.microsoft.com/office/drawing/2018/hyperlinkcolor" val="tx"/>
                    </a:ext>
                  </a:extLst>
                </a:hlinkClick>
              </a:rPr>
              <a:t>求解系统状态空间表达式</a:t>
            </a:r>
            <a:endParaRPr lang="zh-CN" altLang="en-US" sz="2800" cap="none" dirty="0"/>
          </a:p>
        </p:txBody>
      </p:sp>
      <p:sp>
        <p:nvSpPr>
          <p:cNvPr id="4" name="灯片编号占位符 3">
            <a:extLst>
              <a:ext uri="{FF2B5EF4-FFF2-40B4-BE49-F238E27FC236}">
                <a16:creationId xmlns:a16="http://schemas.microsoft.com/office/drawing/2014/main" id="{498698CB-B6BA-47E0-8209-8FA87F7AD929}"/>
              </a:ext>
            </a:extLst>
          </p:cNvPr>
          <p:cNvSpPr>
            <a:spLocks noGrp="1"/>
          </p:cNvSpPr>
          <p:nvPr>
            <p:ph type="sldNum" sz="quarter" idx="12"/>
          </p:nvPr>
        </p:nvSpPr>
        <p:spPr/>
        <p:txBody>
          <a:bodyPr/>
          <a:lstStyle/>
          <a:p>
            <a:fld id="{86AEE06C-0CD7-41E2-81E6-FA1C1A12492D}" type="slidenum">
              <a:rPr lang="en-US" altLang="zh-CN" smtClean="0"/>
              <a:pPr/>
              <a:t>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EE32D4B-09A1-4450-8042-415B7F269494}"/>
                  </a:ext>
                </a:extLst>
              </p:cNvPr>
              <p:cNvSpPr>
                <a:spLocks noGrp="1"/>
              </p:cNvSpPr>
              <p:nvPr>
                <p:ph type="title"/>
              </p:nvPr>
            </p:nvSpPr>
            <p:spPr/>
            <p:txBody>
              <a:bodyPr/>
              <a:lstStyle/>
              <a:p>
                <a:r>
                  <a:rPr lang="zh-CN" altLang="en-US" dirty="0"/>
                  <a:t>方法</a:t>
                </a:r>
                <a:r>
                  <a:rPr lang="en-US" altLang="zh-CN" dirty="0"/>
                  <a:t>4</a:t>
                </a:r>
                <a:r>
                  <a:rPr lang="zh-CN" altLang="en-US" dirty="0"/>
                  <a:t>） </a:t>
                </a:r>
                <a:r>
                  <a:rPr lang="zh-CN" altLang="en-US" dirty="0">
                    <a:latin typeface="宋体" panose="02010600030101010101" pitchFamily="2" charset="-122"/>
                  </a:rPr>
                  <a:t>化矩阵指数</a:t>
                </a:r>
                <a14:m>
                  <m:oMath xmlns:m="http://schemas.openxmlformats.org/officeDocument/2006/math">
                    <m:sSup>
                      <m:sSupPr>
                        <m:ctrlPr>
                          <a:rPr lang="zh-CN" altLang="en-US" b="1"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𝑨𝒕</m:t>
                        </m:r>
                      </m:sup>
                    </m:sSup>
                  </m:oMath>
                </a14:m>
                <a:r>
                  <a:rPr lang="zh-CN" altLang="en-US" dirty="0">
                    <a:latin typeface="宋体" panose="02010600030101010101" pitchFamily="2" charset="-122"/>
                  </a:rPr>
                  <a:t>为</a:t>
                </a:r>
                <a14:m>
                  <m:oMath xmlns:m="http://schemas.openxmlformats.org/officeDocument/2006/math">
                    <m:r>
                      <a:rPr lang="zh-CN" altLang="en-US" b="1" i="1">
                        <a:solidFill>
                          <a:srgbClr val="000000"/>
                        </a:solidFill>
                        <a:latin typeface="Cambria Math" panose="02040503050406030204" pitchFamily="18" charset="0"/>
                      </a:rPr>
                      <m:t>𝑨</m:t>
                    </m:r>
                  </m:oMath>
                </a14:m>
                <a:r>
                  <a:rPr lang="zh-CN" altLang="en-US" dirty="0">
                    <a:latin typeface="宋体" panose="02010600030101010101" pitchFamily="2" charset="-122"/>
                  </a:rPr>
                  <a:t>的有限项法</a:t>
                </a:r>
                <a:endParaRPr lang="zh-CN" altLang="en-US" dirty="0"/>
              </a:p>
            </p:txBody>
          </p:sp>
        </mc:Choice>
        <mc:Fallback xmlns="">
          <p:sp>
            <p:nvSpPr>
              <p:cNvPr id="2" name="标题 1">
                <a:extLst>
                  <a:ext uri="{FF2B5EF4-FFF2-40B4-BE49-F238E27FC236}">
                    <a16:creationId xmlns:a16="http://schemas.microsoft.com/office/drawing/2014/main" id="{0EE32D4B-09A1-4450-8042-415B7F269494}"/>
                  </a:ext>
                </a:extLst>
              </p:cNvPr>
              <p:cNvSpPr>
                <a:spLocks noGrp="1" noRot="1" noChangeAspect="1" noMove="1" noResize="1" noEditPoints="1" noAdjustHandles="1" noChangeArrowheads="1" noChangeShapeType="1" noTextEdit="1"/>
              </p:cNvSpPr>
              <p:nvPr>
                <p:ph type="title"/>
              </p:nvPr>
            </p:nvSpPr>
            <p:spPr>
              <a:blipFill>
                <a:blip r:embed="rId2"/>
                <a:stretch>
                  <a:fillRect l="-1529" t="-6250"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A72EFA-F41E-4025-9EC2-D102A7ECF5FD}"/>
                  </a:ext>
                </a:extLst>
              </p:cNvPr>
              <p:cNvSpPr>
                <a:spLocks noGrp="1"/>
              </p:cNvSpPr>
              <p:nvPr>
                <p:ph sz="quarter" idx="13"/>
              </p:nvPr>
            </p:nvSpPr>
            <p:spPr/>
            <p:txBody>
              <a:bodyPr>
                <a:normAutofit/>
              </a:bodyPr>
              <a:lstStyle/>
              <a:p>
                <a:pPr>
                  <a:buNone/>
                </a:pPr>
                <a:r>
                  <a:rPr lang="zh-CN" altLang="en-US" sz="2800" dirty="0"/>
                  <a:t>（</a:t>
                </a:r>
                <a:r>
                  <a:rPr lang="en-US" altLang="zh-CN" sz="2800" dirty="0"/>
                  <a:t>1</a:t>
                </a:r>
                <a:r>
                  <a:rPr lang="zh-CN" altLang="en-US" sz="2800" dirty="0"/>
                  <a:t>）凯莱一哈密顿（</a:t>
                </a:r>
                <a:r>
                  <a:rPr lang="en-US" altLang="zh-CN" sz="2800" dirty="0"/>
                  <a:t>C</a:t>
                </a:r>
                <a:r>
                  <a:rPr lang="en-US" altLang="zh-CN" sz="2800" cap="none" dirty="0"/>
                  <a:t>ayley</a:t>
                </a:r>
                <a:r>
                  <a:rPr lang="en-US" altLang="zh-CN" sz="2800" dirty="0"/>
                  <a:t>-H</a:t>
                </a:r>
                <a:r>
                  <a:rPr lang="en-US" altLang="zh-CN" sz="2800" cap="none" dirty="0"/>
                  <a:t>amilton</a:t>
                </a:r>
                <a:r>
                  <a:rPr lang="zh-CN" altLang="en-US" sz="2800" dirty="0"/>
                  <a:t>）定理</a:t>
                </a:r>
              </a:p>
              <a:p>
                <a:pPr>
                  <a:buNone/>
                </a:pPr>
                <a:r>
                  <a:rPr lang="zh-CN" altLang="en-US" sz="2800" dirty="0"/>
                  <a:t>  考虑</a:t>
                </a:r>
                <a:r>
                  <a:rPr lang="en-US" altLang="zh-CN" sz="2800" i="1" cap="none" dirty="0" err="1">
                    <a:latin typeface="Times New Roman" panose="02020603050405020304" pitchFamily="18" charset="0"/>
                    <a:cs typeface="Times New Roman" panose="02020603050405020304" pitchFamily="18" charset="0"/>
                  </a:rPr>
                  <a:t>n</a:t>
                </a:r>
                <a:r>
                  <a:rPr lang="en-US" altLang="zh-CN" sz="2800" cap="none" dirty="0" err="1">
                    <a:latin typeface="Times New Roman" panose="02020603050405020304" pitchFamily="18" charset="0"/>
                    <a:cs typeface="Times New Roman" panose="02020603050405020304" pitchFamily="18" charset="0"/>
                  </a:rPr>
                  <a:t>×</a:t>
                </a:r>
                <a:r>
                  <a:rPr lang="en-US" altLang="zh-CN" sz="2800" i="1" cap="none" dirty="0" err="1">
                    <a:latin typeface="Times New Roman" panose="02020603050405020304" pitchFamily="18" charset="0"/>
                    <a:cs typeface="Times New Roman" panose="02020603050405020304" pitchFamily="18" charset="0"/>
                  </a:rPr>
                  <a:t>n</a:t>
                </a:r>
                <a:r>
                  <a:rPr lang="zh-CN" altLang="en-US" sz="2800" dirty="0"/>
                  <a:t>维矩阵</a:t>
                </a:r>
                <a14:m>
                  <m:oMath xmlns:m="http://schemas.openxmlformats.org/officeDocument/2006/math">
                    <m:r>
                      <a:rPr lang="zh-CN" altLang="en-US" sz="2800" b="1" i="1">
                        <a:solidFill>
                          <a:srgbClr val="000000"/>
                        </a:solidFill>
                        <a:latin typeface="Cambria Math" panose="02040503050406030204" pitchFamily="18" charset="0"/>
                      </a:rPr>
                      <m:t>𝑨</m:t>
                    </m:r>
                  </m:oMath>
                </a14:m>
                <a:r>
                  <a:rPr lang="zh-CN" altLang="en-US" sz="2800" dirty="0"/>
                  <a:t>及其特征方程</a:t>
                </a:r>
              </a:p>
              <a:p>
                <a:pPr>
                  <a:buNone/>
                </a:pPr>
                <a14:m>
                  <m:oMathPara xmlns:m="http://schemas.openxmlformats.org/officeDocument/2006/math">
                    <m:oMathParaPr>
                      <m:jc m:val="centerGroup"/>
                    </m:oMathParaPr>
                    <m:oMath xmlns:m="http://schemas.openxmlformats.org/officeDocument/2006/math">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𝜆</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𝜆</m:t>
                          </m:r>
                        </m:e>
                        <m:sup>
                          <m:r>
                            <a:rPr lang="zh-CN" altLang="en-US" sz="2800" i="1">
                              <a:solidFill>
                                <a:srgbClr val="000000"/>
                              </a:solidFill>
                              <a:latin typeface="Cambria Math" panose="02040503050406030204" pitchFamily="18" charset="0"/>
                            </a:rPr>
                            <m:t>𝑛</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𝜆</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𝜆</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=0</m:t>
                      </m:r>
                    </m:oMath>
                  </m:oMathPara>
                </a14:m>
                <a:endParaRPr lang="zh-CN" altLang="en-US" sz="2800" dirty="0"/>
              </a:p>
              <a:p>
                <a:pPr>
                  <a:buNone/>
                </a:pPr>
                <a:r>
                  <a:rPr lang="zh-CN" altLang="en-US" sz="2800" dirty="0">
                    <a:latin typeface="宋体" panose="02010600030101010101" pitchFamily="2" charset="-122"/>
                  </a:rPr>
                  <a:t>凯莱</a:t>
                </a:r>
                <a:r>
                  <a:rPr lang="en-US" altLang="zh-CN" sz="2800" dirty="0">
                    <a:latin typeface="宋体" panose="02010600030101010101" pitchFamily="2" charset="-122"/>
                  </a:rPr>
                  <a:t>-</a:t>
                </a:r>
                <a:r>
                  <a:rPr lang="zh-CN" altLang="en-US" sz="2800" dirty="0">
                    <a:latin typeface="宋体" panose="02010600030101010101" pitchFamily="2" charset="-122"/>
                  </a:rPr>
                  <a:t>哈密尔顿定理指出，矩阵</a:t>
                </a:r>
                <a14:m>
                  <m:oMath xmlns:m="http://schemas.openxmlformats.org/officeDocument/2006/math">
                    <m:r>
                      <a:rPr lang="zh-CN" altLang="en-US" sz="2800" b="1" i="1">
                        <a:solidFill>
                          <a:srgbClr val="000000"/>
                        </a:solidFill>
                        <a:latin typeface="Cambria Math" panose="02040503050406030204" pitchFamily="18" charset="0"/>
                      </a:rPr>
                      <m:t>𝑨</m:t>
                    </m:r>
                  </m:oMath>
                </a14:m>
                <a:r>
                  <a:rPr lang="zh-CN" altLang="en-US" sz="2800" dirty="0">
                    <a:latin typeface="宋体" panose="02010600030101010101" pitchFamily="2" charset="-122"/>
                  </a:rPr>
                  <a:t>满足其自身的特征方程，即</a:t>
                </a:r>
                <a:endParaRPr lang="zh-CN" altLang="en-US" sz="2800" dirty="0"/>
              </a:p>
              <a:p>
                <a:pPr algn="r">
                  <a:buNone/>
                </a:pPr>
                <a14:m>
                  <m:oMath xmlns:m="http://schemas.openxmlformats.org/officeDocument/2006/math">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𝑨</m:t>
                        </m:r>
                      </m:e>
                      <m:sup>
                        <m:r>
                          <a:rPr lang="zh-CN" altLang="en-US" sz="2800" i="1">
                            <a:solidFill>
                              <a:srgbClr val="000000"/>
                            </a:solidFill>
                            <a:latin typeface="Cambria Math" panose="02040503050406030204" pitchFamily="18" charset="0"/>
                          </a:rPr>
                          <m:t>𝑛</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𝑨</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sub>
                    </m:sSub>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=0</m:t>
                    </m:r>
                  </m:oMath>
                </a14:m>
                <a:r>
                  <a:rPr lang="zh-CN" altLang="en-US" sz="2800" dirty="0"/>
                  <a:t>        </a:t>
                </a:r>
                <a:r>
                  <a:rPr lang="en-US" altLang="zh-CN" dirty="0"/>
                  <a:t>(2-29)</a:t>
                </a:r>
                <a:endParaRPr lang="zh-CN" altLang="en-US" sz="2800" dirty="0"/>
              </a:p>
            </p:txBody>
          </p:sp>
        </mc:Choice>
        <mc:Fallback xmlns="">
          <p:sp>
            <p:nvSpPr>
              <p:cNvPr id="3" name="内容占位符 2">
                <a:extLst>
                  <a:ext uri="{FF2B5EF4-FFF2-40B4-BE49-F238E27FC236}">
                    <a16:creationId xmlns:a16="http://schemas.microsoft.com/office/drawing/2014/main" id="{45A72EFA-F41E-4025-9EC2-D102A7ECF5FD}"/>
                  </a:ext>
                </a:extLst>
              </p:cNvPr>
              <p:cNvSpPr>
                <a:spLocks noGrp="1" noRot="1" noChangeAspect="1" noMove="1" noResize="1" noEditPoints="1" noAdjustHandles="1" noChangeArrowheads="1" noChangeShapeType="1" noTextEdit="1"/>
              </p:cNvSpPr>
              <p:nvPr>
                <p:ph sz="quarter" idx="13"/>
              </p:nvPr>
            </p:nvSpPr>
            <p:spPr>
              <a:blipFill>
                <a:blip r:embed="rId3"/>
                <a:stretch>
                  <a:fillRect l="-1235" t="-478" r="-88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99A81A2-0C22-43A7-9122-DBB3CB628DF0}"/>
              </a:ext>
            </a:extLst>
          </p:cNvPr>
          <p:cNvSpPr>
            <a:spLocks noGrp="1"/>
          </p:cNvSpPr>
          <p:nvPr>
            <p:ph type="sldNum" sz="quarter" idx="12"/>
          </p:nvPr>
        </p:nvSpPr>
        <p:spPr/>
        <p:txBody>
          <a:bodyPr/>
          <a:lstStyle/>
          <a:p>
            <a:fld id="{86AEE06C-0CD7-41E2-81E6-FA1C1A12492D}" type="slidenum">
              <a:rPr lang="en-US" altLang="zh-CN" smtClean="0"/>
              <a:pPr/>
              <a:t>40</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32D4B-09A1-4450-8042-415B7F269494}"/>
              </a:ext>
            </a:extLst>
          </p:cNvPr>
          <p:cNvSpPr>
            <a:spLocks noGrp="1"/>
          </p:cNvSpPr>
          <p:nvPr>
            <p:ph type="title"/>
          </p:nvPr>
        </p:nvSpPr>
        <p:spPr/>
        <p:txBody>
          <a:bodyPr/>
          <a:lstStyle/>
          <a:p>
            <a:r>
              <a:rPr lang="zh-CN" altLang="en-US" dirty="0"/>
              <a:t>凯莱一哈密顿（</a:t>
            </a:r>
            <a:r>
              <a:rPr lang="en-US" altLang="zh-CN" dirty="0"/>
              <a:t>C</a:t>
            </a:r>
            <a:r>
              <a:rPr lang="en-US" altLang="zh-CN" cap="none" dirty="0"/>
              <a:t>ayley</a:t>
            </a:r>
            <a:r>
              <a:rPr lang="en-US" altLang="zh-CN" dirty="0"/>
              <a:t>-H</a:t>
            </a:r>
            <a:r>
              <a:rPr lang="en-US" altLang="zh-CN" cap="none" dirty="0"/>
              <a:t>amilton</a:t>
            </a:r>
            <a:r>
              <a:rPr lang="zh-CN" altLang="en-US" dirty="0"/>
              <a:t>）定理证明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A72EFA-F41E-4025-9EC2-D102A7ECF5FD}"/>
                  </a:ext>
                </a:extLst>
              </p:cNvPr>
              <p:cNvSpPr>
                <a:spLocks noGrp="1"/>
              </p:cNvSpPr>
              <p:nvPr>
                <p:ph sz="quarter" idx="13"/>
              </p:nvPr>
            </p:nvSpPr>
            <p:spPr/>
            <p:txBody>
              <a:bodyPr>
                <a:normAutofit/>
              </a:bodyPr>
              <a:lstStyle/>
              <a:p>
                <a:pPr algn="just" fontAlgn="base">
                  <a:lnSpc>
                    <a:spcPct val="100000"/>
                  </a:lnSpc>
                  <a:spcBef>
                    <a:spcPct val="0"/>
                  </a:spcBef>
                  <a:spcAft>
                    <a:spcPct val="0"/>
                  </a:spcAft>
                  <a:buClrTx/>
                  <a:buNone/>
                </a:pPr>
                <a:r>
                  <a:rPr lang="zh-CN" altLang="en-US" cap="none" dirty="0">
                    <a:solidFill>
                      <a:schemeClr val="tx1"/>
                    </a:solidFill>
                  </a:rPr>
                  <a:t>注意到</a:t>
                </a:r>
                <a14:m>
                  <m:oMath xmlns:m="http://schemas.openxmlformats.org/officeDocument/2006/math">
                    <m:r>
                      <a:rPr lang="en-US" altLang="zh-CN" cap="none">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en-US" altLang="zh-CN" b="1">
                        <a:solidFill>
                          <a:schemeClr val="tx1"/>
                        </a:solidFill>
                        <a:latin typeface="Cambria Math" panose="02040503050406030204" pitchFamily="18" charset="0"/>
                      </a:rPr>
                      <m:t>)</m:t>
                    </m:r>
                  </m:oMath>
                </a14:m>
                <a:r>
                  <a:rPr lang="zh-CN" altLang="en-US" cap="none" dirty="0">
                    <a:solidFill>
                      <a:schemeClr val="tx1"/>
                    </a:solidFill>
                  </a:rPr>
                  <a:t>的伴随矩阵</a:t>
                </a:r>
                <a14:m>
                  <m:oMath xmlns:m="http://schemas.openxmlformats.org/officeDocument/2006/math">
                    <m:r>
                      <m:rPr>
                        <m:sty m:val="p"/>
                      </m:rPr>
                      <a:rPr lang="en-US" altLang="zh-CN" b="0" i="0" cap="none" smtClean="0">
                        <a:solidFill>
                          <a:schemeClr val="tx1"/>
                        </a:solidFill>
                        <a:latin typeface="Cambria Math" panose="02040503050406030204" pitchFamily="18" charset="0"/>
                      </a:rPr>
                      <m:t>adj</m:t>
                    </m:r>
                    <m:r>
                      <a:rPr lang="en-US" altLang="zh-CN" b="0" i="0" cap="none" smtClean="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0">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en-US" altLang="zh-CN" b="1" i="0" smtClean="0">
                        <a:solidFill>
                          <a:schemeClr val="tx1"/>
                        </a:solidFill>
                        <a:latin typeface="Cambria Math" panose="02040503050406030204" pitchFamily="18" charset="0"/>
                      </a:rPr>
                      <m:t>)</m:t>
                    </m:r>
                  </m:oMath>
                </a14:m>
                <a:r>
                  <a:rPr lang="zh-CN" altLang="en-US" cap="none" dirty="0">
                    <a:solidFill>
                      <a:schemeClr val="tx1"/>
                    </a:solidFill>
                  </a:rPr>
                  <a:t>是</a:t>
                </a:r>
                <a14:m>
                  <m:oMath xmlns:m="http://schemas.openxmlformats.org/officeDocument/2006/math">
                    <m:r>
                      <a:rPr lang="zh-CN" altLang="en-US" i="1">
                        <a:solidFill>
                          <a:schemeClr val="tx1"/>
                        </a:solidFill>
                        <a:latin typeface="Cambria Math" panose="02040503050406030204" pitchFamily="18" charset="0"/>
                      </a:rPr>
                      <m:t>𝜆</m:t>
                    </m:r>
                  </m:oMath>
                </a14:m>
                <a:r>
                  <a:rPr lang="zh-CN" altLang="en-US" cap="none" dirty="0">
                    <a:solidFill>
                      <a:schemeClr val="tx1"/>
                    </a:solidFill>
                  </a:rPr>
                  <a:t>的</a:t>
                </a:r>
                <a:r>
                  <a:rPr lang="en-US" altLang="zh-CN" i="1" cap="none" dirty="0">
                    <a:solidFill>
                      <a:schemeClr val="tx1"/>
                    </a:solidFill>
                    <a:latin typeface="Times New Roman" panose="02020603050405020304" pitchFamily="18" charset="0"/>
                  </a:rPr>
                  <a:t>n</a:t>
                </a:r>
                <a:r>
                  <a:rPr lang="en-US" altLang="zh-CN" cap="none" dirty="0">
                    <a:solidFill>
                      <a:schemeClr val="tx1"/>
                    </a:solidFill>
                    <a:latin typeface="Times New Roman" panose="02020603050405020304" pitchFamily="18" charset="0"/>
                  </a:rPr>
                  <a:t>-1</a:t>
                </a:r>
                <a:r>
                  <a:rPr lang="zh-CN" altLang="en-US" dirty="0">
                    <a:solidFill>
                      <a:schemeClr val="tx1"/>
                    </a:solidFill>
                    <a:latin typeface="宋体" panose="02010600030101010101" pitchFamily="2" charset="-122"/>
                  </a:rPr>
                  <a:t>次多项式矩阵，即</a:t>
                </a:r>
              </a:p>
              <a:p>
                <a:pPr>
                  <a:buNone/>
                </a:pPr>
                <a14:m>
                  <m:oMathPara xmlns:m="http://schemas.openxmlformats.org/officeDocument/2006/math">
                    <m:oMathParaPr>
                      <m:jc m:val="centerGroup"/>
                    </m:oMathParaPr>
                    <m:oMath xmlns:m="http://schemas.openxmlformats.org/officeDocument/2006/math">
                      <m:r>
                        <m:rPr>
                          <m:nor/>
                        </m:rPr>
                        <a:rPr lang="zh-CN" altLang="en-US" cap="none" smtClean="0">
                          <a:solidFill>
                            <a:schemeClr val="tx1"/>
                          </a:solidFill>
                          <a:latin typeface="Cambria Math" panose="02040503050406030204" pitchFamily="18" charset="0"/>
                        </a:rPr>
                        <m:t>adj</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𝑩</m:t>
                          </m:r>
                        </m:e>
                        <m:sub>
                          <m:r>
                            <a:rPr lang="zh-CN" altLang="en-US" i="1">
                              <a:solidFill>
                                <a:schemeClr val="tx1"/>
                              </a:solidFill>
                              <a:latin typeface="Cambria Math" panose="02040503050406030204" pitchFamily="18" charset="0"/>
                            </a:rPr>
                            <m:t>1</m:t>
                          </m:r>
                        </m:sub>
                      </m:sSub>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𝑛</m:t>
                          </m:r>
                          <m:r>
                            <a:rPr lang="zh-CN" altLang="en-US" i="1">
                              <a:solidFill>
                                <a:schemeClr val="tx1"/>
                              </a:solidFill>
                              <a:latin typeface="Cambria Math" panose="02040503050406030204" pitchFamily="18" charset="0"/>
                            </a:rPr>
                            <m:t>−1</m:t>
                          </m:r>
                        </m:sup>
                      </m:sSup>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𝑩</m:t>
                          </m:r>
                        </m:e>
                        <m:sub>
                          <m:r>
                            <a:rPr lang="zh-CN" altLang="en-US" i="1">
                              <a:solidFill>
                                <a:schemeClr val="tx1"/>
                              </a:solidFill>
                              <a:latin typeface="Cambria Math" panose="02040503050406030204" pitchFamily="18" charset="0"/>
                            </a:rPr>
                            <m:t>2</m:t>
                          </m:r>
                        </m:sub>
                      </m:sSub>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𝑛</m:t>
                          </m:r>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𝑩</m:t>
                          </m:r>
                        </m:e>
                        <m:sub>
                          <m:r>
                            <a:rPr lang="zh-CN" altLang="en-US" i="1">
                              <a:solidFill>
                                <a:schemeClr val="tx1"/>
                              </a:solidFill>
                              <a:latin typeface="Cambria Math" panose="02040503050406030204" pitchFamily="18" charset="0"/>
                            </a:rPr>
                            <m:t>𝑛</m:t>
                          </m:r>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𝑩</m:t>
                          </m:r>
                        </m:e>
                        <m:sub>
                          <m:r>
                            <a:rPr lang="zh-CN" altLang="en-US" i="1">
                              <a:solidFill>
                                <a:schemeClr val="tx1"/>
                              </a:solidFill>
                              <a:latin typeface="Cambria Math" panose="02040503050406030204" pitchFamily="18" charset="0"/>
                            </a:rPr>
                            <m:t>𝑛</m:t>
                          </m:r>
                        </m:sub>
                      </m:sSub>
                    </m:oMath>
                  </m:oMathPara>
                </a14:m>
                <a:endParaRPr lang="en-US" altLang="zh-CN" dirty="0">
                  <a:solidFill>
                    <a:schemeClr val="tx1"/>
                  </a:solidFill>
                </a:endParaRPr>
              </a:p>
              <a:p>
                <a:pPr>
                  <a:buNone/>
                </a:pPr>
                <a:r>
                  <a:rPr lang="zh-CN" altLang="en-US" dirty="0">
                    <a:solidFill>
                      <a:schemeClr val="tx1"/>
                    </a:solidFill>
                    <a:latin typeface="宋体" panose="02010600030101010101" pitchFamily="2" charset="-122"/>
                  </a:rPr>
                  <a:t>式中，</a:t>
                </a:r>
                <a:r>
                  <a:rPr lang="zh-CN" altLang="en-US" dirty="0">
                    <a:solidFill>
                      <a:schemeClr val="tx1"/>
                    </a:solidFill>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b="1" i="1">
                            <a:solidFill>
                              <a:schemeClr val="tx1"/>
                            </a:solidFill>
                            <a:latin typeface="Cambria Math" panose="02040503050406030204" pitchFamily="18" charset="0"/>
                          </a:rPr>
                          <m:t>𝑩</m:t>
                        </m:r>
                      </m:e>
                      <m:sub>
                        <m:r>
                          <a:rPr lang="zh-CN" altLang="en-US" i="1">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𝑰</m:t>
                    </m:r>
                  </m:oMath>
                </a14:m>
                <a:r>
                  <a:rPr lang="zh-CN" altLang="en-US" dirty="0">
                    <a:solidFill>
                      <a:schemeClr val="tx1"/>
                    </a:solidFill>
                    <a:latin typeface="宋体" panose="02010600030101010101" pitchFamily="2" charset="-122"/>
                  </a:rPr>
                  <a:t>。由于</a:t>
                </a:r>
                <a:endParaRPr lang="zh-CN" altLang="en-US" dirty="0">
                  <a:solidFill>
                    <a:schemeClr val="tx1"/>
                  </a:solidFill>
                </a:endParaRPr>
              </a:p>
              <a:p>
                <a:pPr>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zh-CN" altLang="en-US" i="1">
                          <a:solidFill>
                            <a:schemeClr val="tx1"/>
                          </a:solidFill>
                          <a:latin typeface="Cambria Math" panose="02040503050406030204" pitchFamily="18" charset="0"/>
                        </a:rPr>
                        <m:t>)</m:t>
                      </m:r>
                      <m:r>
                        <m:rPr>
                          <m:nor/>
                        </m:rPr>
                        <a:rPr lang="zh-CN" altLang="en-US" cap="none" smtClean="0">
                          <a:solidFill>
                            <a:schemeClr val="tx1"/>
                          </a:solidFill>
                          <a:latin typeface="Cambria Math" panose="02040503050406030204" pitchFamily="18" charset="0"/>
                        </a:rPr>
                        <m:t>adj</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zh-CN" altLang="en-US" i="1">
                          <a:solidFill>
                            <a:schemeClr val="tx1"/>
                          </a:solidFill>
                          <a:latin typeface="Cambria Math" panose="02040503050406030204" pitchFamily="18" charset="0"/>
                        </a:rPr>
                        <m:t>)=[</m:t>
                      </m:r>
                      <m:r>
                        <m:rPr>
                          <m:nor/>
                        </m:rPr>
                        <a:rPr lang="zh-CN" altLang="en-US" cap="none" smtClean="0">
                          <a:solidFill>
                            <a:schemeClr val="tx1"/>
                          </a:solidFill>
                          <a:latin typeface="Cambria Math" panose="02040503050406030204" pitchFamily="18" charset="0"/>
                        </a:rPr>
                        <m:t>adj</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r>
                        <a:rPr lang="zh-CN" altLang="en-US" i="1">
                          <a:solidFill>
                            <a:schemeClr val="tx1"/>
                          </a:solidFill>
                          <a:latin typeface="Cambria Math" panose="02040503050406030204" pitchFamily="18" charset="0"/>
                        </a:rPr>
                        <m:t>)=</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𝜆</m:t>
                          </m:r>
                          <m:r>
                            <a:rPr lang="zh-CN" altLang="en-US" b="1" i="1">
                              <a:solidFill>
                                <a:schemeClr val="tx1"/>
                              </a:solidFill>
                              <a:latin typeface="Cambria Math" panose="02040503050406030204" pitchFamily="18" charset="0"/>
                            </a:rPr>
                            <m:t>𝑰</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m:t>
                          </m:r>
                        </m:e>
                      </m:d>
                      <m:r>
                        <a:rPr lang="zh-CN" altLang="en-US" b="1" i="1">
                          <a:solidFill>
                            <a:schemeClr val="tx1"/>
                          </a:solidFill>
                          <a:latin typeface="Cambria Math" panose="02040503050406030204" pitchFamily="18" charset="0"/>
                        </a:rPr>
                        <m:t>𝑰</m:t>
                      </m:r>
                    </m:oMath>
                  </m:oMathPara>
                </a14:m>
                <a:endParaRPr lang="en-US" altLang="zh-CN" b="1" dirty="0">
                  <a:solidFill>
                    <a:schemeClr val="tx1"/>
                  </a:solidFill>
                </a:endParaRPr>
              </a:p>
              <a:p>
                <a:pPr>
                  <a:buNone/>
                </a:pPr>
                <a:r>
                  <a:rPr lang="zh-CN" altLang="en-US" b="1" dirty="0">
                    <a:solidFill>
                      <a:schemeClr val="tx1"/>
                    </a:solidFill>
                  </a:rPr>
                  <a:t>可得</a:t>
                </a:r>
              </a:p>
              <a:p>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𝑰</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𝑛</m:t>
                        </m:r>
                      </m:sup>
                    </m:sSup>
                    <m:r>
                      <a:rPr lang="zh-CN" altLang="en-US" b="1"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b="1" i="1">
                        <a:solidFill>
                          <a:srgbClr val="000000"/>
                        </a:solidFill>
                        <a:latin typeface="Cambria Math" panose="02040503050406030204" pitchFamily="18" charset="0"/>
                      </a:rPr>
                      <m:t>𝑰</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b="1" i="1">
                        <a:solidFill>
                          <a:srgbClr val="000000"/>
                        </a:solidFill>
                        <a:latin typeface="Cambria Math" panose="02040503050406030204" pitchFamily="18" charset="0"/>
                      </a:rPr>
                      <m:t>𝑰</m:t>
                    </m:r>
                  </m:oMath>
                </a14:m>
                <a:br>
                  <a:rPr lang="zh-CN" altLang="en-US" b="1" i="1" dirty="0">
                    <a:solidFill>
                      <a:srgbClr val="000000"/>
                    </a:solidFill>
                    <a:latin typeface="Cambria Math" panose="02040503050406030204" pitchFamily="18" charset="0"/>
                  </a:rPr>
                </a:br>
                <a14:m>
                  <m:oMath xmlns:m="http://schemas.openxmlformats.org/officeDocument/2006/math">
                    <m:r>
                      <a:rPr lang="zh-CN" altLang="en-US" b="1" i="1">
                        <a:solidFill>
                          <a:srgbClr val="000000"/>
                        </a:solidFill>
                        <a:latin typeface="Cambria Math" panose="02040503050406030204" pitchFamily="18" charset="0"/>
                      </a:rPr>
                      <m:t>    =</m:t>
                    </m:r>
                    <m:r>
                      <a:rPr lang="zh-CN" altLang="en-US" b="1">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𝑰</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b="1" i="1">
                            <a:solidFill>
                              <a:srgbClr val="000000"/>
                            </a:solidFill>
                            <a:latin typeface="Cambria Math" panose="02040503050406030204" pitchFamily="18" charset="0"/>
                          </a:rPr>
                          <m:t>𝟏</m:t>
                        </m:r>
                      </m:sub>
                    </m:sSub>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𝝀</m:t>
                        </m:r>
                      </m:e>
                      <m:sup>
                        <m:r>
                          <a:rPr lang="zh-CN" altLang="en-US" b="1" i="1">
                            <a:solidFill>
                              <a:srgbClr val="000000"/>
                            </a:solidFill>
                            <a:latin typeface="Cambria Math" panose="02040503050406030204" pitchFamily="18" charset="0"/>
                          </a:rPr>
                          <m:t>𝒏</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𝟏</m:t>
                        </m:r>
                      </m:sup>
                    </m:sSup>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b="1" i="1">
                            <a:solidFill>
                              <a:srgbClr val="000000"/>
                            </a:solidFill>
                            <a:latin typeface="Cambria Math" panose="02040503050406030204" pitchFamily="18" charset="0"/>
                          </a:rPr>
                          <m:t>𝟐</m:t>
                        </m:r>
                      </m:sub>
                    </m:sSub>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𝝀</m:t>
                        </m:r>
                      </m:e>
                      <m:sup>
                        <m:r>
                          <a:rPr lang="zh-CN" altLang="en-US" b="1" i="1">
                            <a:solidFill>
                              <a:srgbClr val="000000"/>
                            </a:solidFill>
                            <a:latin typeface="Cambria Math" panose="02040503050406030204" pitchFamily="18" charset="0"/>
                          </a:rPr>
                          <m:t>𝒏</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𝟐</m:t>
                        </m:r>
                      </m:sup>
                    </m:sSup>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𝑛</m:t>
                        </m:r>
                      </m:sub>
                    </m:sSub>
                    <m:r>
                      <a:rPr lang="zh-CN" altLang="en-US" b="1" i="1">
                        <a:solidFill>
                          <a:srgbClr val="000000"/>
                        </a:solidFill>
                        <a:latin typeface="Cambria Math" panose="02040503050406030204" pitchFamily="18" charset="0"/>
                      </a:rPr>
                      <m:t>)</m:t>
                    </m:r>
                  </m:oMath>
                </a14:m>
                <a:br>
                  <a:rPr lang="zh-CN" altLang="en-US" b="1" i="1" dirty="0">
                    <a:solidFill>
                      <a:srgbClr val="000000"/>
                    </a:solidFill>
                    <a:latin typeface="Cambria Math" panose="02040503050406030204" pitchFamily="18" charset="0"/>
                  </a:rPr>
                </a:br>
                <a14:m>
                  <m:oMath xmlns:m="http://schemas.openxmlformats.org/officeDocument/2006/math">
                    <m:r>
                      <a:rPr lang="zh-CN" altLang="en-US" b="1" i="1">
                        <a:solidFill>
                          <a:srgbClr val="000000"/>
                        </a:solidFill>
                        <a:latin typeface="Cambria Math" panose="02040503050406030204" pitchFamily="18" charset="0"/>
                      </a:rPr>
                      <m:t>    =(</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𝑛</m:t>
                        </m:r>
                      </m:sub>
                    </m:sSub>
                    <m:r>
                      <a:rPr lang="zh-CN" altLang="en-US" b="1"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𝑰</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b="1" i="1">
                        <a:solidFill>
                          <a:srgbClr val="000000"/>
                        </a:solidFill>
                        <a:latin typeface="Cambria Math" panose="02040503050406030204" pitchFamily="18" charset="0"/>
                      </a:rPr>
                      <m:t>)</m:t>
                    </m:r>
                  </m:oMath>
                </a14:m>
                <a:endParaRPr lang="en-US" altLang="zh-CN" b="1" dirty="0"/>
              </a:p>
              <a:p>
                <a:r>
                  <a:rPr lang="zh-CN" altLang="en-US" dirty="0">
                    <a:latin typeface="宋体" panose="02010600030101010101" pitchFamily="2" charset="-122"/>
                  </a:rPr>
                  <a:t>从上式可看出，</a:t>
                </a:r>
                <a14:m>
                  <m:oMath xmlns:m="http://schemas.openxmlformats.org/officeDocument/2006/math">
                    <m:r>
                      <a:rPr lang="zh-CN" altLang="en-US" b="1" i="1">
                        <a:solidFill>
                          <a:srgbClr val="000000"/>
                        </a:solidFill>
                        <a:latin typeface="Cambria Math" panose="02040503050406030204" pitchFamily="18" charset="0"/>
                      </a:rPr>
                      <m:t>𝑨</m:t>
                    </m:r>
                  </m:oMath>
                </a14:m>
                <a:r>
                  <a:rPr lang="zh-CN" altLang="en-US" dirty="0">
                    <a:latin typeface="宋体" panose="02010600030101010101" pitchFamily="2" charset="-122"/>
                  </a:rPr>
                  <a:t>和</a:t>
                </a:r>
                <a14:m>
                  <m:oMath xmlns:m="http://schemas.openxmlformats.org/officeDocument/2006/math">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b="1" i="1">
                            <a:solidFill>
                              <a:srgbClr val="000000"/>
                            </a:solidFill>
                            <a:latin typeface="Cambria Math" panose="02040503050406030204" pitchFamily="18" charset="0"/>
                          </a:rPr>
                          <m:t>𝒊</m:t>
                        </m:r>
                      </m:sub>
                    </m:sSub>
                    <m:r>
                      <a:rPr lang="en-US" altLang="zh-CN" b="1"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𝑖</m:t>
                    </m:r>
                    <m:r>
                      <a:rPr lang="en-US" altLang="zh-CN" i="1">
                        <a:solidFill>
                          <a:srgbClr val="000000"/>
                        </a:solidFill>
                        <a:latin typeface="Cambria Math" panose="02040503050406030204" pitchFamily="18" charset="0"/>
                      </a:rPr>
                      <m:t>=1,2,…,</m:t>
                    </m:r>
                    <m:r>
                      <a:rPr lang="en-US" altLang="zh-CN" i="1">
                        <a:solidFill>
                          <a:srgbClr val="000000"/>
                        </a:solidFill>
                        <a:latin typeface="Cambria Math" panose="02040503050406030204" pitchFamily="18" charset="0"/>
                      </a:rPr>
                      <m:t>𝑛</m:t>
                    </m:r>
                    <m:r>
                      <a:rPr lang="en-US" altLang="zh-CN" i="1">
                        <a:solidFill>
                          <a:srgbClr val="000000"/>
                        </a:solidFill>
                        <a:latin typeface="Cambria Math" panose="02040503050406030204" pitchFamily="18" charset="0"/>
                      </a:rPr>
                      <m:t>)</m:t>
                    </m:r>
                  </m:oMath>
                </a14:m>
                <a:r>
                  <a:rPr lang="zh-CN" altLang="en-US" dirty="0">
                    <a:latin typeface="宋体" panose="02010600030101010101" pitchFamily="2" charset="-122"/>
                  </a:rPr>
                  <a:t>相乘的次序是可交换的。</a:t>
                </a:r>
                <a:br>
                  <a:rPr lang="en-US" altLang="zh-CN" dirty="0">
                    <a:latin typeface="宋体" panose="02010600030101010101" pitchFamily="2" charset="-122"/>
                  </a:rPr>
                </a:br>
                <a:endParaRPr lang="zh-CN" altLang="en-US" b="1" dirty="0"/>
              </a:p>
            </p:txBody>
          </p:sp>
        </mc:Choice>
        <mc:Fallback xmlns="">
          <p:sp>
            <p:nvSpPr>
              <p:cNvPr id="3" name="内容占位符 2">
                <a:extLst>
                  <a:ext uri="{FF2B5EF4-FFF2-40B4-BE49-F238E27FC236}">
                    <a16:creationId xmlns:a16="http://schemas.microsoft.com/office/drawing/2014/main" id="{45A72EFA-F41E-4025-9EC2-D102A7ECF5FD}"/>
                  </a:ext>
                </a:extLst>
              </p:cNvPr>
              <p:cNvSpPr>
                <a:spLocks noGrp="1" noRot="1" noChangeAspect="1" noMove="1" noResize="1" noEditPoints="1" noAdjustHandles="1" noChangeArrowheads="1" noChangeShapeType="1" noTextEdit="1"/>
              </p:cNvSpPr>
              <p:nvPr>
                <p:ph sz="quarter" idx="13"/>
              </p:nvPr>
            </p:nvSpPr>
            <p:spPr>
              <a:blipFill>
                <a:blip r:embed="rId2"/>
                <a:stretch>
                  <a:fillRect t="-95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6CEC12-3A6F-4F62-9C91-9AF40347E124}"/>
              </a:ext>
            </a:extLst>
          </p:cNvPr>
          <p:cNvSpPr>
            <a:spLocks noGrp="1"/>
          </p:cNvSpPr>
          <p:nvPr>
            <p:ph type="sldNum" sz="quarter" idx="12"/>
          </p:nvPr>
        </p:nvSpPr>
        <p:spPr/>
        <p:txBody>
          <a:bodyPr/>
          <a:lstStyle/>
          <a:p>
            <a:fld id="{86AEE06C-0CD7-41E2-81E6-FA1C1A12492D}" type="slidenum">
              <a:rPr lang="en-US" altLang="zh-CN" smtClean="0"/>
              <a:pPr/>
              <a:t>41</a:t>
            </a:fld>
            <a:endParaRPr lang="en-US" altLang="zh-CN"/>
          </a:p>
        </p:txBody>
      </p:sp>
    </p:spTree>
    <p:extLst>
      <p:ext uri="{BB962C8B-B14F-4D97-AF65-F5344CB8AC3E}">
        <p14:creationId xmlns:p14="http://schemas.microsoft.com/office/powerpoint/2010/main" val="328388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2840C3-0C5F-4B49-8381-62F30FE76068}"/>
              </a:ext>
            </a:extLst>
          </p:cNvPr>
          <p:cNvSpPr>
            <a:spLocks noGrp="1"/>
          </p:cNvSpPr>
          <p:nvPr>
            <p:ph type="sldNum" sz="quarter" idx="12"/>
          </p:nvPr>
        </p:nvSpPr>
        <p:spPr/>
        <p:txBody>
          <a:bodyPr/>
          <a:lstStyle/>
          <a:p>
            <a:fld id="{86AEE06C-0CD7-41E2-81E6-FA1C1A12492D}" type="slidenum">
              <a:rPr lang="en-US" altLang="zh-CN" smtClean="0"/>
              <a:pPr/>
              <a:t>42</a:t>
            </a:fld>
            <a:endParaRPr lang="en-US" altLang="zh-CN"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D42EDD-E637-4441-B631-DE5F759A86D6}"/>
                  </a:ext>
                </a:extLst>
              </p:cNvPr>
              <p:cNvSpPr>
                <a:spLocks noGrp="1"/>
              </p:cNvSpPr>
              <p:nvPr>
                <p:ph type="title" idx="4294967295"/>
              </p:nvPr>
            </p:nvSpPr>
            <p:spPr>
              <a:xfrm>
                <a:off x="1003300" y="404813"/>
                <a:ext cx="11188700" cy="6192837"/>
              </a:xfrm>
            </p:spPr>
            <p:txBody>
              <a:bodyPr anchor="t"/>
              <a:lstStyle/>
              <a:p>
                <a:pPr algn="l" fontAlgn="base">
                  <a:lnSpc>
                    <a:spcPct val="150000"/>
                  </a:lnSpc>
                  <a:spcBef>
                    <a:spcPts val="1200"/>
                  </a:spcBef>
                  <a:buNone/>
                  <a:defRPr/>
                </a:pPr>
                <a:r>
                  <a:rPr lang="zh-CN" altLang="en-US" sz="2400" dirty="0">
                    <a:latin typeface="宋体" panose="02010600030101010101" pitchFamily="2" charset="-122"/>
                  </a:rPr>
                  <a:t>因此，如果</a:t>
                </a:r>
                <a14:m>
                  <m:oMath xmlns:m="http://schemas.openxmlformats.org/officeDocument/2006/math">
                    <m:r>
                      <a:rPr lang="en-US" altLang="zh-CN" sz="2400" cap="none">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r>
                      <a:rPr lang="zh-CN" altLang="en-US" sz="2400" b="1" i="1">
                        <a:solidFill>
                          <a:srgbClr val="000000"/>
                        </a:solidFill>
                        <a:latin typeface="Cambria Math" panose="02040503050406030204" pitchFamily="18" charset="0"/>
                      </a:rPr>
                      <m:t>𝑰</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en-US" altLang="zh-CN" sz="2400" b="1">
                        <a:solidFill>
                          <a:srgbClr val="000000"/>
                        </a:solidFill>
                        <a:latin typeface="Cambria Math" panose="02040503050406030204" pitchFamily="18" charset="0"/>
                      </a:rPr>
                      <m:t>)</m:t>
                    </m:r>
                  </m:oMath>
                </a14:m>
                <a:r>
                  <a:rPr lang="zh-CN" altLang="en-US" sz="2400" dirty="0">
                    <a:latin typeface="宋体" panose="02010600030101010101" pitchFamily="2" charset="-122"/>
                  </a:rPr>
                  <a:t>及其伴随矩阵</a:t>
                </a:r>
                <a14:m>
                  <m:oMath xmlns:m="http://schemas.openxmlformats.org/officeDocument/2006/math">
                    <m:r>
                      <m:rPr>
                        <m:sty m:val="p"/>
                      </m:rPr>
                      <a:rPr lang="en-US" altLang="zh-CN" sz="2400" cap="none">
                        <a:solidFill>
                          <a:srgbClr val="000000"/>
                        </a:solidFill>
                        <a:latin typeface="Cambria Math" panose="02040503050406030204" pitchFamily="18" charset="0"/>
                      </a:rPr>
                      <m:t>adj</m:t>
                    </m:r>
                    <m:r>
                      <a:rPr lang="en-US" altLang="zh-CN" sz="2400" cap="none">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r>
                      <a:rPr lang="zh-CN" altLang="en-US" sz="2400" b="1" i="1">
                        <a:solidFill>
                          <a:srgbClr val="000000"/>
                        </a:solidFill>
                        <a:latin typeface="Cambria Math" panose="02040503050406030204" pitchFamily="18" charset="0"/>
                      </a:rPr>
                      <m:t>𝑰</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en-US" altLang="zh-CN" sz="2400" b="1">
                        <a:solidFill>
                          <a:srgbClr val="000000"/>
                        </a:solidFill>
                        <a:latin typeface="Cambria Math" panose="02040503050406030204" pitchFamily="18" charset="0"/>
                      </a:rPr>
                      <m:t>)</m:t>
                    </m:r>
                  </m:oMath>
                </a14:m>
                <a:r>
                  <a:rPr lang="zh-CN" altLang="en-US" sz="2400" dirty="0">
                    <a:latin typeface="宋体" panose="02010600030101010101" pitchFamily="2" charset="-122"/>
                  </a:rPr>
                  <a:t>中有一个为零，则其乘积为零。</a:t>
                </a:r>
                <a:br>
                  <a:rPr lang="en-US" altLang="zh-CN" sz="2400" dirty="0">
                    <a:latin typeface="宋体" panose="02010600030101010101" pitchFamily="2" charset="-122"/>
                  </a:rPr>
                </a:br>
                <a:r>
                  <a:rPr lang="zh-CN" altLang="en-US" sz="2400" dirty="0">
                    <a:latin typeface="宋体" panose="02010600030101010101" pitchFamily="2" charset="-122"/>
                  </a:rPr>
                  <a:t>如果在上式中用</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代替</a:t>
                </a:r>
                <a14:m>
                  <m:oMath xmlns:m="http://schemas.openxmlformats.org/officeDocument/2006/math">
                    <m:r>
                      <a:rPr lang="zh-CN" altLang="en-US" sz="2400" i="1">
                        <a:solidFill>
                          <a:srgbClr val="000000"/>
                        </a:solidFill>
                        <a:latin typeface="Cambria Math" panose="02040503050406030204" pitchFamily="18" charset="0"/>
                      </a:rPr>
                      <m:t>𝜆</m:t>
                    </m:r>
                  </m:oMath>
                </a14:m>
                <a:r>
                  <a:rPr lang="zh-CN" altLang="en-US" sz="2400" dirty="0">
                    <a:latin typeface="宋体" panose="02010600030101010101" pitchFamily="2" charset="-122"/>
                  </a:rPr>
                  <a:t>，显然</a:t>
                </a:r>
                <a14:m>
                  <m:oMath xmlns:m="http://schemas.openxmlformats.org/officeDocument/2006/math">
                    <m:r>
                      <a:rPr lang="en-US" altLang="zh-CN" sz="2400" cap="none">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r>
                      <a:rPr lang="zh-CN" altLang="en-US" sz="2400" b="1" i="1">
                        <a:solidFill>
                          <a:srgbClr val="000000"/>
                        </a:solidFill>
                        <a:latin typeface="Cambria Math" panose="02040503050406030204" pitchFamily="18" charset="0"/>
                      </a:rPr>
                      <m:t>𝑰</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en-US" altLang="zh-CN" sz="2400" b="1">
                        <a:solidFill>
                          <a:srgbClr val="000000"/>
                        </a:solidFill>
                        <a:latin typeface="Cambria Math" panose="02040503050406030204" pitchFamily="18" charset="0"/>
                      </a:rPr>
                      <m:t>)</m:t>
                    </m:r>
                  </m:oMath>
                </a14:m>
                <a:r>
                  <a:rPr lang="zh-CN" altLang="en-US" sz="2400" dirty="0">
                    <a:latin typeface="宋体" panose="02010600030101010101" pitchFamily="2" charset="-122"/>
                  </a:rPr>
                  <a:t>为零。这样</a:t>
                </a:r>
                <a:br>
                  <a:rPr lang="zh-CN" altLang="en-US" sz="2400" dirty="0">
                    <a:latin typeface="宋体" panose="02010600030101010101" pitchFamily="2" charset="-122"/>
                  </a:rPr>
                </a:b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=0</m:t>
                      </m:r>
                    </m:oMath>
                  </m:oMathPara>
                </a14:m>
                <a:br>
                  <a:rPr lang="en-US" altLang="zh-CN" sz="2400" dirty="0"/>
                </a:br>
                <a:r>
                  <a:rPr lang="zh-CN" altLang="en-US" sz="2400" dirty="0"/>
                  <a:t>即证明了凯莱</a:t>
                </a:r>
                <a:r>
                  <a:rPr lang="en-US" altLang="zh-CN" sz="2400" dirty="0">
                    <a:latin typeface="宋体" panose="02010600030101010101" pitchFamily="2" charset="-122"/>
                  </a:rPr>
                  <a:t>—</a:t>
                </a:r>
                <a:r>
                  <a:rPr lang="zh-CN" altLang="en-US" sz="2400" dirty="0"/>
                  <a:t>哈密顿定理</a:t>
                </a:r>
                <a:r>
                  <a:rPr lang="zh-CN" altLang="en-US" sz="2400" dirty="0">
                    <a:ea typeface="黑体" panose="02010609060101010101" pitchFamily="49" charset="-122"/>
                  </a:rPr>
                  <a:t>。</a:t>
                </a:r>
                <a:br>
                  <a:rPr lang="en-US" altLang="zh-CN" sz="2400" dirty="0">
                    <a:ea typeface="黑体" panose="02010609060101010101" pitchFamily="49" charset="-122"/>
                  </a:rPr>
                </a:br>
                <a:r>
                  <a:rPr lang="en-US" altLang="zh-CN" sz="2400" dirty="0">
                    <a:ea typeface="黑体" panose="02010609060101010101" pitchFamily="49" charset="-122"/>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sup>
                    </m:sSup>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en-US" altLang="zh-CN" sz="2400" b="0"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b="1" i="1">
                        <a:solidFill>
                          <a:srgbClr val="000000"/>
                        </a:solidFill>
                        <a:latin typeface="Cambria Math" panose="02040503050406030204" pitchFamily="18" charset="0"/>
                      </a:rPr>
                      <m:t>𝑨</m:t>
                    </m:r>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b="1" i="1">
                        <a:solidFill>
                          <a:srgbClr val="000000"/>
                        </a:solidFill>
                        <a:latin typeface="Cambria Math" panose="02040503050406030204" pitchFamily="18" charset="0"/>
                      </a:rPr>
                      <m:t>𝑰</m:t>
                    </m:r>
                  </m:oMath>
                </a14:m>
                <a:r>
                  <a:rPr lang="en-US" altLang="zh-CN" sz="2400" dirty="0">
                    <a:ea typeface="黑体" panose="02010609060101010101" pitchFamily="49" charset="-122"/>
                  </a:rPr>
                  <a:t>			(2-30)</a:t>
                </a:r>
                <a:br>
                  <a:rPr lang="zh-CN" altLang="en-US" sz="2400" dirty="0">
                    <a:ea typeface="黑体" panose="02010609060101010101" pitchFamily="49" charset="-122"/>
                  </a:rPr>
                </a:br>
                <a:r>
                  <a:rPr lang="zh-CN" altLang="en-US" sz="2400" dirty="0">
                    <a:latin typeface="宋体" panose="02010600030101010101" pitchFamily="2" charset="-122"/>
                  </a:rPr>
                  <a:t>该式表明，</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sup>
                    </m:sSup>
                  </m:oMath>
                </a14:m>
                <a:r>
                  <a:rPr lang="zh-CN" altLang="en-US" sz="2400" dirty="0">
                    <a:latin typeface="宋体" panose="02010600030101010101" pitchFamily="2" charset="-122"/>
                  </a:rPr>
                  <a:t>可表示成</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oMath>
                </a14:m>
                <a:r>
                  <a:rPr lang="zh-CN" altLang="en-US" sz="2400" dirty="0">
                    <a:latin typeface="宋体" panose="02010600030101010101" pitchFamily="2" charset="-122"/>
                  </a:rPr>
                  <a:t>的线性组合</a:t>
                </a:r>
                <a:r>
                  <a:rPr lang="zh-CN" altLang="en-US" sz="2400" dirty="0">
                    <a:latin typeface="黑体" panose="02010609060101010101" pitchFamily="49" charset="-122"/>
                    <a:ea typeface="黑体" panose="02010609060101010101" pitchFamily="49" charset="-122"/>
                  </a:rPr>
                  <a:t>。</a:t>
                </a:r>
                <a:br>
                  <a:rPr lang="zh-CN" altLang="en-US" sz="2400" dirty="0">
                    <a:latin typeface="黑体" panose="02010609060101010101" pitchFamily="49" charset="-122"/>
                    <a:ea typeface="黑体" panose="02010609060101010101" pitchFamily="49" charset="-122"/>
                  </a:rPr>
                </a:br>
                <a14:m>
                  <m:oMathPara xmlns:m="http://schemas.openxmlformats.org/officeDocument/2006/math">
                    <m:oMathParaPr>
                      <m:jc m:val="centerGroup"/>
                    </m:oMathParaPr>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b="0" i="1">
                              <a:solidFill>
                                <a:srgbClr val="000000"/>
                              </a:solidFill>
                              <a:latin typeface="Cambria Math" panose="02040503050406030204" pitchFamily="18" charset="0"/>
                            </a:rPr>
                            <m:t>𝑛</m:t>
                          </m:r>
                          <m:r>
                            <a:rPr lang="zh-CN" altLang="en-US" sz="2400" b="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b="0" i="1">
                              <a:solidFill>
                                <a:srgbClr val="000000"/>
                              </a:solidFill>
                              <a:latin typeface="Cambria Math" panose="02040503050406030204" pitchFamily="18" charset="0"/>
                            </a:rPr>
                            <m:t>𝑛</m:t>
                          </m:r>
                        </m:sup>
                      </m:s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b="1"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𝑎</m:t>
                          </m:r>
                        </m:e>
                        <m:sub>
                          <m:r>
                            <a:rPr lang="zh-CN" altLang="en-US" sz="2400" b="0" i="1">
                              <a:solidFill>
                                <a:srgbClr val="000000"/>
                              </a:solidFill>
                              <a:latin typeface="Cambria Math" panose="02040503050406030204" pitchFamily="18" charset="0"/>
                            </a:rPr>
                            <m:t>1</m:t>
                          </m:r>
                        </m:sub>
                      </m:sSub>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b="0" i="1">
                              <a:solidFill>
                                <a:srgbClr val="000000"/>
                              </a:solidFill>
                              <a:latin typeface="Cambria Math" panose="02040503050406030204" pitchFamily="18" charset="0"/>
                            </a:rPr>
                            <m:t>𝑛</m:t>
                          </m:r>
                          <m:r>
                            <a:rPr lang="zh-CN" altLang="en-US" sz="2400" b="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2</m:t>
                          </m:r>
                        </m:sup>
                      </m:sSub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b="1" i="1">
                          <a:solidFill>
                            <a:srgbClr val="000000"/>
                          </a:solidFill>
                          <a:latin typeface="Cambria Math" panose="02040503050406030204" pitchFamily="18" charset="0"/>
                        </a:rPr>
                        <m:t>𝑰</m:t>
                      </m:r>
                    </m:oMath>
                  </m:oMathPara>
                </a14:m>
                <a:br>
                  <a:rPr lang="zh-CN" altLang="en-US" sz="2400" dirty="0"/>
                </a:br>
                <a:br>
                  <a:rPr lang="zh-CN" altLang="en-US" sz="2400" dirty="0"/>
                </a:br>
                <a:r>
                  <a:rPr lang="zh-CN" altLang="en-US" sz="2400" dirty="0">
                    <a:latin typeface="宋体" panose="02010600030101010101" pitchFamily="2" charset="-122"/>
                  </a:rPr>
                  <a:t>该式表明，</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+1</m:t>
                        </m:r>
                      </m:sup>
                    </m:sSup>
                  </m:oMath>
                </a14:m>
                <a:r>
                  <a:rPr lang="zh-CN" altLang="en-US" sz="2400" dirty="0">
                    <a:latin typeface="宋体" panose="02010600030101010101" pitchFamily="2" charset="-122"/>
                  </a:rPr>
                  <a:t>可表示成</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oMath>
                </a14:m>
                <a:r>
                  <a:rPr lang="zh-CN" altLang="en-US" sz="2400" dirty="0">
                    <a:latin typeface="宋体" panose="02010600030101010101" pitchFamily="2" charset="-122"/>
                  </a:rPr>
                  <a:t>的线性组合</a:t>
                </a:r>
                <a:r>
                  <a:rPr lang="zh-CN" altLang="en-US" sz="2400" dirty="0">
                    <a:latin typeface="黑体" panose="02010609060101010101" pitchFamily="49" charset="-122"/>
                    <a:ea typeface="黑体" panose="02010609060101010101" pitchFamily="49" charset="-122"/>
                  </a:rPr>
                  <a:t>。</a:t>
                </a:r>
                <a:br>
                  <a:rPr lang="en-US" altLang="zh-CN" sz="2400" dirty="0">
                    <a:latin typeface="黑体" panose="02010609060101010101" pitchFamily="49" charset="-122"/>
                    <a:ea typeface="黑体" panose="02010609060101010101" pitchFamily="49" charset="-122"/>
                  </a:rPr>
                </a:br>
                <a:r>
                  <a:rPr lang="zh-CN" altLang="en-US" sz="2400" dirty="0">
                    <a:latin typeface="宋体" panose="02010600030101010101" pitchFamily="2" charset="-122"/>
                  </a:rPr>
                  <a:t>依次类推</a:t>
                </a:r>
                <a:r>
                  <a:rPr lang="en-US" altLang="zh-CN" sz="2400" dirty="0">
                    <a:latin typeface="宋体" panose="02010600030101010101" pitchFamily="2" charset="-122"/>
                  </a:rPr>
                  <a:t>,</a:t>
                </a:r>
                <a:r>
                  <a:rPr lang="zh-CN" altLang="en-US" sz="2400" dirty="0">
                    <a:solidFill>
                      <a:srgbClr val="000000"/>
                    </a:solidFill>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sup>
                    </m:sSup>
                  </m:oMath>
                </a14:m>
                <a:r>
                  <a:rPr lang="zh-CN" altLang="en-US" sz="2400" dirty="0">
                    <a:latin typeface="黑体" panose="02010609060101010101" pitchFamily="49" charset="-122"/>
                    <a:ea typeface="黑体" panose="02010609060101010101" pitchFamily="49" charset="-122"/>
                  </a:rPr>
                  <a:t>，</a:t>
                </a:r>
                <a:r>
                  <a:rPr lang="zh-CN" altLang="en-US" sz="2400" dirty="0">
                    <a:solidFill>
                      <a:srgbClr val="000000"/>
                    </a:solidFill>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3</m:t>
                        </m:r>
                      </m:sup>
                    </m:sSup>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可由</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oMath>
                </a14:m>
                <a:r>
                  <a:rPr lang="zh-CN" altLang="en-US" sz="2400" dirty="0">
                    <a:latin typeface="宋体" panose="02010600030101010101" pitchFamily="2" charset="-122"/>
                  </a:rPr>
                  <a:t>的线性组合表示。</a:t>
                </a:r>
                <a:endParaRPr lang="zh-CN" altLang="en-US" sz="2400" dirty="0"/>
              </a:p>
            </p:txBody>
          </p:sp>
        </mc:Choice>
        <mc:Fallback xmlns="">
          <p:sp>
            <p:nvSpPr>
              <p:cNvPr id="4" name="标题 3">
                <a:extLst>
                  <a:ext uri="{FF2B5EF4-FFF2-40B4-BE49-F238E27FC236}">
                    <a16:creationId xmlns:a16="http://schemas.microsoft.com/office/drawing/2014/main" id="{A3D42EDD-E637-4441-B631-DE5F759A86D6}"/>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3"/>
                <a:stretch>
                  <a:fillRect l="-872" b="-29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A1663E3-D799-47E5-B49B-9CE46DE58962}"/>
              </a:ext>
            </a:extLst>
          </p:cNvPr>
          <p:cNvSpPr>
            <a:spLocks noGrp="1"/>
          </p:cNvSpPr>
          <p:nvPr>
            <p:ph type="sldNum" sz="quarter" idx="12"/>
          </p:nvPr>
        </p:nvSpPr>
        <p:spPr/>
        <p:txBody>
          <a:bodyPr/>
          <a:lstStyle/>
          <a:p>
            <a:fld id="{86AEE06C-0CD7-41E2-81E6-FA1C1A12492D}" type="slidenum">
              <a:rPr lang="en-US" altLang="zh-CN" smtClean="0"/>
              <a:pPr/>
              <a:t>43</a:t>
            </a:fld>
            <a:endParaRPr lang="en-US" altLang="zh-CN"/>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18316C58-3F59-480F-A626-07B4B7C66283}"/>
                  </a:ext>
                </a:extLst>
              </p:cNvPr>
              <p:cNvSpPr>
                <a:spLocks noGrp="1"/>
              </p:cNvSpPr>
              <p:nvPr>
                <p:ph type="body" sz="quarter" idx="4294967295"/>
              </p:nvPr>
            </p:nvSpPr>
            <p:spPr>
              <a:xfrm>
                <a:off x="551384" y="333375"/>
                <a:ext cx="11161240" cy="6335713"/>
              </a:xfrm>
            </p:spPr>
            <p:txBody>
              <a:bodyPr/>
              <a:lstStyle/>
              <a:p>
                <a:pPr>
                  <a:buNone/>
                </a:pPr>
                <a:r>
                  <a:rPr lang="en-US" altLang="zh-CN" sz="2800" dirty="0"/>
                  <a:t>(2)  </a:t>
                </a:r>
                <a:r>
                  <a:rPr lang="zh-CN" altLang="en-US" sz="2800" dirty="0"/>
                  <a:t>化</a:t>
                </a:r>
                <a14:m>
                  <m:oMath xmlns:m="http://schemas.openxmlformats.org/officeDocument/2006/math">
                    <m:sSup>
                      <m:sSupPr>
                        <m:ctrlPr>
                          <a:rPr lang="zh-CN" altLang="en-US" sz="2800" b="1"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𝑒</m:t>
                        </m:r>
                      </m:e>
                      <m:sup>
                        <m:r>
                          <a:rPr lang="zh-CN" altLang="en-US" sz="2800" b="1" i="1">
                            <a:solidFill>
                              <a:srgbClr val="000000"/>
                            </a:solidFill>
                            <a:latin typeface="Cambria Math" panose="02040503050406030204" pitchFamily="18" charset="0"/>
                          </a:rPr>
                          <m:t>𝑨𝒕</m:t>
                        </m:r>
                      </m:sup>
                    </m:sSup>
                  </m:oMath>
                </a14:m>
                <a:r>
                  <a:rPr lang="zh-CN" altLang="en-US" sz="2800" dirty="0"/>
                  <a:t>为</a:t>
                </a:r>
                <a14:m>
                  <m:oMath xmlns:m="http://schemas.openxmlformats.org/officeDocument/2006/math">
                    <m:r>
                      <a:rPr lang="zh-CN" altLang="en-US" sz="2800" b="1" i="1">
                        <a:solidFill>
                          <a:srgbClr val="000000"/>
                        </a:solidFill>
                        <a:latin typeface="Cambria Math" panose="02040503050406030204" pitchFamily="18" charset="0"/>
                      </a:rPr>
                      <m:t>𝑨</m:t>
                    </m:r>
                  </m:oMath>
                </a14:m>
                <a:r>
                  <a:rPr lang="zh-CN" altLang="en-US" sz="2800" dirty="0"/>
                  <a:t>的有限项</a:t>
                </a:r>
                <a:br>
                  <a:rPr lang="zh-CN" altLang="en-US" sz="2800" dirty="0"/>
                </a:br>
                <a:r>
                  <a:rPr lang="zh-CN" altLang="en-US" sz="2400" dirty="0"/>
                  <a:t>根据矩阵指数</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𝑨𝒕</m:t>
                        </m:r>
                      </m:sup>
                    </m:sSup>
                  </m:oMath>
                </a14:m>
                <a:r>
                  <a:rPr lang="zh-CN" altLang="en-US" sz="2400" dirty="0"/>
                  <a:t>的定义</a:t>
                </a:r>
                <a:br>
                  <a:rPr lang="zh-CN" altLang="en-US" sz="2400" dirty="0"/>
                </a:br>
                <a:r>
                  <a:rPr lang="en-US" altLang="zh-CN" sz="2400" dirty="0"/>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2</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den>
                    </m:f>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𝑘</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𝑘</m:t>
                        </m:r>
                      </m:sup>
                    </m:sSup>
                    <m:r>
                      <a:rPr lang="zh-CN" altLang="en-US" sz="2400" i="1">
                        <a:solidFill>
                          <a:srgbClr val="000000"/>
                        </a:solidFill>
                        <a:latin typeface="Cambria Math" panose="02040503050406030204" pitchFamily="18" charset="0"/>
                      </a:rPr>
                      <m:t>+⋯</m:t>
                    </m:r>
                  </m:oMath>
                </a14:m>
                <a:br>
                  <a:rPr lang="zh-CN" altLang="en-US" sz="2400" dirty="0"/>
                </a:br>
                <a:r>
                  <a:rPr lang="zh-CN" altLang="en-US" sz="2400" dirty="0">
                    <a:latin typeface="宋体" panose="02010600030101010101" pitchFamily="2" charset="-122"/>
                  </a:rPr>
                  <a:t>其为无穷项之和</a:t>
                </a:r>
                <a:r>
                  <a:rPr lang="en-US" altLang="zh-CN" sz="2400" dirty="0">
                    <a:latin typeface="宋体" panose="02010600030101010101" pitchFamily="2" charset="-122"/>
                  </a:rPr>
                  <a:t>,</a:t>
                </a:r>
                <a:r>
                  <a:rPr lang="zh-CN" altLang="en-US" sz="2400" dirty="0">
                    <a:latin typeface="宋体" panose="02010600030101010101" pitchFamily="2" charset="-122"/>
                  </a:rPr>
                  <a:t>因</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sup>
                    </m:sSup>
                  </m:oMath>
                </a14:m>
                <a:r>
                  <a:rPr lang="zh-CN" altLang="en-US" sz="2400" dirty="0">
                    <a:latin typeface="宋体" panose="02010600030101010101" pitchFamily="2" charset="-122"/>
                  </a:rPr>
                  <a:t>，</a:t>
                </a:r>
                <a:r>
                  <a:rPr lang="zh-CN" altLang="en-US" sz="2400" dirty="0">
                    <a:solidFill>
                      <a:srgbClr val="000000"/>
                    </a:solidFill>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en-US" altLang="zh-CN" sz="2400" i="1">
                            <a:solidFill>
                              <a:srgbClr val="000000"/>
                            </a:solidFill>
                            <a:latin typeface="Cambria Math" panose="02040503050406030204" pitchFamily="18" charset="0"/>
                          </a:rPr>
                          <m:t>+1</m:t>
                        </m:r>
                      </m:sup>
                    </m:sSup>
                  </m:oMath>
                </a14:m>
                <a:r>
                  <a:rPr lang="zh-CN" altLang="en-US" sz="2400" dirty="0">
                    <a:latin typeface="宋体" panose="02010600030101010101" pitchFamily="2" charset="-122"/>
                  </a:rPr>
                  <a:t>，</a:t>
                </a:r>
                <a:r>
                  <a:rPr lang="en-US" altLang="zh-CN" sz="2400" dirty="0">
                    <a:latin typeface="宋体" panose="02010600030101010101" pitchFamily="2" charset="-122"/>
                  </a:rPr>
                  <a:t>…</a:t>
                </a:r>
                <a:r>
                  <a:rPr lang="zh-CN" altLang="en-US" sz="2400" dirty="0">
                    <a:latin typeface="宋体" panose="02010600030101010101" pitchFamily="2" charset="-122"/>
                  </a:rPr>
                  <a:t> 可用</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oMath>
                </a14:m>
                <a:r>
                  <a:rPr lang="zh-CN" altLang="en-US" sz="2400" dirty="0">
                    <a:latin typeface="宋体" panose="02010600030101010101" pitchFamily="2" charset="-122"/>
                  </a:rPr>
                  <a:t>的线性组合表示，所以矩阵指数</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oMath>
                </a14:m>
                <a:r>
                  <a:rPr lang="zh-CN" altLang="en-US" sz="2400" dirty="0">
                    <a:latin typeface="宋体" panose="02010600030101010101" pitchFamily="2" charset="-122"/>
                  </a:rPr>
                  <a:t>可表示为</a:t>
                </a:r>
                <a:br>
                  <a:rPr lang="zh-CN" altLang="en-US" sz="2400" dirty="0">
                    <a:latin typeface="宋体" panose="02010600030101010101" pitchFamily="2" charset="-122"/>
                  </a:rPr>
                </a:br>
                <a:r>
                  <a:rPr lang="en-US" altLang="zh-CN" sz="2400" dirty="0">
                    <a:latin typeface="宋体" panose="02010600030101010101" pitchFamily="2" charset="-122"/>
                  </a:rPr>
                  <a:t>		</a:t>
                </a:r>
                <a14:m>
                  <m:oMath xmlns:m="http://schemas.openxmlformats.org/officeDocument/2006/math">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𝑨</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oMath>
                </a14:m>
                <a:r>
                  <a:rPr lang="en-US" altLang="zh-CN" sz="2400" dirty="0"/>
                  <a:t>		</a:t>
                </a:r>
                <a:r>
                  <a:rPr lang="zh-CN" altLang="en-US" sz="2400" dirty="0"/>
                  <a:t>（</a:t>
                </a:r>
                <a:r>
                  <a:rPr lang="en-US" altLang="zh-CN" sz="2400" dirty="0"/>
                  <a:t>2-31</a:t>
                </a:r>
                <a:r>
                  <a:rPr lang="zh-CN" altLang="en-US" sz="2400" dirty="0"/>
                  <a:t>） </a:t>
                </a:r>
                <a:br>
                  <a:rPr lang="zh-CN" altLang="en-US" sz="2400" dirty="0"/>
                </a:br>
                <a:r>
                  <a:rPr lang="zh-CN" altLang="en-US" sz="2400" dirty="0">
                    <a:latin typeface="宋体" panose="02010600030101010101" pitchFamily="2" charset="-122"/>
                  </a:rPr>
                  <a:t>式中</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宋体" panose="02010600030101010101" pitchFamily="2" charset="-122"/>
                  </a:rPr>
                  <a:t>均是时间的标量函数</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buNone/>
                </a:pPr>
                <a:br>
                  <a:rPr lang="en-US" altLang="zh-CN" sz="2400" dirty="0">
                    <a:latin typeface="黑体" panose="02010609060101010101" pitchFamily="49" charset="-122"/>
                    <a:ea typeface="黑体" panose="02010609060101010101" pitchFamily="49" charset="-122"/>
                  </a:rPr>
                </a:br>
                <a:r>
                  <a:rPr lang="en-US" altLang="zh-CN" sz="2400" dirty="0"/>
                  <a:t>(3)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的计算</a:t>
                </a:r>
                <a:br>
                  <a:rPr lang="en-US" altLang="zh-CN" sz="2400" dirty="0"/>
                </a:br>
                <a:r>
                  <a:rPr lang="en-US" altLang="zh-CN" sz="2400" dirty="0"/>
                  <a:t>       1</a:t>
                </a:r>
                <a:r>
                  <a:rPr lang="zh-CN" altLang="en-US" sz="2400" dirty="0"/>
                  <a:t>）</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t>的特征值互异</a:t>
                </a:r>
                <a:br>
                  <a:rPr lang="en-US" altLang="zh-CN" sz="2400" dirty="0"/>
                </a:br>
                <a:r>
                  <a:rPr lang="en-US" altLang="zh-CN" sz="2400" dirty="0"/>
                  <a:t>       2</a:t>
                </a:r>
                <a:r>
                  <a:rPr lang="zh-CN" altLang="en-US" sz="2400" dirty="0"/>
                  <a:t>）</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t>有重特征值</a:t>
                </a:r>
              </a:p>
            </p:txBody>
          </p:sp>
        </mc:Choice>
        <mc:Fallback xmlns="">
          <p:sp>
            <p:nvSpPr>
              <p:cNvPr id="4" name="文本占位符 3">
                <a:extLst>
                  <a:ext uri="{FF2B5EF4-FFF2-40B4-BE49-F238E27FC236}">
                    <a16:creationId xmlns:a16="http://schemas.microsoft.com/office/drawing/2014/main" id="{18316C58-3F59-480F-A626-07B4B7C66283}"/>
                  </a:ext>
                </a:extLst>
              </p:cNvPr>
              <p:cNvSpPr>
                <a:spLocks noGrp="1" noRot="1" noChangeAspect="1" noMove="1" noResize="1" noEditPoints="1" noAdjustHandles="1" noChangeArrowheads="1" noChangeShapeType="1" noTextEdit="1"/>
              </p:cNvSpPr>
              <p:nvPr>
                <p:ph type="body" sz="quarter" idx="4294967295"/>
              </p:nvPr>
            </p:nvSpPr>
            <p:spPr>
              <a:xfrm>
                <a:off x="551384" y="333375"/>
                <a:ext cx="11161240" cy="6335713"/>
              </a:xfrm>
              <a:blipFill>
                <a:blip r:embed="rId2"/>
                <a:stretch>
                  <a:fillRect t="-289" r="-874"/>
                </a:stretch>
              </a:blipFill>
            </p:spPr>
            <p:txBody>
              <a:bodyPr/>
              <a:lstStyle/>
              <a:p>
                <a:r>
                  <a:rPr lang="zh-CN" altLang="en-US">
                    <a:noFill/>
                  </a:rPr>
                  <a:t> </a:t>
                </a:r>
              </a:p>
            </p:txBody>
          </p:sp>
        </mc:Fallback>
      </mc:AlternateContent>
      <p:sp>
        <p:nvSpPr>
          <p:cNvPr id="6" name="动作按钮: 转到主页 5">
            <a:hlinkClick r:id="rId3" action="ppaction://hlinksldjump" highlightClick="1"/>
            <a:extLst>
              <a:ext uri="{FF2B5EF4-FFF2-40B4-BE49-F238E27FC236}">
                <a16:creationId xmlns:a16="http://schemas.microsoft.com/office/drawing/2014/main" id="{3CF00436-E170-41AC-BC11-879B25D96A89}"/>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8E45030-1F09-4A10-97A5-3D0ACC90556C}"/>
              </a:ext>
            </a:extLst>
          </p:cNvPr>
          <p:cNvSpPr>
            <a:spLocks noGrp="1"/>
          </p:cNvSpPr>
          <p:nvPr>
            <p:ph type="sldNum" sz="quarter" idx="12"/>
          </p:nvPr>
        </p:nvSpPr>
        <p:spPr/>
        <p:txBody>
          <a:bodyPr/>
          <a:lstStyle/>
          <a:p>
            <a:fld id="{86AEE06C-0CD7-41E2-81E6-FA1C1A12492D}" type="slidenum">
              <a:rPr lang="en-US" altLang="zh-CN" smtClean="0"/>
              <a:pPr/>
              <a:t>44</a:t>
            </a:fld>
            <a:endParaRPr lang="en-US" altLang="zh-CN" dirty="0"/>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2DF519C-A161-4EED-935F-25CB1D67C9C4}"/>
                  </a:ext>
                </a:extLst>
              </p:cNvPr>
              <p:cNvSpPr>
                <a:spLocks noGrp="1"/>
              </p:cNvSpPr>
              <p:nvPr>
                <p:ph type="title" idx="4294967295"/>
              </p:nvPr>
            </p:nvSpPr>
            <p:spPr>
              <a:xfrm>
                <a:off x="1003300" y="404813"/>
                <a:ext cx="10809915" cy="6192837"/>
              </a:xfrm>
            </p:spPr>
            <p:txBody>
              <a:bodyPr anchor="t">
                <a:normAutofit/>
              </a:bodyPr>
              <a:lstStyle/>
              <a:p>
                <a:pPr algn="l">
                  <a:lnSpc>
                    <a:spcPct val="100000"/>
                  </a:lnSpc>
                  <a:spcAft>
                    <a:spcPts val="1200"/>
                  </a:spcAft>
                </a:pPr>
                <a:r>
                  <a:rPr lang="en-US" altLang="zh-CN" sz="2400" dirty="0"/>
                  <a:t>(3)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的计算</a:t>
                </a:r>
                <a:br>
                  <a:rPr lang="en-US" altLang="zh-CN" sz="2400" dirty="0"/>
                </a:br>
                <a:br>
                  <a:rPr lang="en-US" altLang="zh-CN" sz="2400" dirty="0"/>
                </a:br>
                <a:r>
                  <a:rPr lang="en-US" altLang="zh-CN" sz="2400" dirty="0"/>
                  <a:t>	1</a:t>
                </a:r>
                <a:r>
                  <a:rPr lang="zh-CN" altLang="en-US" sz="2400" dirty="0"/>
                  <a:t>）</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t>的特征值互异时</a:t>
                </a:r>
                <a:br>
                  <a:rPr lang="en-US" altLang="zh-CN" sz="2400" dirty="0"/>
                </a:br>
                <a:br>
                  <a:rPr lang="zh-CN" altLang="en-US" sz="2400" dirty="0"/>
                </a:br>
                <a:r>
                  <a:rPr lang="zh-CN" altLang="en-US" sz="2400" dirty="0"/>
                  <a:t>   </a:t>
                </a:r>
                <a:r>
                  <a:rPr lang="en-US" altLang="zh-CN" sz="2400" dirty="0"/>
                  <a:t>	</a:t>
                </a:r>
                <a:r>
                  <a:rPr lang="zh-CN" altLang="en-US" sz="2400" dirty="0"/>
                  <a:t>特征值</a:t>
                </a:r>
                <a14:m>
                  <m:oMath xmlns:m="http://schemas.openxmlformats.org/officeDocument/2006/math">
                    <m:r>
                      <a:rPr lang="zh-CN" altLang="en-US" sz="2400" i="1">
                        <a:solidFill>
                          <a:srgbClr val="000000"/>
                        </a:solidFill>
                        <a:latin typeface="Cambria Math" panose="02040503050406030204" pitchFamily="18" charset="0"/>
                      </a:rPr>
                      <m:t>𝜆</m:t>
                    </m:r>
                  </m:oMath>
                </a14:m>
                <a:r>
                  <a:rPr lang="zh-CN" altLang="en-US" sz="2400" dirty="0"/>
                  <a:t>也满足特征方程，即</a:t>
                </a:r>
                <a14:m>
                  <m:oMath xmlns:m="http://schemas.openxmlformats.org/officeDocument/2006/math">
                    <m:r>
                      <a:rPr lang="zh-CN" altLang="en-US" sz="2400" i="1">
                        <a:solidFill>
                          <a:srgbClr val="000000"/>
                        </a:solidFill>
                        <a:latin typeface="Cambria Math" panose="02040503050406030204" pitchFamily="18" charset="0"/>
                      </a:rPr>
                      <m:t>𝑓</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𝜆</m:t>
                        </m:r>
                      </m:e>
                    </m:d>
                    <m:r>
                      <a:rPr lang="en-US" altLang="zh-CN" sz="2400" b="0" i="1" smtClean="0">
                        <a:solidFill>
                          <a:srgbClr val="000000"/>
                        </a:solidFill>
                        <a:latin typeface="Cambria Math" panose="02040503050406030204" pitchFamily="18" charset="0"/>
                      </a:rPr>
                      <m:t>=0</m:t>
                    </m:r>
                  </m:oMath>
                </a14:m>
                <a:r>
                  <a:rPr lang="zh-CN" altLang="en-US" sz="2400" dirty="0"/>
                  <a:t>，则</a:t>
                </a:r>
                <a14:m>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𝜆</m:t>
                        </m:r>
                        <m:r>
                          <a:rPr lang="zh-CN" altLang="en-US" sz="2400" i="1" cap="none">
                            <a:solidFill>
                              <a:srgbClr val="000000"/>
                            </a:solidFill>
                            <a:latin typeface="Cambria Math" panose="02040503050406030204" pitchFamily="18" charset="0"/>
                            <a:cs typeface="+mn-cs"/>
                          </a:rPr>
                          <m:t>𝑡</m:t>
                        </m:r>
                      </m:sup>
                    </m:sSup>
                  </m:oMath>
                </a14:m>
                <a:r>
                  <a:rPr lang="zh-CN" altLang="en-US" sz="2400" dirty="0"/>
                  <a:t>也可表示为</a:t>
                </a:r>
                <a14:m>
                  <m:oMath xmlns:m="http://schemas.openxmlformats.org/officeDocument/2006/math">
                    <m:r>
                      <a:rPr lang="zh-CN" altLang="en-US" sz="2400" i="1">
                        <a:solidFill>
                          <a:srgbClr val="000000"/>
                        </a:solidFill>
                        <a:latin typeface="Cambria Math" panose="02040503050406030204" pitchFamily="18" charset="0"/>
                      </a:rPr>
                      <m:t>𝜆</m:t>
                    </m:r>
                  </m:oMath>
                </a14:m>
                <a:r>
                  <a:rPr lang="zh-CN" altLang="en-US" sz="2400" dirty="0"/>
                  <a:t>的有限项，满足式</a:t>
                </a:r>
                <a:r>
                  <a:rPr lang="en-US" altLang="zh-CN" sz="2400" dirty="0"/>
                  <a:t>(2-31)</a:t>
                </a:r>
                <a:r>
                  <a:rPr lang="zh-CN" altLang="en-US" sz="2400" dirty="0"/>
                  <a:t>，即</a:t>
                </a:r>
                <a:br>
                  <a:rPr lang="en-US" altLang="zh-CN" sz="2400" dirty="0"/>
                </a:br>
                <a:br>
                  <a:rPr lang="zh-CN" altLang="en-US" sz="2400" dirty="0"/>
                </a:br>
                <a14:m>
                  <m:oMathPara xmlns:m="http://schemas.openxmlformats.org/officeDocument/2006/math">
                    <m:oMathParaPr>
                      <m:jc m:val="center"/>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e>
                            <m:e>
                              <m:r>
                                <a:rPr lang="zh-CN" altLang="en-US" sz="2400" i="1">
                                  <a:solidFill>
                                    <a:srgbClr val="000000"/>
                                  </a:solidFill>
                                  <a:latin typeface="Cambria Math" panose="02040503050406030204" pitchFamily="18" charset="0"/>
                                </a:rPr>
                                <m:t>&amp;</m:t>
                              </m:r>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e>
                          </m:eqArr>
                        </m:e>
                      </m:d>
                    </m:oMath>
                  </m:oMathPara>
                </a14:m>
                <a:br>
                  <a:rPr lang="zh-CN" altLang="en-US" sz="2400" dirty="0"/>
                </a:br>
                <a:br>
                  <a:rPr lang="zh-CN" altLang="en-US" sz="2400" dirty="0"/>
                </a:br>
                <a:r>
                  <a:rPr lang="zh-CN" altLang="en-US" sz="2400" dirty="0">
                    <a:latin typeface="宋体" panose="02010600030101010101" pitchFamily="2" charset="-122"/>
                  </a:rPr>
                  <a:t>解</a:t>
                </a:r>
                <a:r>
                  <a:rPr lang="zh-CN" altLang="en-US" sz="2400" dirty="0">
                    <a:latin typeface="Times New Roman" panose="02020603050405020304" pitchFamily="18" charset="0"/>
                    <a:cs typeface="Times New Roman" panose="02020603050405020304" pitchFamily="18" charset="0"/>
                  </a:rPr>
                  <a:t>方程组</a:t>
                </a:r>
                <a:r>
                  <a:rPr lang="en-US" altLang="zh-CN" sz="2400" dirty="0">
                    <a:latin typeface="Times New Roman" panose="02020603050405020304" pitchFamily="18" charset="0"/>
                    <a:cs typeface="Times New Roman" panose="02020603050405020304" pitchFamily="18" charset="0"/>
                  </a:rPr>
                  <a:t>(2-32</a:t>
                </a:r>
                <a:r>
                  <a:rPr lang="zh-CN" altLang="en-US" sz="2400" dirty="0">
                    <a:latin typeface="Times New Roman" panose="02020603050405020304" pitchFamily="18" charset="0"/>
                    <a:cs typeface="Times New Roman" panose="02020603050405020304" pitchFamily="18" charset="0"/>
                  </a:rPr>
                  <a:t>）可</a:t>
                </a:r>
                <a:r>
                  <a:rPr lang="zh-CN" altLang="en-US" sz="2400" dirty="0">
                    <a:latin typeface="宋体" panose="02010600030101010101" pitchFamily="2" charset="-122"/>
                  </a:rPr>
                  <a:t>求出各个系数</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𝑘</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en-US" altLang="zh-CN" sz="2400" b="0" i="1" smtClean="0">
                        <a:solidFill>
                          <a:srgbClr val="000000"/>
                        </a:solidFill>
                        <a:latin typeface="Cambria Math" panose="02040503050406030204" pitchFamily="18" charset="0"/>
                      </a:rPr>
                      <m:t>=0,1,2,…,</m:t>
                    </m:r>
                    <m:r>
                      <a:rPr lang="en-US" altLang="zh-CN" sz="2400" b="0" i="1" smtClean="0">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−1)</m:t>
                    </m:r>
                  </m:oMath>
                </a14:m>
                <a:r>
                  <a:rPr lang="zh-CN" altLang="en-US" sz="2400" cap="none" dirty="0"/>
                  <a:t>。</a:t>
                </a:r>
                <a:endParaRPr lang="zh-CN" altLang="en-US" sz="2400" dirty="0"/>
              </a:p>
            </p:txBody>
          </p:sp>
        </mc:Choice>
        <mc:Fallback xmlns="">
          <p:sp>
            <p:nvSpPr>
              <p:cNvPr id="2" name="标题 1">
                <a:extLst>
                  <a:ext uri="{FF2B5EF4-FFF2-40B4-BE49-F238E27FC236}">
                    <a16:creationId xmlns:a16="http://schemas.microsoft.com/office/drawing/2014/main" id="{52DF519C-A161-4EED-935F-25CB1D67C9C4}"/>
                  </a:ext>
                </a:extLst>
              </p:cNvPr>
              <p:cNvSpPr>
                <a:spLocks noGrp="1" noRot="1" noChangeAspect="1" noMove="1" noResize="1" noEditPoints="1" noAdjustHandles="1" noChangeArrowheads="1" noChangeShapeType="1" noTextEdit="1"/>
              </p:cNvSpPr>
              <p:nvPr>
                <p:ph type="title" idx="4294967295"/>
              </p:nvPr>
            </p:nvSpPr>
            <p:spPr>
              <a:xfrm>
                <a:off x="1003300" y="404813"/>
                <a:ext cx="10809915" cy="6192837"/>
              </a:xfrm>
              <a:blipFill>
                <a:blip r:embed="rId2"/>
                <a:stretch>
                  <a:fillRect l="-902" t="-787"/>
                </a:stretch>
              </a:blipFill>
            </p:spPr>
            <p:txBody>
              <a:bodyPr/>
              <a:lstStyle/>
              <a:p>
                <a:r>
                  <a:rPr lang="zh-CN" altLang="en-US">
                    <a:noFill/>
                  </a:rPr>
                  <a:t> </a:t>
                </a:r>
              </a:p>
            </p:txBody>
          </p:sp>
        </mc:Fallback>
      </mc:AlternateContent>
      <p:sp>
        <p:nvSpPr>
          <p:cNvPr id="94211" name="Rectangle 3">
            <a:extLst>
              <a:ext uri="{FF2B5EF4-FFF2-40B4-BE49-F238E27FC236}">
                <a16:creationId xmlns:a16="http://schemas.microsoft.com/office/drawing/2014/main" id="{077F284D-52F1-40B0-AF75-974C3E7B5BE1}"/>
              </a:ext>
            </a:extLst>
          </p:cNvPr>
          <p:cNvSpPr>
            <a:spLocks noChangeArrowheads="1"/>
          </p:cNvSpPr>
          <p:nvPr/>
        </p:nvSpPr>
        <p:spPr bwMode="auto">
          <a:xfrm>
            <a:off x="4848225" y="323373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4217" name="Rectangle 9">
            <a:extLst>
              <a:ext uri="{FF2B5EF4-FFF2-40B4-BE49-F238E27FC236}">
                <a16:creationId xmlns:a16="http://schemas.microsoft.com/office/drawing/2014/main" id="{2F9B66F4-91AA-4DDC-AA49-BD6D8C982547}"/>
              </a:ext>
            </a:extLst>
          </p:cNvPr>
          <p:cNvSpPr>
            <a:spLocks noChangeArrowheads="1"/>
          </p:cNvSpPr>
          <p:nvPr/>
        </p:nvSpPr>
        <p:spPr bwMode="auto">
          <a:xfrm>
            <a:off x="4557713" y="330993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4226" name="Rectangle 18">
            <a:extLst>
              <a:ext uri="{FF2B5EF4-FFF2-40B4-BE49-F238E27FC236}">
                <a16:creationId xmlns:a16="http://schemas.microsoft.com/office/drawing/2014/main" id="{04F30DA6-7C4E-4362-8CD6-73FA5F61B882}"/>
              </a:ext>
            </a:extLst>
          </p:cNvPr>
          <p:cNvSpPr>
            <a:spLocks noChangeArrowheads="1"/>
          </p:cNvSpPr>
          <p:nvPr/>
        </p:nvSpPr>
        <p:spPr bwMode="auto">
          <a:xfrm>
            <a:off x="6010275" y="33289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4228" name="Rectangle 20">
            <a:extLst>
              <a:ext uri="{FF2B5EF4-FFF2-40B4-BE49-F238E27FC236}">
                <a16:creationId xmlns:a16="http://schemas.microsoft.com/office/drawing/2014/main" id="{B328867E-10D1-41D6-BEDA-B00C4F5DF05A}"/>
              </a:ext>
            </a:extLst>
          </p:cNvPr>
          <p:cNvSpPr>
            <a:spLocks noChangeArrowheads="1"/>
          </p:cNvSpPr>
          <p:nvPr/>
        </p:nvSpPr>
        <p:spPr bwMode="auto">
          <a:xfrm>
            <a:off x="6010275" y="33289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4238" name="Rectangle 30">
            <a:extLst>
              <a:ext uri="{FF2B5EF4-FFF2-40B4-BE49-F238E27FC236}">
                <a16:creationId xmlns:a16="http://schemas.microsoft.com/office/drawing/2014/main" id="{8DC597AF-5969-4DAA-AD60-EA79B6F9BE3C}"/>
              </a:ext>
            </a:extLst>
          </p:cNvPr>
          <p:cNvSpPr>
            <a:spLocks noChangeArrowheads="1"/>
          </p:cNvSpPr>
          <p:nvPr/>
        </p:nvSpPr>
        <p:spPr bwMode="auto">
          <a:xfrm>
            <a:off x="1524001" y="309815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4">
                <a:extLst>
                  <a:ext uri="{FF2B5EF4-FFF2-40B4-BE49-F238E27FC236}">
                    <a16:creationId xmlns:a16="http://schemas.microsoft.com/office/drawing/2014/main" id="{502979B2-D115-402B-9C0C-EB3FFED915BF}"/>
                  </a:ext>
                </a:extLst>
              </p:cNvPr>
              <p:cNvSpPr>
                <a:spLocks noGrp="1"/>
              </p:cNvSpPr>
              <p:nvPr>
                <p:ph type="title"/>
              </p:nvPr>
            </p:nvSpPr>
            <p:spPr/>
            <p:txBody>
              <a:bodyPr>
                <a:normAutofit/>
              </a:bodyPr>
              <a:lstStyle/>
              <a:p>
                <a:r>
                  <a:rPr lang="en-US" altLang="zh-CN" sz="2800" dirty="0"/>
                  <a:t>(3) </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0</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𝛼</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oMath>
                </a14:m>
                <a:r>
                  <a:rPr lang="zh-CN" altLang="en-US" sz="2800" dirty="0"/>
                  <a:t>的计算</a:t>
                </a:r>
              </a:p>
            </p:txBody>
          </p:sp>
        </mc:Choice>
        <mc:Fallback xmlns="">
          <p:sp>
            <p:nvSpPr>
              <p:cNvPr id="5" name="标题 4">
                <a:extLst>
                  <a:ext uri="{FF2B5EF4-FFF2-40B4-BE49-F238E27FC236}">
                    <a16:creationId xmlns:a16="http://schemas.microsoft.com/office/drawing/2014/main" id="{502979B2-D115-402B-9C0C-EB3FFED915BF}"/>
                  </a:ext>
                </a:extLst>
              </p:cNvPr>
              <p:cNvSpPr>
                <a:spLocks noGrp="1" noRot="1" noChangeAspect="1" noMove="1" noResize="1" noEditPoints="1" noAdjustHandles="1" noChangeArrowheads="1" noChangeShapeType="1" noTextEdit="1"/>
              </p:cNvSpPr>
              <p:nvPr>
                <p:ph type="title"/>
              </p:nvPr>
            </p:nvSpPr>
            <p:spPr>
              <a:blipFill>
                <a:blip r:embed="rId2"/>
                <a:stretch>
                  <a:fillRect l="-1235" t="-893" b="-9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CA73C448-8995-4C0A-A26E-1F174AED0962}"/>
                  </a:ext>
                </a:extLst>
              </p:cNvPr>
              <p:cNvSpPr>
                <a:spLocks noGrp="1"/>
              </p:cNvSpPr>
              <p:nvPr>
                <p:ph sz="quarter" idx="13"/>
              </p:nvPr>
            </p:nvSpPr>
            <p:spPr/>
            <p:txBody>
              <a:bodyPr>
                <a:normAutofit/>
              </a:bodyPr>
              <a:lstStyle/>
              <a:p>
                <a:pPr>
                  <a:lnSpc>
                    <a:spcPct val="150000"/>
                  </a:lnSpc>
                  <a:buNone/>
                </a:pPr>
                <a:r>
                  <a:rPr lang="en-US" altLang="zh-CN" dirty="0"/>
                  <a:t> 2</a:t>
                </a:r>
                <a:r>
                  <a:rPr lang="zh-CN" altLang="en-US" dirty="0"/>
                  <a:t>）</a:t>
                </a:r>
                <a14:m>
                  <m:oMath xmlns:m="http://schemas.openxmlformats.org/officeDocument/2006/math">
                    <m:r>
                      <a:rPr lang="zh-CN" altLang="en-US" b="1" i="1">
                        <a:solidFill>
                          <a:srgbClr val="000000"/>
                        </a:solidFill>
                        <a:latin typeface="Cambria Math" panose="02040503050406030204" pitchFamily="18" charset="0"/>
                      </a:rPr>
                      <m:t>𝑨</m:t>
                    </m:r>
                  </m:oMath>
                </a14:m>
                <a:r>
                  <a:rPr lang="zh-CN" altLang="en-US" dirty="0"/>
                  <a:t>有重特征值时</a:t>
                </a:r>
                <a:br>
                  <a:rPr lang="zh-CN" altLang="en-US" dirty="0"/>
                </a:br>
                <a:r>
                  <a:rPr lang="zh-CN" altLang="en-US" dirty="0"/>
                  <a:t>  </a:t>
                </a:r>
                <a:r>
                  <a:rPr lang="zh-CN" altLang="en-US" dirty="0">
                    <a:latin typeface="Times New Roman" panose="02020603050405020304" pitchFamily="18" charset="0"/>
                    <a:cs typeface="Times New Roman" panose="02020603050405020304" pitchFamily="18" charset="0"/>
                  </a:rPr>
                  <a:t>设矩阵</a:t>
                </a:r>
                <a14:m>
                  <m:oMath xmlns:m="http://schemas.openxmlformats.org/officeDocument/2006/math">
                    <m:r>
                      <a:rPr lang="zh-CN" altLang="en-US" b="1" i="1">
                        <a:solidFill>
                          <a:srgbClr val="000000"/>
                        </a:solidFill>
                        <a:latin typeface="Cambria Math" panose="02040503050406030204" pitchFamily="18" charset="0"/>
                      </a:rPr>
                      <m:t>𝑨</m:t>
                    </m:r>
                  </m:oMath>
                </a14:m>
                <a:r>
                  <a:rPr lang="zh-CN" altLang="en-US" dirty="0">
                    <a:latin typeface="Times New Roman" panose="02020603050405020304" pitchFamily="18" charset="0"/>
                    <a:cs typeface="Times New Roman" panose="02020603050405020304" pitchFamily="18" charset="0"/>
                  </a:rPr>
                  <a:t>有</a:t>
                </a:r>
                <a:r>
                  <a:rPr lang="en-US" altLang="zh-CN" i="1"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重特征值</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cs typeface="Times New Roman" panose="02020603050405020304" pitchFamily="18" charset="0"/>
                  </a:rPr>
                  <a:t>1</a:t>
                </a:r>
                <a:r>
                  <a:rPr lang="zh-CN" altLang="en-US" baseline="-30000"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其余特征值互异。</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sym typeface="Symbol" panose="05050102010706020507" pitchFamily="18" charset="2"/>
                  </a:rPr>
                  <a:t>满足下式：</a:t>
                </a:r>
                <a:br>
                  <a:rPr lang="en-US" altLang="zh-CN" dirty="0">
                    <a:latin typeface="Times New Roman" panose="02020603050405020304" pitchFamily="18" charset="0"/>
                    <a:cs typeface="Times New Roman" panose="02020603050405020304" pitchFamily="18" charset="0"/>
                    <a:sym typeface="Symbol" panose="05050102010706020507" pitchFamily="18" charset="2"/>
                  </a:rPr>
                </a:b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r>
                                <a:rPr lang="zh-CN" altLang="en-US" i="1">
                                  <a:latin typeface="Cambria Math" panose="02040503050406030204" pitchFamily="18" charset="0"/>
                                </a:rPr>
                                <m:t>𝑡</m:t>
                              </m:r>
                            </m:sup>
                          </m:sSup>
                        </m:fName>
                        <m:e>
                          <m:r>
                            <a:rPr lang="zh-CN" altLang="en-US" i="1">
                              <a:latin typeface="Cambria Math" panose="02040503050406030204" pitchFamily="18" charset="0"/>
                            </a:rPr>
                            <m:t>=</m:t>
                          </m:r>
                        </m:e>
                      </m:func>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0</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2</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e>
                        <m:sup>
                          <m:r>
                            <a:rPr lang="zh-CN" altLang="en-US" i="1">
                              <a:latin typeface="Cambria Math" panose="02040503050406030204" pitchFamily="18" charset="0"/>
                            </a:rPr>
                            <m:t>2</m:t>
                          </m:r>
                        </m:sup>
                      </m:sSup>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𝑛</m:t>
                          </m:r>
                          <m:r>
                            <a:rPr lang="zh-CN" altLang="en-US" i="1">
                              <a:latin typeface="Cambria Math" panose="02040503050406030204" pitchFamily="18" charset="0"/>
                            </a:rPr>
                            <m:t>−1</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e>
                        <m:sup>
                          <m:r>
                            <a:rPr lang="zh-CN" altLang="en-US" i="1">
                              <a:latin typeface="Cambria Math" panose="02040503050406030204" pitchFamily="18" charset="0"/>
                            </a:rPr>
                            <m:t>𝑛</m:t>
                          </m:r>
                          <m:r>
                            <a:rPr lang="zh-CN" altLang="en-US" i="1">
                              <a:latin typeface="Cambria Math" panose="02040503050406030204" pitchFamily="18" charset="0"/>
                            </a:rPr>
                            <m:t>−1</m:t>
                          </m:r>
                        </m:sup>
                      </m:sSup>
                    </m:oMath>
                  </m:oMathPara>
                </a14:m>
                <a:br>
                  <a:rPr lang="zh-CN" altLang="en-US"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将上式依次对</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sym typeface="Symbol" panose="05050102010706020507" pitchFamily="18" charset="2"/>
                  </a:rPr>
                  <a:t>求导</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sym typeface="Symbol" panose="05050102010706020507" pitchFamily="18" charset="2"/>
                  </a:rPr>
                  <a:t>次，</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𝑡</m:t>
                            </m:r>
                            <m:func>
                              <m:funcPr>
                                <m:ctrlPr>
                                  <a:rPr lang="zh-CN" altLang="en-US" sz="2000" i="1">
                                    <a:solidFill>
                                      <a:srgbClr val="000000"/>
                                    </a:solidFill>
                                    <a:latin typeface="Cambria Math" panose="02040503050406030204" pitchFamily="18" charset="0"/>
                                  </a:rPr>
                                </m:ctrlPr>
                              </m:funcPr>
                              <m:fNa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𝑒</m:t>
                                    </m:r>
                                  </m:e>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𝑡</m:t>
                                    </m:r>
                                  </m:sup>
                                </m:sSup>
                              </m:fName>
                              <m:e>
                                <m:r>
                                  <a:rPr lang="zh-CN" altLang="en-US" sz="2000" i="1">
                                    <a:solidFill>
                                      <a:srgbClr val="000000"/>
                                    </a:solidFill>
                                    <a:latin typeface="Cambria Math" panose="02040503050406030204" pitchFamily="18" charset="0"/>
                                  </a:rPr>
                                  <m:t>=</m:t>
                                </m:r>
                              </m:e>
                            </m:func>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sup>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−2</m:t>
                                </m:r>
                              </m:sup>
                            </m:sSup>
                          </m:e>
                          <m:e>
                            <m:r>
                              <a:rPr lang="zh-CN" altLang="en-US" sz="2000" i="1">
                                <a:solidFill>
                                  <a:srgbClr val="000000"/>
                                </a:solidFill>
                                <a:latin typeface="Cambria Math" panose="02040503050406030204" pitchFamily="18" charset="0"/>
                              </a:rPr>
                              <m:t>&amp;</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func>
                              <m:funcPr>
                                <m:ctrlPr>
                                  <a:rPr lang="zh-CN" altLang="en-US" sz="2000" i="1">
                                    <a:solidFill>
                                      <a:srgbClr val="000000"/>
                                    </a:solidFill>
                                    <a:latin typeface="Cambria Math" panose="02040503050406030204" pitchFamily="18" charset="0"/>
                                  </a:rPr>
                                </m:ctrlPr>
                              </m:funcPr>
                              <m:fNa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𝑒</m:t>
                                    </m:r>
                                  </m:e>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𝑡</m:t>
                                    </m:r>
                                  </m:sup>
                                </m:sSup>
                              </m:fName>
                              <m:e>
                                <m:r>
                                  <a:rPr lang="zh-CN" altLang="en-US" sz="2000" i="1">
                                    <a:solidFill>
                                      <a:srgbClr val="000000"/>
                                    </a:solidFill>
                                    <a:latin typeface="Cambria Math" panose="02040503050406030204" pitchFamily="18" charset="0"/>
                                  </a:rPr>
                                  <m:t>=</m:t>
                                </m:r>
                              </m:e>
                            </m:func>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)+2⋅3</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sup>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−3</m:t>
                                </m:r>
                              </m:sup>
                            </m:sSup>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−1</m:t>
                                </m:r>
                              </m:sup>
                            </m:sSup>
                            <m:func>
                              <m:funcPr>
                                <m:ctrlPr>
                                  <a:rPr lang="zh-CN" altLang="en-US" sz="2000" i="1">
                                    <a:solidFill>
                                      <a:srgbClr val="000000"/>
                                    </a:solidFill>
                                    <a:latin typeface="Cambria Math" panose="02040503050406030204" pitchFamily="18" charset="0"/>
                                  </a:rPr>
                                </m:ctrlPr>
                              </m:funcPr>
                              <m:fNa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𝑒</m:t>
                                    </m:r>
                                  </m:e>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𝑡</m:t>
                                    </m:r>
                                  </m:sup>
                                </m:sSup>
                              </m:fName>
                              <m:e>
                                <m:r>
                                  <a:rPr lang="zh-CN" altLang="en-US" sz="2000" i="1">
                                    <a:solidFill>
                                      <a:srgbClr val="000000"/>
                                    </a:solidFill>
                                    <a:latin typeface="Cambria Math" panose="02040503050406030204" pitchFamily="18" charset="0"/>
                                  </a:rPr>
                                  <m:t>=</m:t>
                                </m:r>
                              </m:e>
                            </m:func>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0!</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m:t>
                                </m:r>
                              </m:num>
                              <m:den>
                                <m:r>
                                  <a:rPr lang="zh-CN" altLang="en-US" sz="2000" i="1">
                                    <a:solidFill>
                                      <a:srgbClr val="000000"/>
                                    </a:solidFill>
                                    <a:latin typeface="Cambria Math" panose="02040503050406030204" pitchFamily="18" charset="0"/>
                                  </a:rPr>
                                  <m:t>1!</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𝑚</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sup>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𝑚</m:t>
                                </m:r>
                              </m:sup>
                            </m:sSup>
                          </m:e>
                        </m:eqArr>
                      </m:e>
                    </m:d>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文本占位符 2">
                <a:extLst>
                  <a:ext uri="{FF2B5EF4-FFF2-40B4-BE49-F238E27FC236}">
                    <a16:creationId xmlns:a16="http://schemas.microsoft.com/office/drawing/2014/main" id="{CA73C448-8995-4C0A-A26E-1F174AED0962}"/>
                  </a:ext>
                </a:extLst>
              </p:cNvPr>
              <p:cNvSpPr>
                <a:spLocks noGrp="1" noRot="1" noChangeAspect="1" noMove="1" noResize="1" noEditPoints="1" noAdjustHandles="1" noChangeArrowheads="1" noChangeShapeType="1" noTextEdit="1"/>
              </p:cNvSpPr>
              <p:nvPr>
                <p:ph sz="quarter" idx="13"/>
              </p:nvPr>
            </p:nvSpPr>
            <p:spPr>
              <a:blipFill>
                <a:blip r:embed="rId3"/>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541A868D-F8AA-4EF2-B9C7-39FCA092BF55}"/>
              </a:ext>
            </a:extLst>
          </p:cNvPr>
          <p:cNvSpPr>
            <a:spLocks noGrp="1"/>
          </p:cNvSpPr>
          <p:nvPr>
            <p:ph type="sldNum" sz="quarter" idx="12"/>
          </p:nvPr>
        </p:nvSpPr>
        <p:spPr/>
        <p:txBody>
          <a:bodyPr/>
          <a:lstStyle/>
          <a:p>
            <a:fld id="{86AEE06C-0CD7-41E2-81E6-FA1C1A12492D}" type="slidenum">
              <a:rPr lang="en-US" altLang="zh-CN" smtClean="0"/>
              <a:pPr/>
              <a:t>45</a:t>
            </a:fld>
            <a:endParaRPr lang="en-US" altLang="zh-CN"/>
          </a:p>
        </p:txBody>
      </p:sp>
      <p:sp>
        <p:nvSpPr>
          <p:cNvPr id="95235" name="Rectangle 3">
            <a:extLst>
              <a:ext uri="{FF2B5EF4-FFF2-40B4-BE49-F238E27FC236}">
                <a16:creationId xmlns:a16="http://schemas.microsoft.com/office/drawing/2014/main" id="{9E63978F-FF85-4892-BBB7-B6A445C43A78}"/>
              </a:ext>
            </a:extLst>
          </p:cNvPr>
          <p:cNvSpPr>
            <a:spLocks noChangeArrowheads="1"/>
          </p:cNvSpPr>
          <p:nvPr/>
        </p:nvSpPr>
        <p:spPr bwMode="auto">
          <a:xfrm>
            <a:off x="4481513" y="29098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240" name="Rectangle 8">
            <a:extLst>
              <a:ext uri="{FF2B5EF4-FFF2-40B4-BE49-F238E27FC236}">
                <a16:creationId xmlns:a16="http://schemas.microsoft.com/office/drawing/2014/main" id="{A299BA72-6987-4002-9352-37265D6DB786}"/>
              </a:ext>
            </a:extLst>
          </p:cNvPr>
          <p:cNvSpPr>
            <a:spLocks noChangeArrowheads="1"/>
          </p:cNvSpPr>
          <p:nvPr/>
        </p:nvSpPr>
        <p:spPr bwMode="auto">
          <a:xfrm>
            <a:off x="5910263" y="33147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243" name="Rectangle 11">
            <a:extLst>
              <a:ext uri="{FF2B5EF4-FFF2-40B4-BE49-F238E27FC236}">
                <a16:creationId xmlns:a16="http://schemas.microsoft.com/office/drawing/2014/main" id="{B0971C77-C406-4356-9067-35BE4EB766A1}"/>
              </a:ext>
            </a:extLst>
          </p:cNvPr>
          <p:cNvSpPr>
            <a:spLocks noChangeArrowheads="1"/>
          </p:cNvSpPr>
          <p:nvPr/>
        </p:nvSpPr>
        <p:spPr bwMode="auto">
          <a:xfrm>
            <a:off x="4557713" y="33004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478E4E7-A7C5-4A60-BEA2-1CD1EFC77D32}"/>
              </a:ext>
            </a:extLst>
          </p:cNvPr>
          <p:cNvSpPr>
            <a:spLocks noGrp="1"/>
          </p:cNvSpPr>
          <p:nvPr>
            <p:ph type="sldNum" sz="quarter" idx="12"/>
          </p:nvPr>
        </p:nvSpPr>
        <p:spPr/>
        <p:txBody>
          <a:bodyPr/>
          <a:lstStyle/>
          <a:p>
            <a:pPr>
              <a:lnSpc>
                <a:spcPct val="120000"/>
              </a:lnSpc>
            </a:pPr>
            <a:fld id="{86AEE06C-0CD7-41E2-81E6-FA1C1A12492D}" type="slidenum">
              <a:rPr lang="en-US" altLang="zh-CN" smtClean="0"/>
              <a:pPr>
                <a:lnSpc>
                  <a:spcPct val="120000"/>
                </a:lnSpc>
              </a:pPr>
              <a:t>46</a:t>
            </a:fld>
            <a:endParaRPr lang="en-US" altLang="zh-CN" dirty="0"/>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005A4FC-66F3-4819-A29F-D5EE05F3E20C}"/>
                  </a:ext>
                </a:extLst>
              </p:cNvPr>
              <p:cNvSpPr>
                <a:spLocks noGrp="1"/>
              </p:cNvSpPr>
              <p:nvPr>
                <p:ph type="title" idx="4294967295"/>
              </p:nvPr>
            </p:nvSpPr>
            <p:spPr>
              <a:xfrm>
                <a:off x="1003300" y="404813"/>
                <a:ext cx="11188700" cy="6192837"/>
              </a:xfrm>
            </p:spPr>
            <p:txBody>
              <a:bodyPr anchor="t">
                <a:noAutofit/>
              </a:bodyPr>
              <a:lstStyle/>
              <a:p>
                <a:pPr algn="l">
                  <a:lnSpc>
                    <a:spcPct val="120000"/>
                  </a:lnSpc>
                </a:pPr>
                <a:r>
                  <a:rPr lang="zh-CN" altLang="en-US" sz="2400" dirty="0"/>
                  <a:t>再将其余</a:t>
                </a:r>
                <a:r>
                  <a:rPr lang="en-US" altLang="zh-CN" sz="2400" i="1" cap="none" dirty="0">
                    <a:latin typeface="Times New Roman" panose="02020603050405020304" pitchFamily="18" charset="0"/>
                  </a:rPr>
                  <a:t>n</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m</a:t>
                </a:r>
                <a:r>
                  <a:rPr lang="zh-CN" altLang="en-US" sz="2400" dirty="0">
                    <a:latin typeface="Times New Roman" panose="02020603050405020304" pitchFamily="18" charset="0"/>
                  </a:rPr>
                  <a:t>个单</a:t>
                </a:r>
                <a:r>
                  <a:rPr lang="zh-CN" altLang="en-US" sz="2400" dirty="0"/>
                  <a:t>特征值考虑在内，即</a:t>
                </a:r>
                <a:br>
                  <a:rPr lang="en-US" altLang="zh-CN" sz="2400" dirty="0"/>
                </a:b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𝑡</m:t>
                              </m:r>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e>
                            <m:e>
                              <m:r>
                                <a:rPr lang="zh-CN" altLang="en-US" sz="2400" i="1">
                                  <a:solidFill>
                                    <a:srgbClr val="000000"/>
                                  </a:solidFill>
                                  <a:latin typeface="Cambria Math" panose="02040503050406030204" pitchFamily="18" charset="0"/>
                                </a:rPr>
                                <m:t>&amp;</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)+2⋅3</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−3</m:t>
                                  </m:r>
                                </m:sup>
                              </m:sSup>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p>
                              </m:sSup>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0!</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1!</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𝑚</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sup>
                              </m:sSup>
                            </m:e>
                            <m:e>
                              <m:r>
                                <a:rPr lang="zh-CN" altLang="en-US" sz="2400" i="1">
                                  <a:solidFill>
                                    <a:srgbClr val="000000"/>
                                  </a:solidFill>
                                  <a:latin typeface="Cambria Math" panose="02040503050406030204" pitchFamily="18" charset="0"/>
                                </a:rPr>
                                <m:t>&amp;</m:t>
                              </m:r>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2</m:t>
                                  </m:r>
                                </m:sup>
                              </m:sSub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bSup>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func>
                                <m:funcPr>
                                  <m:ctrlPr>
                                    <a:rPr lang="zh-CN" altLang="en-US" sz="2400" i="1">
                                      <a:solidFill>
                                        <a:srgbClr val="000000"/>
                                      </a:solidFill>
                                      <a:latin typeface="Cambria Math" panose="02040503050406030204" pitchFamily="18" charset="0"/>
                                    </a:rPr>
                                  </m:ctrlPr>
                                </m:funcPr>
                                <m:fNa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𝑡</m:t>
                                      </m:r>
                                    </m:sup>
                                  </m:sSup>
                                </m:fName>
                                <m:e>
                                  <m:r>
                                    <a:rPr lang="zh-CN" altLang="en-US" sz="2400" i="1">
                                      <a:solidFill>
                                        <a:srgbClr val="000000"/>
                                      </a:solidFill>
                                      <a:latin typeface="Cambria Math" panose="02040503050406030204" pitchFamily="18" charset="0"/>
                                    </a:rPr>
                                    <m:t>=</m:t>
                                  </m:r>
                                </m:e>
                              </m:func>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Sub>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𝑛</m:t>
                                  </m:r>
                                </m:sub>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bSup>
                            </m:e>
                          </m:eqArr>
                        </m:e>
                      </m:d>
                    </m:oMath>
                  </m:oMathPara>
                </a14:m>
                <a:br>
                  <a:rPr lang="zh-CN" altLang="en-US" sz="2400" dirty="0"/>
                </a:br>
                <a:br>
                  <a:rPr lang="en-US" altLang="zh-CN" sz="2400" dirty="0"/>
                </a:br>
                <a:r>
                  <a:rPr lang="zh-CN" altLang="en-US" sz="2400" dirty="0">
                    <a:latin typeface="宋体" panose="02010600030101010101" pitchFamily="2" charset="-122"/>
                  </a:rPr>
                  <a:t>解</a:t>
                </a:r>
                <a:r>
                  <a:rPr lang="zh-CN" altLang="en-US" sz="2400" dirty="0">
                    <a:latin typeface="Times New Roman" panose="02020603050405020304" pitchFamily="18" charset="0"/>
                  </a:rPr>
                  <a:t>上述</a:t>
                </a:r>
                <a:r>
                  <a:rPr lang="en-US" altLang="zh-CN" sz="2400" i="1" cap="none" dirty="0">
                    <a:latin typeface="Times New Roman" panose="02020603050405020304" pitchFamily="18" charset="0"/>
                  </a:rPr>
                  <a:t>n</a:t>
                </a:r>
                <a:r>
                  <a:rPr lang="zh-CN" altLang="en-US" sz="2400" dirty="0">
                    <a:latin typeface="Times New Roman" panose="02020603050405020304" pitchFamily="18" charset="0"/>
                  </a:rPr>
                  <a:t>维方程</a:t>
                </a:r>
                <a:r>
                  <a:rPr lang="zh-CN" altLang="en-US" sz="2400" dirty="0">
                    <a:latin typeface="宋体" panose="02010600030101010101" pitchFamily="2" charset="-122"/>
                  </a:rPr>
                  <a:t>，得出系数</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 </a:t>
                </a:r>
                <a:r>
                  <a:rPr lang="zh-CN" altLang="en-US" sz="2400" dirty="0">
                    <a:latin typeface="宋体" panose="02010600030101010101" pitchFamily="2" charset="-122"/>
                  </a:rPr>
                  <a:t>。   </a:t>
                </a:r>
                <a:endParaRPr lang="zh-CN" altLang="en-US" sz="2400" dirty="0"/>
              </a:p>
            </p:txBody>
          </p:sp>
        </mc:Choice>
        <mc:Fallback xmlns="">
          <p:sp>
            <p:nvSpPr>
              <p:cNvPr id="2" name="标题 1">
                <a:extLst>
                  <a:ext uri="{FF2B5EF4-FFF2-40B4-BE49-F238E27FC236}">
                    <a16:creationId xmlns:a16="http://schemas.microsoft.com/office/drawing/2014/main" id="{A005A4FC-66F3-4819-A29F-D5EE05F3E20C}"/>
                  </a:ext>
                </a:extLst>
              </p:cNvPr>
              <p:cNvSpPr>
                <a:spLocks noGrp="1" noRot="1" noChangeAspect="1" noMove="1" noResize="1" noEditPoints="1" noAdjustHandles="1" noChangeArrowheads="1" noChangeShapeType="1" noTextEdit="1"/>
              </p:cNvSpPr>
              <p:nvPr>
                <p:ph type="title" idx="4294967295"/>
              </p:nvPr>
            </p:nvSpPr>
            <p:spPr>
              <a:xfrm>
                <a:off x="1003300" y="404813"/>
                <a:ext cx="11188700" cy="6192837"/>
              </a:xfrm>
              <a:blipFill>
                <a:blip r:embed="rId2"/>
                <a:stretch>
                  <a:fillRect l="-872" t="-19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C768B7C-4594-4B0E-A062-94CDAEEEC06C}"/>
              </a:ext>
            </a:extLst>
          </p:cNvPr>
          <p:cNvSpPr>
            <a:spLocks noGrp="1"/>
          </p:cNvSpPr>
          <p:nvPr>
            <p:ph type="sldNum" sz="quarter" idx="12"/>
          </p:nvPr>
        </p:nvSpPr>
        <p:spPr/>
        <p:txBody>
          <a:bodyPr/>
          <a:lstStyle/>
          <a:p>
            <a:fld id="{86AEE06C-0CD7-41E2-81E6-FA1C1A12492D}" type="slidenum">
              <a:rPr lang="en-US" altLang="zh-CN" smtClean="0"/>
              <a:pPr/>
              <a:t>47</a:t>
            </a:fld>
            <a:endParaRPr lang="en-US" altLang="zh-CN"/>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24E71C2-C1F6-4DF0-BE7E-4533210781FD}"/>
                  </a:ext>
                </a:extLst>
              </p:cNvPr>
              <p:cNvSpPr>
                <a:spLocks noGrp="1"/>
              </p:cNvSpPr>
              <p:nvPr>
                <p:ph type="title" idx="4294967295"/>
              </p:nvPr>
            </p:nvSpPr>
            <p:spPr>
              <a:xfrm>
                <a:off x="1003300" y="404813"/>
                <a:ext cx="11188700" cy="5394325"/>
              </a:xfrm>
            </p:spPr>
            <p:txBody>
              <a:bodyPr anchor="t">
                <a:noAutofit/>
              </a:bodyPr>
              <a:lstStyle/>
              <a:p>
                <a:pPr algn="l" fontAlgn="base">
                  <a:lnSpc>
                    <a:spcPct val="100000"/>
                  </a:lnSpc>
                  <a:spcAft>
                    <a:spcPct val="0"/>
                  </a:spcAft>
                </a:pPr>
                <a:r>
                  <a:rPr lang="zh-CN" altLang="en-US" sz="2400" dirty="0">
                    <a:highlight>
                      <a:srgbClr val="C0C0C0"/>
                    </a:highlight>
                  </a:rPr>
                  <a:t>例</a:t>
                </a:r>
                <a:r>
                  <a:rPr lang="en-US" altLang="zh-CN" sz="2400" dirty="0">
                    <a:highlight>
                      <a:srgbClr val="C0C0C0"/>
                    </a:highlight>
                  </a:rPr>
                  <a:t>2-5 </a:t>
                </a:r>
                <a:r>
                  <a:rPr lang="zh-CN" altLang="en-US" sz="2400" dirty="0"/>
                  <a:t>考虑如下矩阵</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e>
                          </m:mr>
                        </m:m>
                      </m:e>
                    </m:d>
                  </m:oMath>
                </a14:m>
                <a:r>
                  <a:rPr lang="zh-CN" altLang="en-US" sz="2400" dirty="0"/>
                  <a:t>，</a:t>
                </a:r>
                <a:r>
                  <a:rPr lang="zh-CN" altLang="en-US" sz="2400" dirty="0">
                    <a:latin typeface="宋体" panose="02010600030101010101" pitchFamily="2" charset="-122"/>
                  </a:rPr>
                  <a:t>试用化</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smtClean="0">
                            <a:solidFill>
                              <a:srgbClr val="000000"/>
                            </a:solidFill>
                            <a:latin typeface="Cambria Math" panose="02040503050406030204" pitchFamily="18" charset="0"/>
                          </a:rPr>
                          <m:t>𝑨</m:t>
                        </m:r>
                        <m:r>
                          <a:rPr lang="zh-CN" altLang="en-US" sz="2400" b="1" i="1">
                            <a:solidFill>
                              <a:srgbClr val="000000"/>
                            </a:solidFill>
                            <a:latin typeface="Cambria Math" panose="02040503050406030204" pitchFamily="18" charset="0"/>
                          </a:rPr>
                          <m:t>𝒕</m:t>
                        </m:r>
                      </m:sup>
                    </m:sSup>
                  </m:oMath>
                </a14:m>
                <a:r>
                  <a:rPr lang="zh-CN" altLang="en-US" sz="2400" dirty="0">
                    <a:latin typeface="宋体" panose="02010600030101010101" pitchFamily="2" charset="-122"/>
                  </a:rPr>
                  <a:t>为</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的有限项法计算</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𝑨𝒕</m:t>
                        </m:r>
                      </m:sup>
                    </m:sSup>
                    <m:r>
                      <a:rPr lang="zh-CN" altLang="en-US" sz="2400" b="1" i="1">
                        <a:solidFill>
                          <a:srgbClr val="000000"/>
                        </a:solidFill>
                        <a:latin typeface="Cambria Math" panose="02040503050406030204" pitchFamily="18" charset="0"/>
                      </a:rPr>
                      <m:t> </m:t>
                    </m:r>
                  </m:oMath>
                </a14:m>
                <a:r>
                  <a:rPr lang="zh-CN" altLang="en-US" sz="2400" dirty="0">
                    <a:latin typeface="黑体" panose="02010609060101010101" pitchFamily="49" charset="-122"/>
                    <a:ea typeface="黑体" panose="02010609060101010101" pitchFamily="49" charset="-122"/>
                  </a:rPr>
                  <a:t>。</a:t>
                </a:r>
                <a:br>
                  <a:rPr lang="zh-CN" altLang="en-US" sz="2400" dirty="0">
                    <a:latin typeface="黑体" panose="02010609060101010101" pitchFamily="49" charset="-122"/>
                    <a:ea typeface="黑体" panose="02010609060101010101" pitchFamily="49" charset="-122"/>
                  </a:rPr>
                </a:br>
                <a:r>
                  <a:rPr lang="zh-CN" altLang="en-US" sz="2400" dirty="0">
                    <a:latin typeface="宋体" panose="02010600030101010101" pitchFamily="2" charset="-122"/>
                  </a:rPr>
                  <a:t>解  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latin typeface="宋体" panose="02010600030101010101" pitchFamily="2" charset="-122"/>
                  </a:rPr>
                  <a:t>的特征方程为</a:t>
                </a:r>
                <a:r>
                  <a:rPr lang="zh-CN" altLang="en-US" sz="2400" dirty="0">
                    <a:latin typeface="黑体" panose="02010609060101010101" pitchFamily="49" charset="-122"/>
                    <a:ea typeface="黑体" panose="02010609060101010101" pitchFamily="49" charset="-122"/>
                  </a:rPr>
                  <a:t> </a:t>
                </a:r>
                <a14:m>
                  <m:oMath xmlns:m="http://schemas.openxmlformats.org/officeDocument/2006/math">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det</m:t>
                        </m:r>
                      </m:fName>
                      <m:e>
                        <m:r>
                          <a:rPr lang="zh-CN" altLang="en-US" sz="2400" i="1" cap="none">
                            <a:solidFill>
                              <a:srgbClr val="000000"/>
                            </a:solidFill>
                            <a:latin typeface="Cambria Math" panose="02040503050406030204" pitchFamily="18" charset="0"/>
                            <a:cs typeface="+mn-cs"/>
                          </a:rPr>
                          <m:t>(</m:t>
                        </m:r>
                      </m:e>
                    </m:func>
                    <m:r>
                      <a:rPr lang="zh-CN" altLang="en-US" sz="2400" i="1" cap="none">
                        <a:solidFill>
                          <a:srgbClr val="000000"/>
                        </a:solidFill>
                        <a:latin typeface="Cambria Math" panose="02040503050406030204" pitchFamily="18" charset="0"/>
                        <a:cs typeface="+mn-cs"/>
                      </a:rPr>
                      <m:t>𝜆</m:t>
                    </m:r>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𝜆</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𝜆</m:t>
                    </m:r>
                    <m:r>
                      <a:rPr lang="zh-CN" altLang="en-US" sz="2400" i="1" cap="none">
                        <a:solidFill>
                          <a:srgbClr val="000000"/>
                        </a:solidFill>
                        <a:latin typeface="Cambria Math" panose="02040503050406030204" pitchFamily="18" charset="0"/>
                        <a:cs typeface="+mn-cs"/>
                      </a:rPr>
                      <m:t>+2)=0</m:t>
                    </m:r>
                  </m:oMath>
                </a14:m>
                <a:br>
                  <a:rPr lang="zh-CN" altLang="en-US" sz="2400" cap="none" dirty="0">
                    <a:solidFill>
                      <a:srgbClr val="355071"/>
                    </a:solidFill>
                    <a:latin typeface="Arial" panose="020B0604020202020204" pitchFamily="34" charset="0"/>
                    <a:ea typeface="宋体" panose="02010600030101010101" pitchFamily="2" charset="-122"/>
                    <a:cs typeface="+mn-cs"/>
                  </a:rPr>
                </a:br>
                <a:r>
                  <a:rPr lang="zh-CN" altLang="en-US" sz="2400" dirty="0">
                    <a:latin typeface="宋体" panose="02010600030101010101" pitchFamily="2" charset="-122"/>
                  </a:rPr>
                  <a:t>可得互异特征值为</a:t>
                </a:r>
                <a:r>
                  <a:rPr lang="zh-CN" altLang="en-US" sz="24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rPr>
                      <m:t>=−2</m:t>
                    </m:r>
                  </m:oMath>
                </a14:m>
                <a:br>
                  <a:rPr lang="zh-CN" altLang="en-US" sz="2400" dirty="0"/>
                </a:br>
                <a:r>
                  <a:rPr lang="zh-CN" altLang="en-US" sz="2400" dirty="0"/>
                  <a:t>由      </a:t>
                </a:r>
                <a14:m>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𝜆</m:t>
                            </m:r>
                          </m:e>
                          <m:sub>
                            <m:r>
                              <a:rPr lang="zh-CN" altLang="en-US" sz="2400" i="1" cap="none">
                                <a:solidFill>
                                  <a:srgbClr val="000000"/>
                                </a:solidFill>
                                <a:latin typeface="Cambria Math" panose="02040503050406030204" pitchFamily="18" charset="0"/>
                                <a:cs typeface="+mn-cs"/>
                              </a:rPr>
                              <m:t>1</m:t>
                            </m:r>
                          </m:sub>
                        </m:sSub>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𝛼</m:t>
                        </m:r>
                      </m:e>
                      <m:sub>
                        <m:r>
                          <a:rPr lang="zh-CN" altLang="en-US" sz="2400" i="1" cap="none">
                            <a:solidFill>
                              <a:srgbClr val="000000"/>
                            </a:solidFill>
                            <a:latin typeface="Cambria Math" panose="02040503050406030204" pitchFamily="18" charset="0"/>
                            <a:cs typeface="+mn-cs"/>
                          </a:rPr>
                          <m:t>0</m:t>
                        </m:r>
                      </m:sub>
                    </m:sSub>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𝛼</m:t>
                        </m:r>
                      </m:e>
                      <m:sub>
                        <m:r>
                          <a:rPr lang="zh-CN" altLang="en-US" sz="2400" i="1" cap="none">
                            <a:solidFill>
                              <a:srgbClr val="000000"/>
                            </a:solidFill>
                            <a:latin typeface="Cambria Math" panose="02040503050406030204" pitchFamily="18" charset="0"/>
                            <a:cs typeface="+mn-cs"/>
                          </a:rPr>
                          <m:t>1</m:t>
                        </m:r>
                      </m:sub>
                    </m:sSub>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𝜆</m:t>
                        </m:r>
                      </m:e>
                      <m:sub>
                        <m:r>
                          <a:rPr lang="zh-CN" altLang="en-US" sz="2400" i="1" cap="none">
                            <a:solidFill>
                              <a:srgbClr val="000000"/>
                            </a:solidFill>
                            <a:latin typeface="Cambria Math" panose="02040503050406030204" pitchFamily="18" charset="0"/>
                            <a:cs typeface="+mn-cs"/>
                          </a:rPr>
                          <m:t>1</m:t>
                        </m:r>
                      </m:sub>
                    </m:sSub>
                  </m:oMath>
                </a14:m>
                <a:br>
                  <a:rPr lang="zh-CN" altLang="en-US" sz="2400" i="1" cap="none" dirty="0">
                    <a:solidFill>
                      <a:srgbClr val="000000"/>
                    </a:solidFill>
                    <a:latin typeface="Cambria Math" panose="02040503050406030204" pitchFamily="18" charset="0"/>
                    <a:ea typeface="宋体" panose="02010600030101010101" pitchFamily="2" charset="-122"/>
                    <a:cs typeface="+mn-cs"/>
                  </a:rPr>
                </a:br>
                <a:r>
                  <a:rPr lang="zh-CN" altLang="en-US" sz="2400" i="1" cap="none" dirty="0">
                    <a:solidFill>
                      <a:srgbClr val="000000"/>
                    </a:solidFill>
                    <a:latin typeface="Cambria Math" panose="02040503050406030204" pitchFamily="18" charset="0"/>
                    <a:ea typeface="宋体" panose="02010600030101010101" pitchFamily="2" charset="-122"/>
                    <a:cs typeface="+mn-cs"/>
                  </a:rPr>
                  <a:t> </a:t>
                </a:r>
                <a:r>
                  <a:rPr lang="en-US" altLang="zh-CN" sz="2400" i="1" cap="none" dirty="0">
                    <a:solidFill>
                      <a:srgbClr val="000000"/>
                    </a:solidFill>
                    <a:latin typeface="Cambria Math" panose="02040503050406030204" pitchFamily="18" charset="0"/>
                    <a:ea typeface="宋体" panose="02010600030101010101" pitchFamily="2" charset="-122"/>
                    <a:cs typeface="+mn-cs"/>
                  </a:rPr>
                  <a:t>	</a:t>
                </a:r>
                <a14:m>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𝜆</m:t>
                            </m:r>
                          </m:e>
                          <m:sub>
                            <m:r>
                              <a:rPr lang="zh-CN" altLang="en-US" sz="2400" i="1" cap="none">
                                <a:solidFill>
                                  <a:srgbClr val="000000"/>
                                </a:solidFill>
                                <a:latin typeface="Cambria Math" panose="02040503050406030204" pitchFamily="18" charset="0"/>
                                <a:cs typeface="+mn-cs"/>
                              </a:rPr>
                              <m:t>2</m:t>
                            </m:r>
                          </m:sub>
                        </m:sSub>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𝛼</m:t>
                        </m:r>
                      </m:e>
                      <m:sub>
                        <m:r>
                          <a:rPr lang="zh-CN" altLang="en-US" sz="2400" i="1" cap="none">
                            <a:solidFill>
                              <a:srgbClr val="000000"/>
                            </a:solidFill>
                            <a:latin typeface="Cambria Math" panose="02040503050406030204" pitchFamily="18" charset="0"/>
                            <a:cs typeface="+mn-cs"/>
                          </a:rPr>
                          <m:t>0</m:t>
                        </m:r>
                      </m:sub>
                    </m:sSub>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𝛼</m:t>
                        </m:r>
                      </m:e>
                      <m:sub>
                        <m:r>
                          <a:rPr lang="zh-CN" altLang="en-US" sz="2400" i="1" cap="none">
                            <a:solidFill>
                              <a:srgbClr val="000000"/>
                            </a:solidFill>
                            <a:latin typeface="Cambria Math" panose="02040503050406030204" pitchFamily="18" charset="0"/>
                            <a:cs typeface="+mn-cs"/>
                          </a:rPr>
                          <m:t>1</m:t>
                        </m:r>
                      </m:sub>
                    </m:sSub>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𝜆</m:t>
                        </m:r>
                      </m:e>
                      <m:sub>
                        <m:r>
                          <a:rPr lang="zh-CN" altLang="en-US" sz="2400" i="1" cap="none">
                            <a:solidFill>
                              <a:srgbClr val="000000"/>
                            </a:solidFill>
                            <a:latin typeface="Cambria Math" panose="02040503050406030204" pitchFamily="18" charset="0"/>
                            <a:cs typeface="+mn-cs"/>
                          </a:rPr>
                          <m:t>2</m:t>
                        </m:r>
                      </m:sub>
                    </m:sSub>
                  </m:oMath>
                </a14:m>
                <a:br>
                  <a:rPr lang="zh-CN" altLang="en-US" sz="2400" cap="none" dirty="0">
                    <a:solidFill>
                      <a:srgbClr val="355071"/>
                    </a:solidFill>
                    <a:latin typeface="Arial" panose="020B0604020202020204" pitchFamily="34" charset="0"/>
                    <a:ea typeface="宋体" panose="02010600030101010101" pitchFamily="2" charset="-122"/>
                    <a:cs typeface="+mn-cs"/>
                  </a:rPr>
                </a:br>
                <a:r>
                  <a:rPr lang="zh-CN" altLang="en-US" sz="2400" dirty="0">
                    <a:latin typeface="宋体" panose="02010600030101010101" pitchFamily="2" charset="-122"/>
                  </a:rPr>
                  <a:t>确定待定时间函数</a:t>
                </a:r>
                <a14:m>
                  <m:oMath xmlns:m="http://schemas.openxmlformats.org/officeDocument/2006/math">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𝛼</m:t>
                        </m:r>
                      </m:e>
                      <m:sub>
                        <m:r>
                          <a:rPr lang="zh-CN" altLang="en-US" sz="2400" i="1" cap="none">
                            <a:solidFill>
                              <a:srgbClr val="000000"/>
                            </a:solidFill>
                            <a:latin typeface="Cambria Math" panose="02040503050406030204" pitchFamily="18" charset="0"/>
                          </a:rPr>
                          <m:t>0</m:t>
                        </m:r>
                      </m:sub>
                    </m:sSub>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zh-CN" altLang="en-US" sz="2400" i="1" cap="none">
                        <a:solidFill>
                          <a:srgbClr val="000000"/>
                        </a:solidFill>
                        <a:latin typeface="Cambria Math" panose="02040503050406030204" pitchFamily="18" charset="0"/>
                      </a:rPr>
                      <m:t>)</m:t>
                    </m:r>
                  </m:oMath>
                </a14:m>
                <a:r>
                  <a:rPr lang="zh-CN" altLang="en-US" sz="2400" dirty="0">
                    <a:latin typeface="宋体" panose="02010600030101010101" pitchFamily="2" charset="-122"/>
                  </a:rPr>
                  <a:t>和</a:t>
                </a:r>
                <a14:m>
                  <m:oMath xmlns:m="http://schemas.openxmlformats.org/officeDocument/2006/math">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𝛼</m:t>
                        </m:r>
                      </m:e>
                      <m:sub>
                        <m:r>
                          <a:rPr lang="zh-CN" altLang="en-US" sz="2400" i="1" cap="none">
                            <a:solidFill>
                              <a:srgbClr val="000000"/>
                            </a:solidFill>
                            <a:latin typeface="Cambria Math" panose="02040503050406030204" pitchFamily="18" charset="0"/>
                          </a:rPr>
                          <m:t>1</m:t>
                        </m:r>
                      </m:sub>
                    </m:sSub>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zh-CN" altLang="en-US" sz="2400" i="1" cap="none">
                        <a:solidFill>
                          <a:srgbClr val="000000"/>
                        </a:solidFill>
                        <a:latin typeface="Cambria Math" panose="02040503050406030204" pitchFamily="18" charset="0"/>
                      </a:rPr>
                      <m:t>) </m:t>
                    </m:r>
                  </m:oMath>
                </a14:m>
                <a:r>
                  <a:rPr lang="zh-CN" altLang="en-US" sz="2400" dirty="0">
                    <a:latin typeface="黑体" panose="02010609060101010101" pitchFamily="49" charset="-122"/>
                    <a:ea typeface="黑体" panose="02010609060101010101" pitchFamily="49" charset="-122"/>
                  </a:rPr>
                  <a:t>。 </a:t>
                </a:r>
                <a:br>
                  <a:rPr lang="en-US" altLang="zh-CN" sz="2400" dirty="0"/>
                </a:br>
                <a:r>
                  <a:rPr lang="zh-CN" altLang="en-US" sz="2400" dirty="0"/>
                  <a:t>由于</a:t>
                </a:r>
                <a:r>
                  <a:rPr lang="zh-CN" altLang="en-US" sz="24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=−2</m:t>
                    </m:r>
                  </m:oMath>
                </a14:m>
                <a:r>
                  <a:rPr lang="zh-CN" altLang="en-US" sz="2400" dirty="0"/>
                  <a:t>，</a:t>
                </a:r>
                <a:r>
                  <a:rPr lang="zh-CN" altLang="en-US" sz="2400" dirty="0">
                    <a:latin typeface="宋体" panose="02010600030101010101" pitchFamily="2" charset="-122"/>
                  </a:rPr>
                  <a:t>上述两式变为</a:t>
                </a:r>
                <a14:m>
                  <m:oMath xmlns:m="http://schemas.openxmlformats.org/officeDocument/2006/math">
                    <m:d>
                      <m:dPr>
                        <m:begChr m:val="{"/>
                        <m:endChr m:val=""/>
                        <m:ctrlPr>
                          <a:rPr lang="en-US" altLang="zh-CN" sz="2400" i="1" smtClean="0">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=1</m:t>
                            </m:r>
                            <m:r>
                              <a:rPr lang="en-US" altLang="zh-CN" sz="2400" b="0" i="1" smtClean="0">
                                <a:solidFill>
                                  <a:srgbClr val="000000"/>
                                </a:solidFill>
                                <a:latin typeface="Cambria Math" panose="02040503050406030204" pitchFamily="18" charset="0"/>
                              </a:rPr>
                              <m:t>                         </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𝛼</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e>
                        </m:eqArr>
                      </m:e>
                    </m:d>
                  </m:oMath>
                </a14:m>
                <a:br>
                  <a:rPr lang="zh-CN" altLang="en-US" sz="2400" dirty="0"/>
                </a:br>
                <a:r>
                  <a:rPr lang="zh-CN" altLang="en-US" sz="2400" dirty="0">
                    <a:solidFill>
                      <a:schemeClr val="tx1"/>
                    </a:solidFill>
                  </a:rPr>
                  <a:t>求解此方程组，可得</a:t>
                </a:r>
                <a14:m>
                  <m:oMath xmlns:m="http://schemas.openxmlformats.org/officeDocument/2006/math">
                    <m:sSub>
                      <m:sSubPr>
                        <m:ctrlPr>
                          <a:rPr lang="zh-CN" altLang="en-US" sz="2400" i="1" cap="none">
                            <a:solidFill>
                              <a:schemeClr val="tx1"/>
                            </a:solidFill>
                            <a:latin typeface="Cambria Math" panose="02040503050406030204" pitchFamily="18" charset="0"/>
                            <a:cs typeface="+mn-cs"/>
                          </a:rPr>
                        </m:ctrlPr>
                      </m:sSubPr>
                      <m:e>
                        <m:r>
                          <a:rPr lang="zh-CN" altLang="en-US" sz="2400" i="1" cap="none">
                            <a:solidFill>
                              <a:schemeClr val="tx1"/>
                            </a:solidFill>
                            <a:latin typeface="Cambria Math" panose="02040503050406030204" pitchFamily="18" charset="0"/>
                            <a:cs typeface="+mn-cs"/>
                          </a:rPr>
                          <m:t>𝑎</m:t>
                        </m:r>
                      </m:e>
                      <m:sub>
                        <m:r>
                          <a:rPr lang="zh-CN" altLang="en-US" sz="2400" i="1" cap="none">
                            <a:solidFill>
                              <a:schemeClr val="tx1"/>
                            </a:solidFill>
                            <a:latin typeface="Cambria Math" panose="02040503050406030204" pitchFamily="18" charset="0"/>
                            <a:cs typeface="+mn-cs"/>
                          </a:rPr>
                          <m:t>0</m:t>
                        </m:r>
                      </m:sub>
                    </m:sSub>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cs typeface="+mn-cs"/>
                      </a:rPr>
                      <m:t>𝑡</m:t>
                    </m:r>
                    <m:r>
                      <a:rPr lang="zh-CN" altLang="en-US" sz="2400" i="1" cap="none">
                        <a:solidFill>
                          <a:schemeClr val="tx1"/>
                        </a:solidFill>
                        <a:latin typeface="Cambria Math" panose="02040503050406030204" pitchFamily="18" charset="0"/>
                        <a:cs typeface="+mn-cs"/>
                      </a:rPr>
                      <m:t>)=1, </m:t>
                    </m:r>
                    <m:sSub>
                      <m:sSubPr>
                        <m:ctrlPr>
                          <a:rPr lang="zh-CN" altLang="en-US" sz="2400" i="1" cap="none">
                            <a:solidFill>
                              <a:schemeClr val="tx1"/>
                            </a:solidFill>
                            <a:latin typeface="Cambria Math" panose="02040503050406030204" pitchFamily="18" charset="0"/>
                            <a:cs typeface="+mn-cs"/>
                          </a:rPr>
                        </m:ctrlPr>
                      </m:sSubPr>
                      <m:e>
                        <m:r>
                          <a:rPr lang="zh-CN" altLang="en-US" sz="2400" i="1" cap="none">
                            <a:solidFill>
                              <a:schemeClr val="tx1"/>
                            </a:solidFill>
                            <a:latin typeface="Cambria Math" panose="02040503050406030204" pitchFamily="18" charset="0"/>
                            <a:cs typeface="+mn-cs"/>
                          </a:rPr>
                          <m:t>𝑎</m:t>
                        </m:r>
                      </m:e>
                      <m:sub>
                        <m:r>
                          <a:rPr lang="zh-CN" altLang="en-US" sz="2400" i="1" cap="none">
                            <a:solidFill>
                              <a:schemeClr val="tx1"/>
                            </a:solidFill>
                            <a:latin typeface="Cambria Math" panose="02040503050406030204" pitchFamily="18" charset="0"/>
                            <a:cs typeface="+mn-cs"/>
                          </a:rPr>
                          <m:t>1</m:t>
                        </m:r>
                      </m:sub>
                    </m:sSub>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cs typeface="+mn-cs"/>
                      </a:rPr>
                      <m:t>𝑡</m:t>
                    </m:r>
                    <m:r>
                      <a:rPr lang="zh-CN" altLang="en-US" sz="2400" i="1" cap="none">
                        <a:solidFill>
                          <a:schemeClr val="tx1"/>
                        </a:solidFill>
                        <a:latin typeface="Cambria Math" panose="02040503050406030204" pitchFamily="18" charset="0"/>
                        <a:cs typeface="+mn-cs"/>
                      </a:rPr>
                      <m:t>)=</m:t>
                    </m:r>
                    <m:f>
                      <m:fPr>
                        <m:ctrlPr>
                          <a:rPr lang="zh-CN" altLang="en-US" sz="2400" i="1" cap="none">
                            <a:solidFill>
                              <a:schemeClr val="tx1"/>
                            </a:solidFill>
                            <a:latin typeface="Cambria Math" panose="02040503050406030204" pitchFamily="18" charset="0"/>
                            <a:cs typeface="+mn-cs"/>
                          </a:rPr>
                        </m:ctrlPr>
                      </m:fPr>
                      <m:num>
                        <m:r>
                          <a:rPr lang="zh-CN" altLang="en-US" sz="2400" i="1" cap="none">
                            <a:solidFill>
                              <a:schemeClr val="tx1"/>
                            </a:solidFill>
                            <a:latin typeface="Cambria Math" panose="02040503050406030204" pitchFamily="18" charset="0"/>
                            <a:cs typeface="+mn-cs"/>
                          </a:rPr>
                          <m:t>1</m:t>
                        </m:r>
                      </m:num>
                      <m:den>
                        <m:r>
                          <a:rPr lang="zh-CN" altLang="en-US" sz="2400" i="1" cap="none">
                            <a:solidFill>
                              <a:schemeClr val="tx1"/>
                            </a:solidFill>
                            <a:latin typeface="Cambria Math" panose="02040503050406030204" pitchFamily="18" charset="0"/>
                            <a:cs typeface="+mn-cs"/>
                          </a:rPr>
                          <m:t>2</m:t>
                        </m:r>
                      </m:den>
                    </m:f>
                    <m:r>
                      <a:rPr lang="zh-CN" altLang="en-US" sz="2400" i="1" cap="none">
                        <a:solidFill>
                          <a:schemeClr val="tx1"/>
                        </a:solidFill>
                        <a:latin typeface="Cambria Math" panose="02040503050406030204" pitchFamily="18" charset="0"/>
                        <a:cs typeface="+mn-cs"/>
                      </a:rPr>
                      <m:t>(1−</m:t>
                    </m:r>
                    <m:sSup>
                      <m:sSupPr>
                        <m:ctrlPr>
                          <a:rPr lang="zh-CN" altLang="en-US" sz="2400" i="1" cap="none">
                            <a:solidFill>
                              <a:schemeClr val="tx1"/>
                            </a:solidFill>
                            <a:latin typeface="Cambria Math" panose="02040503050406030204" pitchFamily="18" charset="0"/>
                            <a:cs typeface="+mn-cs"/>
                          </a:rPr>
                        </m:ctrlPr>
                      </m:sSupPr>
                      <m:e>
                        <m:r>
                          <m:rPr>
                            <m:sty m:val="p"/>
                          </m:rPr>
                          <a:rPr lang="zh-CN" altLang="en-US" sz="2400" cap="none">
                            <a:solidFill>
                              <a:schemeClr val="tx1"/>
                            </a:solidFill>
                            <a:latin typeface="Cambria Math" panose="02040503050406030204" pitchFamily="18" charset="0"/>
                            <a:cs typeface="+mn-cs"/>
                          </a:rPr>
                          <m:t>e</m:t>
                        </m:r>
                      </m:e>
                      <m:sup>
                        <m:r>
                          <a:rPr lang="zh-CN" altLang="en-US" sz="2400" i="1" cap="none">
                            <a:solidFill>
                              <a:schemeClr val="tx1"/>
                            </a:solidFill>
                            <a:latin typeface="Cambria Math" panose="02040503050406030204" pitchFamily="18" charset="0"/>
                            <a:cs typeface="+mn-cs"/>
                          </a:rPr>
                          <m:t>−2</m:t>
                        </m:r>
                        <m:r>
                          <a:rPr lang="zh-CN" altLang="en-US" sz="2400" i="1" cap="none">
                            <a:solidFill>
                              <a:schemeClr val="tx1"/>
                            </a:solidFill>
                            <a:latin typeface="Cambria Math" panose="02040503050406030204" pitchFamily="18" charset="0"/>
                            <a:cs typeface="+mn-cs"/>
                          </a:rPr>
                          <m:t>𝑡</m:t>
                        </m:r>
                      </m:sup>
                    </m:sSup>
                    <m:r>
                      <a:rPr lang="zh-CN" altLang="en-US" sz="2400" i="1" cap="none">
                        <a:solidFill>
                          <a:schemeClr val="tx1"/>
                        </a:solidFill>
                        <a:latin typeface="Cambria Math" panose="02040503050406030204" pitchFamily="18" charset="0"/>
                        <a:cs typeface="+mn-cs"/>
                      </a:rPr>
                      <m:t>)</m:t>
                    </m:r>
                  </m:oMath>
                </a14:m>
                <a:br>
                  <a:rPr lang="en-US" altLang="zh-CN" sz="2400" cap="none" dirty="0">
                    <a:solidFill>
                      <a:schemeClr val="tx1"/>
                    </a:solidFill>
                    <a:latin typeface="Arial" panose="020B0604020202020204" pitchFamily="34" charset="0"/>
                    <a:ea typeface="宋体" panose="02010600030101010101" pitchFamily="2" charset="-122"/>
                    <a:cs typeface="+mn-cs"/>
                  </a:rPr>
                </a:br>
                <a:r>
                  <a:rPr lang="zh-CN" altLang="en-US" sz="2400" cap="none" dirty="0">
                    <a:solidFill>
                      <a:schemeClr val="tx1"/>
                    </a:solidFill>
                    <a:latin typeface="微软雅黑 Light" panose="020B0502040204020203" pitchFamily="34" charset="-122"/>
                    <a:cs typeface="+mn-cs"/>
                  </a:rPr>
                  <a:t>因此</a:t>
                </a:r>
                <a:br>
                  <a:rPr lang="zh-CN" altLang="en-US" sz="2400" cap="none" dirty="0">
                    <a:solidFill>
                      <a:srgbClr val="355071"/>
                    </a:solidFill>
                    <a:latin typeface="Arial" panose="020B0604020202020204" pitchFamily="34" charset="0"/>
                    <a:ea typeface="宋体" panose="02010600030101010101" pitchFamily="2" charset="-122"/>
                    <a:cs typeface="+mn-cs"/>
                  </a:rPr>
                </a:br>
                <a:r>
                  <a:rPr lang="zh-CN" altLang="en-US" sz="2400" cap="none" dirty="0">
                    <a:solidFill>
                      <a:srgbClr val="355071"/>
                    </a:solidFill>
                    <a:latin typeface="Arial" panose="020B0604020202020204" pitchFamily="34" charset="0"/>
                    <a:ea typeface="宋体" panose="02010600030101010101" pitchFamily="2" charset="-122"/>
                    <a:cs typeface="+mn-cs"/>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I</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A</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r>
                                <a:rPr lang="zh-CN" altLang="en-US" sz="2400" i="1">
                                  <a:solidFill>
                                    <a:srgbClr val="000000"/>
                                  </a:solidFill>
                                  <a:latin typeface="Cambria Math" panose="02040503050406030204" pitchFamily="18" charset="0"/>
                                </a:rPr>
                                <m:t>)</m:t>
                              </m:r>
                            </m:e>
                          </m:mr>
                          <m:mr>
                            <m:e>
                              <m:r>
                                <a:rPr lang="en-US" altLang="zh-CN" sz="2400" b="0" i="1" smtClean="0">
                                  <a:solidFill>
                                    <a:srgbClr val="000000"/>
                                  </a:solidFill>
                                  <a:latin typeface="Cambria Math" panose="02040503050406030204" pitchFamily="18" charset="0"/>
                                </a:rPr>
                                <m:t>0</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e>
                          </m:mr>
                        </m:m>
                      </m:e>
                    </m:d>
                  </m:oMath>
                </a14:m>
                <a:endParaRPr lang="zh-CN" altLang="en-US" sz="2400" dirty="0"/>
              </a:p>
            </p:txBody>
          </p:sp>
        </mc:Choice>
        <mc:Fallback xmlns="">
          <p:sp>
            <p:nvSpPr>
              <p:cNvPr id="2" name="标题 1">
                <a:extLst>
                  <a:ext uri="{FF2B5EF4-FFF2-40B4-BE49-F238E27FC236}">
                    <a16:creationId xmlns:a16="http://schemas.microsoft.com/office/drawing/2014/main" id="{924E71C2-C1F6-4DF0-BE7E-4533210781FD}"/>
                  </a:ext>
                </a:extLst>
              </p:cNvPr>
              <p:cNvSpPr>
                <a:spLocks noGrp="1" noRot="1" noChangeAspect="1" noMove="1" noResize="1" noEditPoints="1" noAdjustHandles="1" noChangeArrowheads="1" noChangeShapeType="1" noTextEdit="1"/>
              </p:cNvSpPr>
              <p:nvPr>
                <p:ph type="title" idx="4294967295"/>
              </p:nvPr>
            </p:nvSpPr>
            <p:spPr>
              <a:xfrm>
                <a:off x="1003300" y="404813"/>
                <a:ext cx="11188700" cy="5394325"/>
              </a:xfrm>
              <a:blipFill>
                <a:blip r:embed="rId2"/>
                <a:stretch>
                  <a:fillRect l="-872"/>
                </a:stretch>
              </a:blipFill>
            </p:spPr>
            <p:txBody>
              <a:bodyPr/>
              <a:lstStyle/>
              <a:p>
                <a:r>
                  <a:rPr lang="zh-CN" altLang="en-US">
                    <a:noFill/>
                  </a:rPr>
                  <a:t> </a:t>
                </a:r>
              </a:p>
            </p:txBody>
          </p:sp>
        </mc:Fallback>
      </mc:AlternateContent>
      <p:sp>
        <p:nvSpPr>
          <p:cNvPr id="92172" name="Object 12">
            <a:extLst>
              <a:ext uri="{FF2B5EF4-FFF2-40B4-BE49-F238E27FC236}">
                <a16:creationId xmlns:a16="http://schemas.microsoft.com/office/drawing/2014/main" id="{1A50C2DB-39D4-4894-8CB9-973289C8B08C}"/>
              </a:ext>
            </a:extLst>
          </p:cNvPr>
          <p:cNvSpPr txBox="1"/>
          <p:nvPr/>
        </p:nvSpPr>
        <p:spPr bwMode="auto">
          <a:xfrm>
            <a:off x="5715000" y="3962401"/>
            <a:ext cx="330200" cy="447675"/>
          </a:xfrm>
          <a:prstGeom prst="rect">
            <a:avLst/>
          </a:prstGeom>
          <a:noFill/>
        </p:spPr>
        <p:txBody>
          <a:bodyPr>
            <a:normAutofit fontScale="77500" lnSpcReduction="20000"/>
          </a:bodyPr>
          <a:lstStyle/>
          <a:p>
            <a:endParaRPr lang="zh-CN" altLang="en-US" dirty="0"/>
          </a:p>
        </p:txBody>
      </p:sp>
      <p:sp>
        <p:nvSpPr>
          <p:cNvPr id="8" name="动作按钮: 转到主页 7">
            <a:hlinkClick r:id="rId3" action="ppaction://hlinksldjump" highlightClick="1"/>
            <a:extLst>
              <a:ext uri="{FF2B5EF4-FFF2-40B4-BE49-F238E27FC236}">
                <a16:creationId xmlns:a16="http://schemas.microsoft.com/office/drawing/2014/main" id="{9F3A0196-25B8-470D-9127-09B441AEA8E9}"/>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4799857" y="4231638"/>
            <a:ext cx="6862738" cy="1569660"/>
          </a:xfrm>
        </p:spPr>
        <p:txBody>
          <a:bodyPr/>
          <a:lstStyle/>
          <a:p>
            <a:r>
              <a:rPr lang="zh-CN" altLang="en-US" sz="4800" dirty="0"/>
              <a:t>线性定常连续系统</a:t>
            </a:r>
            <a:endParaRPr lang="en-US" altLang="zh-CN" sz="4800" dirty="0"/>
          </a:p>
          <a:p>
            <a:r>
              <a:rPr lang="zh-CN" altLang="en-US" sz="4800" dirty="0"/>
              <a:t>非齐次状态方程的求解</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2.3</a:t>
            </a:r>
            <a:endParaRPr lang="zh-CN" altLang="en-US" sz="10400" dirty="0"/>
          </a:p>
        </p:txBody>
      </p:sp>
    </p:spTree>
    <p:extLst>
      <p:ext uri="{BB962C8B-B14F-4D97-AF65-F5344CB8AC3E}">
        <p14:creationId xmlns:p14="http://schemas.microsoft.com/office/powerpoint/2010/main" val="374700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9527CFE-4614-4EEE-ABA6-ED67E2FE1D60}"/>
                  </a:ext>
                </a:extLst>
              </p:cNvPr>
              <p:cNvSpPr>
                <a:spLocks noGrp="1"/>
              </p:cNvSpPr>
              <p:nvPr>
                <p:ph type="title" idx="4294967295"/>
              </p:nvPr>
            </p:nvSpPr>
            <p:spPr>
              <a:xfrm>
                <a:off x="623393" y="404665"/>
                <a:ext cx="11189822" cy="6192688"/>
              </a:xfrm>
            </p:spPr>
            <p:txBody>
              <a:bodyPr/>
              <a:lstStyle/>
              <a:p>
                <a:pPr fontAlgn="base">
                  <a:lnSpc>
                    <a:spcPct val="120000"/>
                  </a:lnSpc>
                  <a:spcAft>
                    <a:spcPct val="0"/>
                  </a:spcAft>
                </a:pP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给定线性定常系统非齐次状态方程为</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(2-33)</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其中</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𝑛</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维状态向量；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𝑟</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维输入向量；</a:t>
                </a:r>
                <a:b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𝑨</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系统矩阵； </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𝑩</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 </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𝑟</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输入矩阵。</a:t>
                </a:r>
                <a:b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 初始条件为   </a:t>
                </a:r>
                <a14:m>
                  <m:oMath xmlns:m="http://schemas.openxmlformats.org/officeDocument/2006/math">
                    <m:sSub>
                      <m:sSubPr>
                        <m:ctrlPr>
                          <a:rPr lang="zh-CN" altLang="en-US" sz="2400" i="1">
                            <a:solidFill>
                              <a:srgbClr val="000000"/>
                            </a:solidFill>
                            <a:latin typeface="Cambria Math" panose="02040503050406030204" pitchFamily="18" charset="0"/>
                          </a:rPr>
                        </m:ctrlPr>
                      </m:sSubPr>
                      <m:e>
                        <m:d>
                          <m:dPr>
                            <m:begChr m:val=""/>
                            <m:endChr m:val="|"/>
                            <m:ctrlPr>
                              <a:rPr lang="zh-CN" altLang="en-US" sz="2400" i="1">
                                <a:solidFill>
                                  <a:srgbClr val="000000"/>
                                </a:solidFill>
                                <a:latin typeface="Cambria Math" panose="02040503050406030204" pitchFamily="18" charset="0"/>
                              </a:rPr>
                            </m:ctrlPr>
                          </m:dPr>
                          <m:e>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d>
                      </m:e>
                      <m: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其解为</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latin typeface="Cambria Math" panose="02040503050406030204" pitchFamily="18" charset="0"/>
                      </a:rPr>
                      <m:t>𝒙</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m:rPr>
                            <m:nor/>
                          </m:rPr>
                          <a:rPr lang="zh-CN" altLang="en-US" sz="2400" i="1" cap="none" smtClean="0">
                            <a:latin typeface="Times New Roman" panose="02020603050405020304" pitchFamily="18" charset="0"/>
                            <a:ea typeface="微软雅黑 Light" panose="020B0502040204020203" pitchFamily="34" charset="-122"/>
                            <a:cs typeface="Times New Roman" panose="02020603050405020304" pitchFamily="18" charset="0"/>
                          </a:rPr>
                          <m:t>e</m:t>
                        </m:r>
                      </m:e>
                      <m:sup>
                        <m:r>
                          <a:rPr lang="zh-CN" altLang="en-US" sz="2400" b="1" i="1">
                            <a:latin typeface="Cambria Math" panose="02040503050406030204" pitchFamily="18" charset="0"/>
                          </a:rPr>
                          <m:t>𝑨</m:t>
                        </m:r>
                        <m:r>
                          <a:rPr lang="zh-CN" altLang="en-US" sz="2400" i="1">
                            <a:latin typeface="Cambria Math" panose="02040503050406030204" pitchFamily="18" charset="0"/>
                          </a:rPr>
                          <m:t>𝑡</m:t>
                        </m:r>
                      </m:sup>
                    </m:sSup>
                    <m:r>
                      <a:rPr lang="zh-CN" altLang="en-US" sz="2400" b="1" i="1">
                        <a:latin typeface="Cambria Math" panose="02040503050406030204" pitchFamily="18" charset="0"/>
                      </a:rPr>
                      <m:t>𝒙</m:t>
                    </m:r>
                    <m:r>
                      <a:rPr lang="zh-CN" altLang="en-US" sz="2400">
                        <a:latin typeface="Cambria Math" panose="02040503050406030204" pitchFamily="18" charset="0"/>
                      </a:rPr>
                      <m:t>(0)+</m:t>
                    </m:r>
                    <m:nary>
                      <m:naryPr>
                        <m:limLoc m:val="subSup"/>
                        <m:grow m:val="on"/>
                        <m:ctrlPr>
                          <a:rPr lang="zh-CN" altLang="en-US" sz="2400" i="1">
                            <a:latin typeface="Cambria Math" panose="02040503050406030204" pitchFamily="18" charset="0"/>
                          </a:rPr>
                        </m:ctrlPr>
                      </m:naryPr>
                      <m:sub>
                        <m:r>
                          <a:rPr lang="zh-CN" altLang="en-US" sz="2400">
                            <a:latin typeface="Cambria Math" panose="02040503050406030204" pitchFamily="18" charset="0"/>
                          </a:rPr>
                          <m:t>0</m:t>
                        </m:r>
                      </m:sub>
                      <m:sup>
                        <m:r>
                          <a:rPr lang="zh-CN" altLang="en-US" sz="2400" i="1">
                            <a:latin typeface="Cambria Math" panose="02040503050406030204" pitchFamily="18" charset="0"/>
                          </a:rPr>
                          <m:t>𝑡</m:t>
                        </m:r>
                      </m:sup>
                      <m:e>
                        <m:sSup>
                          <m:sSupPr>
                            <m:ctrlPr>
                              <a:rPr lang="zh-CN" altLang="en-US" sz="2400" i="1">
                                <a:latin typeface="Cambria Math" panose="02040503050406030204" pitchFamily="18" charset="0"/>
                              </a:rPr>
                            </m:ctrlPr>
                          </m:sSupPr>
                          <m:e>
                            <m:r>
                              <m:rPr>
                                <m:nor/>
                              </m:rPr>
                              <a:rPr lang="zh-CN" altLang="en-US" sz="2400" i="1" cap="none" smtClean="0">
                                <a:latin typeface="Times New Roman" panose="02020603050405020304" pitchFamily="18" charset="0"/>
                                <a:ea typeface="微软雅黑 Light" panose="020B0502040204020203" pitchFamily="34" charset="-122"/>
                                <a:cs typeface="Times New Roman" panose="02020603050405020304" pitchFamily="18" charset="0"/>
                              </a:rPr>
                              <m:t>e</m:t>
                            </m:r>
                          </m:e>
                          <m:sup>
                            <m:d>
                              <m:dPr>
                                <m:begChr m:val=""/>
                                <m:ctrlPr>
                                  <a:rPr lang="zh-CN" altLang="en-US" sz="2400" i="1">
                                    <a:latin typeface="Cambria Math" panose="02040503050406030204" pitchFamily="18" charset="0"/>
                                  </a:rPr>
                                </m:ctrlPr>
                              </m:dPr>
                              <m:e>
                                <m:r>
                                  <a:rPr lang="zh-CN" altLang="en-US" sz="2400" b="1" i="1">
                                    <a:latin typeface="Cambria Math" panose="02040503050406030204" pitchFamily="18" charset="0"/>
                                  </a:rPr>
                                  <m:t>𝑨</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𝜏</m:t>
                                </m:r>
                              </m:e>
                            </m:d>
                          </m:sup>
                        </m:sSup>
                        <m:r>
                          <a:rPr lang="zh-CN" altLang="en-US" sz="2400" b="1" i="1">
                            <a:latin typeface="Cambria Math" panose="02040503050406030204" pitchFamily="18" charset="0"/>
                          </a:rPr>
                          <m:t>𝑩𝒖</m:t>
                        </m:r>
                        <m:r>
                          <a:rPr lang="zh-CN" altLang="en-US" sz="2400">
                            <a:latin typeface="Cambria Math" panose="02040503050406030204" pitchFamily="18" charset="0"/>
                          </a:rPr>
                          <m:t>(</m:t>
                        </m:r>
                        <m:r>
                          <a:rPr lang="zh-CN" altLang="en-US" sz="2400" i="1">
                            <a:latin typeface="Cambria Math" panose="02040503050406030204" pitchFamily="18" charset="0"/>
                          </a:rPr>
                          <m:t>𝜏</m:t>
                        </m:r>
                        <m:r>
                          <a:rPr lang="zh-CN" altLang="en-US" sz="2400">
                            <a:latin typeface="Cambria Math" panose="02040503050406030204" pitchFamily="18" charset="0"/>
                          </a:rPr>
                          <m:t>)</m:t>
                        </m:r>
                        <m:r>
                          <a:rPr lang="en-US" altLang="zh-CN" sz="2400" i="1">
                            <a:latin typeface="Cambria Math" panose="02040503050406030204" pitchFamily="18" charset="0"/>
                          </a:rPr>
                          <m:t>𝑑</m:t>
                        </m:r>
                        <m:r>
                          <a:rPr lang="zh-CN" altLang="en-US" sz="2400" i="1">
                            <a:latin typeface="Cambria Math" panose="02040503050406030204" pitchFamily="18" charset="0"/>
                          </a:rPr>
                          <m:t>𝜏</m:t>
                        </m:r>
                      </m:e>
                    </m:nary>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≥0</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(2-34)</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或</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𝜱</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(0)+</m:t>
                    </m:r>
                    <m:nary>
                      <m:naryPr>
                        <m:ctrlPr>
                          <a:rPr lang="zh-CN" altLang="en-US" sz="2400" i="1" cap="none">
                            <a:solidFill>
                              <a:srgbClr val="000000"/>
                            </a:solidFill>
                            <a:latin typeface="Cambria Math" panose="02040503050406030204" pitchFamily="18" charset="0"/>
                            <a:cs typeface="+mn-cs"/>
                          </a:rPr>
                        </m:ctrlPr>
                      </m:naryPr>
                      <m:sub>
                        <m:r>
                          <a:rPr lang="zh-CN" altLang="en-US" sz="2400" i="1" cap="none">
                            <a:solidFill>
                              <a:srgbClr val="000000"/>
                            </a:solidFill>
                            <a:latin typeface="Cambria Math" panose="02040503050406030204" pitchFamily="18" charset="0"/>
                            <a:cs typeface="+mn-cs"/>
                          </a:rPr>
                          <m:t>0</m:t>
                        </m:r>
                      </m:sub>
                      <m:sup>
                        <m:r>
                          <a:rPr lang="zh-CN" altLang="en-US" sz="2400" i="1" cap="none">
                            <a:solidFill>
                              <a:srgbClr val="000000"/>
                            </a:solidFill>
                            <a:latin typeface="Cambria Math" panose="02040503050406030204" pitchFamily="18" charset="0"/>
                            <a:cs typeface="+mn-cs"/>
                          </a:rPr>
                          <m:t>𝑡</m:t>
                        </m:r>
                      </m:sup>
                      <m:e>
                        <m:r>
                          <a:rPr lang="zh-CN" altLang="en-US" sz="2400" b="1" i="1" cap="none">
                            <a:solidFill>
                              <a:srgbClr val="000000"/>
                            </a:solidFill>
                            <a:latin typeface="Cambria Math" panose="02040503050406030204" pitchFamily="18" charset="0"/>
                            <a:cs typeface="+mn-cs"/>
                          </a:rPr>
                          <m:t>𝜱</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𝜏</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𝑩𝒖</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𝜏</m:t>
                        </m:r>
                        <m:r>
                          <a:rPr lang="zh-CN" altLang="en-US" sz="2400" i="1" cap="none">
                            <a:solidFill>
                              <a:srgbClr val="000000"/>
                            </a:solidFill>
                            <a:latin typeface="Cambria Math" panose="02040503050406030204" pitchFamily="18" charset="0"/>
                            <a:cs typeface="+mn-cs"/>
                          </a:rPr>
                          <m:t>)</m:t>
                        </m:r>
                        <m:r>
                          <m:rPr>
                            <m:sty m:val="p"/>
                          </m:rPr>
                          <a:rPr lang="zh-CN" altLang="en-US" sz="2400" cap="none">
                            <a:solidFill>
                              <a:srgbClr val="000000"/>
                            </a:solidFill>
                            <a:latin typeface="Cambria Math" panose="02040503050406030204" pitchFamily="18" charset="0"/>
                            <a:cs typeface="+mn-cs"/>
                          </a:rPr>
                          <m:t>d</m:t>
                        </m:r>
                        <m:r>
                          <a:rPr lang="zh-CN" altLang="en-US" sz="2400" i="1" cap="none">
                            <a:solidFill>
                              <a:srgbClr val="000000"/>
                            </a:solidFill>
                            <a:latin typeface="Cambria Math" panose="02040503050406030204" pitchFamily="18" charset="0"/>
                            <a:cs typeface="+mn-cs"/>
                          </a:rPr>
                          <m:t>𝜏</m:t>
                        </m:r>
                      </m:e>
                    </m:nary>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≥0</m:t>
                    </m:r>
                  </m:oMath>
                </a14:m>
                <a:r>
                  <a:rPr lang="en-US" altLang="zh-CN" sz="2400" cap="none" dirty="0">
                    <a:solidFill>
                      <a:srgbClr val="35507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(2-35)</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式中</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oMath>
                </a14:m>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若初始时刻</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≠0</m:t>
                    </m:r>
                  </m:oMath>
                </a14:m>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对应的初始状态为</a:t>
                </a:r>
                <a14:m>
                  <m:oMath xmlns:m="http://schemas.openxmlformats.org/officeDocument/2006/math">
                    <m:r>
                      <a:rPr lang="en-US" altLang="zh-CN" sz="2400" b="1"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en-US" altLang="zh-CN" sz="2400" i="1">
                        <a:solidFill>
                          <a:srgbClr val="000000"/>
                        </a:solidFill>
                        <a:latin typeface="Cambria Math" panose="02040503050406030204" pitchFamily="18" charset="0"/>
                      </a:rPr>
                      <m:t>)</m:t>
                    </m:r>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，则齐次状态方程的解为</a:t>
                </a:r>
                <a:b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FF0000"/>
                        </a:solidFill>
                        <a:latin typeface="Cambria Math" panose="02040503050406030204" pitchFamily="18" charset="0"/>
                      </a:rPr>
                      <m:t>𝜱</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𝑡</m:t>
                    </m:r>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r>
                      <a:rPr lang="zh-CN" altLang="en-US" sz="2400" i="1">
                        <a:solidFill>
                          <a:srgbClr val="FF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oMath>
                </a14:m>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		(2-36)</a:t>
                </a:r>
                <a:b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b="1" dirty="0">
                    <a:solidFill>
                      <a:srgbClr val="000000"/>
                    </a:solidFill>
                    <a:latin typeface="Times New Roman" panose="02020603050405020304" pitchFamily="18" charset="0"/>
                    <a:ea typeface="微软雅黑 Light" panose="020B0502040204020203" pitchFamily="34" charset="-122"/>
                    <a:cs typeface="Times New Roman" panose="02020603050405020304" pitchFamily="18" charset="0"/>
                  </a:rPr>
                  <a:t>式中</a:t>
                </a:r>
                <a14:m>
                  <m:oMath xmlns:m="http://schemas.openxmlformats.org/officeDocument/2006/math">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en-US" altLang="zh-CN"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sup>
                    </m:sSup>
                    <m:r>
                      <m:rPr>
                        <m:nor/>
                      </m:rP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m:t>为系统的状态转移矩阵。</m:t>
                    </m:r>
                  </m:oMath>
                </a14:m>
                <a:endPar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C9527CFE-4614-4EEE-ABA6-ED67E2FE1D60}"/>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27BFF155-8BA9-4F65-9093-4F6430EFA118}"/>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49</a:t>
            </a:fld>
            <a:endParaRPr lang="en-US" altLang="zh-CN" sz="1000" dirty="0"/>
          </a:p>
        </p:txBody>
      </p:sp>
      <p:sp>
        <p:nvSpPr>
          <p:cNvPr id="3" name="文本框 2">
            <a:hlinkClick r:id="rId3" action="ppaction://hlinksldjump"/>
            <a:extLst>
              <a:ext uri="{FF2B5EF4-FFF2-40B4-BE49-F238E27FC236}">
                <a16:creationId xmlns:a16="http://schemas.microsoft.com/office/drawing/2014/main" id="{800830D8-A221-42CF-8A57-EFEE57414E3E}"/>
              </a:ext>
            </a:extLst>
          </p:cNvPr>
          <p:cNvSpPr txBox="1"/>
          <p:nvPr/>
        </p:nvSpPr>
        <p:spPr>
          <a:xfrm>
            <a:off x="10128448" y="6165304"/>
            <a:ext cx="92055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证明</a:t>
            </a: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6095999" y="4231638"/>
            <a:ext cx="5566595" cy="1569660"/>
          </a:xfrm>
        </p:spPr>
        <p:txBody>
          <a:bodyPr/>
          <a:lstStyle/>
          <a:p>
            <a:r>
              <a:rPr lang="zh-CN" altLang="en-US" sz="4800" dirty="0"/>
              <a:t>线性定常连续系统齐次状态方程的解</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2.1</a:t>
            </a:r>
            <a:endParaRPr lang="zh-CN" altLang="en-US" sz="10400" dirty="0"/>
          </a:p>
        </p:txBody>
      </p:sp>
    </p:spTree>
    <p:extLst>
      <p:ext uri="{BB962C8B-B14F-4D97-AF65-F5344CB8AC3E}">
        <p14:creationId xmlns:p14="http://schemas.microsoft.com/office/powerpoint/2010/main" val="3920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E2EAB92-41EE-4C86-BC14-F1990CEC73FC}"/>
                  </a:ext>
                </a:extLst>
              </p:cNvPr>
              <p:cNvSpPr>
                <a:spLocks noGrp="1"/>
              </p:cNvSpPr>
              <p:nvPr>
                <p:ph type="title" idx="4294967295"/>
              </p:nvPr>
            </p:nvSpPr>
            <p:spPr>
              <a:xfrm>
                <a:off x="623393" y="404665"/>
                <a:ext cx="11189822" cy="6192688"/>
              </a:xfrm>
            </p:spPr>
            <p:txBody>
              <a:bodyPr/>
              <a:lstStyle/>
              <a:p>
                <a:pPr fontAlgn="base">
                  <a:lnSpc>
                    <a:spcPct val="120000"/>
                  </a:lnSpc>
                  <a:spcAft>
                    <a:spcPct val="0"/>
                  </a:spcAft>
                </a:pPr>
                <a:r>
                  <a:rPr lang="zh-CN" altLang="en-US" sz="2400" dirty="0">
                    <a:highlight>
                      <a:srgbClr val="C0C0C0"/>
                    </a:highlight>
                    <a:latin typeface="Times New Roman" panose="02020603050405020304" pitchFamily="18" charset="0"/>
                    <a:cs typeface="Times New Roman" panose="02020603050405020304" pitchFamily="18" charset="0"/>
                  </a:rPr>
                  <a:t>证明：</a:t>
                </a:r>
                <a:r>
                  <a:rPr lang="zh-CN" altLang="en-US" sz="2400" dirty="0">
                    <a:latin typeface="Times New Roman" panose="02020603050405020304" pitchFamily="18" charset="0"/>
                    <a:cs typeface="Times New Roman" panose="02020603050405020304" pitchFamily="18" charset="0"/>
                  </a:rPr>
                  <a:t>方法一</a:t>
                </a: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将方程（</a:t>
                </a:r>
                <a:r>
                  <a:rPr lang="en-US" altLang="zh-CN" sz="2400" dirty="0">
                    <a:latin typeface="Times New Roman" panose="02020603050405020304" pitchFamily="18" charset="0"/>
                    <a:cs typeface="Times New Roman" panose="02020603050405020304" pitchFamily="18" charset="0"/>
                  </a:rPr>
                  <a:t>2-33</a:t>
                </a:r>
                <a:r>
                  <a:rPr lang="zh-CN" altLang="en-US" sz="2400" dirty="0">
                    <a:latin typeface="Times New Roman" panose="02020603050405020304" pitchFamily="18" charset="0"/>
                    <a:cs typeface="Times New Roman" panose="02020603050405020304" pitchFamily="18" charset="0"/>
                  </a:rPr>
                  <a:t>）写为</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1" i="1" smtClean="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(2-37)</a:t>
                </a: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在上式两边左乘</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en-US" altLang="zh-CN" sz="2400" b="1" i="1" smtClean="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oMath>
                </a14:m>
                <a:r>
                  <a:rPr lang="zh-CN" altLang="en-US" sz="2400" dirty="0">
                    <a:latin typeface="Times New Roman" panose="02020603050405020304" pitchFamily="18" charset="0"/>
                    <a:cs typeface="Times New Roman" panose="02020603050405020304" pitchFamily="18" charset="0"/>
                  </a:rPr>
                  <a:t>，可得</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acc>
                      <m:accPr>
                        <m:chr m:val="̇"/>
                        <m:ctrlPr>
                          <a:rPr lang="zh-CN" altLang="en-US" sz="2400" b="1" i="1" cap="none">
                            <a:solidFill>
                              <a:srgbClr val="000000"/>
                            </a:solidFill>
                            <a:latin typeface="Cambria Math" panose="02040503050406030204" pitchFamily="18" charset="0"/>
                            <a:cs typeface="+mn-cs"/>
                          </a:rPr>
                        </m:ctrlPr>
                      </m:accPr>
                      <m:e>
                        <m:r>
                          <a:rPr lang="zh-CN" altLang="en-US" sz="2400" b="1" i="1" cap="none">
                            <a:solidFill>
                              <a:srgbClr val="000000"/>
                            </a:solidFill>
                            <a:latin typeface="Cambria Math" panose="02040503050406030204" pitchFamily="18" charset="0"/>
                            <a:cs typeface="+mn-cs"/>
                          </a:rPr>
                          <m:t>𝒙</m:t>
                        </m:r>
                      </m:e>
                    </m:acc>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f>
                      <m:fPr>
                        <m:ctrlPr>
                          <a:rPr lang="zh-CN" altLang="en-US" sz="2400" i="1" cap="none">
                            <a:solidFill>
                              <a:srgbClr val="000000"/>
                            </a:solidFill>
                            <a:latin typeface="Cambria Math" panose="02040503050406030204" pitchFamily="18" charset="0"/>
                            <a:cs typeface="+mn-cs"/>
                          </a:rPr>
                        </m:ctrlPr>
                      </m:fPr>
                      <m:num>
                        <m:r>
                          <m:rPr>
                            <m:sty m:val="p"/>
                          </m:rPr>
                          <a:rPr lang="zh-CN" altLang="en-US" sz="2400" cap="none">
                            <a:solidFill>
                              <a:srgbClr val="000000"/>
                            </a:solidFill>
                            <a:latin typeface="Cambria Math" panose="02040503050406030204" pitchFamily="18" charset="0"/>
                            <a:cs typeface="+mn-cs"/>
                          </a:rPr>
                          <m:t>d</m:t>
                        </m:r>
                      </m:num>
                      <m:den>
                        <m:r>
                          <m:rPr>
                            <m:sty m:val="p"/>
                          </m:rPr>
                          <a:rPr lang="zh-CN" altLang="en-US" sz="2400" cap="none">
                            <a:solidFill>
                              <a:srgbClr val="000000"/>
                            </a:solidFill>
                            <a:latin typeface="Cambria Math" panose="02040503050406030204" pitchFamily="18" charset="0"/>
                            <a:cs typeface="+mn-cs"/>
                          </a:rPr>
                          <m:t>d</m:t>
                        </m:r>
                        <m:r>
                          <a:rPr lang="zh-CN" altLang="en-US" sz="2400" i="1" cap="none">
                            <a:solidFill>
                              <a:srgbClr val="000000"/>
                            </a:solidFill>
                            <a:latin typeface="Cambria Math" panose="02040503050406030204" pitchFamily="18" charset="0"/>
                            <a:cs typeface="+mn-cs"/>
                          </a:rPr>
                          <m:t>𝑡</m:t>
                        </m:r>
                      </m:den>
                    </m:f>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b="1" i="1" cap="none">
                        <a:solidFill>
                          <a:srgbClr val="000000"/>
                        </a:solidFill>
                        <a:latin typeface="Cambria Math" panose="02040503050406030204" pitchFamily="18" charset="0"/>
                        <a:cs typeface="+mn-cs"/>
                      </a:rPr>
                      <m:t>𝑩𝒖</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oMath>
                </a14:m>
                <a:r>
                  <a:rPr lang="en-US" altLang="zh-CN" sz="2400" cap="none" dirty="0">
                    <a:solidFill>
                      <a:srgbClr val="35507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(2-38)</a:t>
                </a: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将上式由</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积分到</a:t>
                </a:r>
                <a:r>
                  <a:rPr lang="en-US" altLang="zh-CN" sz="2400" i="1" cap="none"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，得</a:t>
                </a:r>
                <a:br>
                  <a:rPr lang="zh-CN" altLang="en-US"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nary>
                      <m:naryP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𝑡</m:t>
                        </m:r>
                      </m:sup>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𝜏</m:t>
                            </m:r>
                          </m:sup>
                        </m:sSup>
                        <m:r>
                          <a:rPr lang="zh-CN" altLang="en-US" sz="2400" b="1" i="1">
                            <a:solidFill>
                              <a:srgbClr val="000000"/>
                            </a:solidFill>
                            <a:latin typeface="Cambria Math" panose="02040503050406030204" pitchFamily="18" charset="0"/>
                          </a:rPr>
                          <m:t>𝑩𝒖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m:rPr>
                        <m:sty m:val="p"/>
                      </m:rPr>
                      <a:rPr lang="zh-CN" altLang="en-US" sz="2400" cap="none" smtClean="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oMath>
                </a14:m>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即</a:t>
                </a: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a:latin typeface="Cambria Math" panose="02040503050406030204" pitchFamily="18" charset="0"/>
                      </a:rPr>
                      <m:t>𝒙</m:t>
                    </m:r>
                    <m:d>
                      <m:dPr>
                        <m:ctrlPr>
                          <a:rPr lang="zh-CN" altLang="en-US" sz="2400" i="1">
                            <a:latin typeface="Cambria Math" panose="02040503050406030204" pitchFamily="18" charset="0"/>
                          </a:rPr>
                        </m:ctrlPr>
                      </m:dPr>
                      <m:e>
                        <m:r>
                          <a:rPr lang="zh-CN" altLang="en-US" sz="2400">
                            <a:latin typeface="Cambria Math" panose="02040503050406030204" pitchFamily="18" charset="0"/>
                          </a:rPr>
                          <m:t>𝑡</m:t>
                        </m:r>
                      </m:e>
                    </m:d>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𝑒</m:t>
                        </m:r>
                      </m:e>
                      <m:sup>
                        <m:r>
                          <a:rPr lang="zh-CN" altLang="en-US" sz="2400">
                            <a:latin typeface="Cambria Math" panose="02040503050406030204" pitchFamily="18" charset="0"/>
                          </a:rPr>
                          <m:t>𝑨</m:t>
                        </m:r>
                        <m:r>
                          <a:rPr lang="zh-CN" altLang="en-US" sz="2400">
                            <a:latin typeface="Cambria Math" panose="02040503050406030204" pitchFamily="18" charset="0"/>
                          </a:rPr>
                          <m:t>𝑡</m:t>
                        </m:r>
                      </m:sup>
                    </m:sSup>
                    <m:r>
                      <a:rPr lang="zh-CN" altLang="en-US" sz="2400">
                        <a:latin typeface="Cambria Math" panose="02040503050406030204" pitchFamily="18" charset="0"/>
                      </a:rPr>
                      <m:t>𝒙</m:t>
                    </m:r>
                    <m:d>
                      <m:dPr>
                        <m:ctrlPr>
                          <a:rPr lang="zh-CN" altLang="en-US" sz="2400" i="1">
                            <a:latin typeface="Cambria Math" panose="02040503050406030204" pitchFamily="18" charset="0"/>
                          </a:rPr>
                        </m:ctrlPr>
                      </m:dPr>
                      <m:e>
                        <m:r>
                          <a:rPr lang="zh-CN" altLang="en-US" sz="2400">
                            <a:latin typeface="Cambria Math" panose="02040503050406030204" pitchFamily="18" charset="0"/>
                          </a:rPr>
                          <m:t>0</m:t>
                        </m:r>
                      </m:e>
                    </m:d>
                    <m:r>
                      <a:rPr lang="en-US" altLang="zh-CN" sz="2400" b="0" i="0" smtClean="0">
                        <a:latin typeface="Cambria Math" panose="02040503050406030204" pitchFamily="18" charset="0"/>
                      </a:rPr>
                      <m:t>+</m:t>
                    </m:r>
                    <m:nary>
                      <m:naryPr>
                        <m:ctrlPr>
                          <a:rPr lang="zh-CN" altLang="en-US" sz="2400" i="1">
                            <a:latin typeface="Cambria Math" panose="02040503050406030204" pitchFamily="18" charset="0"/>
                          </a:rPr>
                        </m:ctrlPr>
                      </m:naryPr>
                      <m:sub>
                        <m:r>
                          <a:rPr lang="zh-CN" altLang="en-US" sz="2400">
                            <a:latin typeface="Cambria Math" panose="02040503050406030204" pitchFamily="18" charset="0"/>
                          </a:rPr>
                          <m:t>0</m:t>
                        </m:r>
                      </m:sub>
                      <m:sup>
                        <m:r>
                          <a:rPr lang="zh-CN" altLang="en-US" sz="2400">
                            <a:latin typeface="Cambria Math" panose="02040503050406030204" pitchFamily="18" charset="0"/>
                          </a:rPr>
                          <m:t>𝑡</m:t>
                        </m:r>
                      </m:sup>
                      <m:e>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𝑒</m:t>
                            </m:r>
                          </m:e>
                          <m:sup>
                            <m:r>
                              <a:rPr lang="zh-CN" altLang="en-US" sz="2400">
                                <a:latin typeface="Cambria Math" panose="02040503050406030204" pitchFamily="18" charset="0"/>
                              </a:rPr>
                              <m:t>𝑨</m:t>
                            </m:r>
                            <m:r>
                              <a:rPr lang="en-US" altLang="zh-CN" sz="2400">
                                <a:latin typeface="Cambria Math" panose="02040503050406030204" pitchFamily="18" charset="0"/>
                              </a:rPr>
                              <m:t>(</m:t>
                            </m:r>
                            <m:r>
                              <a:rPr lang="en-US" altLang="zh-CN" sz="2400">
                                <a:latin typeface="Cambria Math" panose="02040503050406030204" pitchFamily="18" charset="0"/>
                              </a:rPr>
                              <m:t>𝑡</m:t>
                            </m:r>
                            <m:r>
                              <a:rPr lang="en-US" altLang="zh-CN" sz="2400">
                                <a:latin typeface="Cambria Math" panose="02040503050406030204" pitchFamily="18" charset="0"/>
                              </a:rPr>
                              <m:t>−</m:t>
                            </m:r>
                            <m:r>
                              <a:rPr lang="zh-CN" altLang="en-US" sz="2400">
                                <a:latin typeface="Cambria Math" panose="02040503050406030204" pitchFamily="18" charset="0"/>
                              </a:rPr>
                              <m:t>𝜏</m:t>
                            </m:r>
                            <m:r>
                              <a:rPr lang="en-US" altLang="zh-CN" sz="2400">
                                <a:latin typeface="Cambria Math" panose="02040503050406030204" pitchFamily="18" charset="0"/>
                              </a:rPr>
                              <m:t>)</m:t>
                            </m:r>
                          </m:sup>
                        </m:sSup>
                        <m:r>
                          <a:rPr lang="zh-CN" altLang="en-US" sz="2400">
                            <a:latin typeface="Cambria Math" panose="02040503050406030204" pitchFamily="18" charset="0"/>
                          </a:rPr>
                          <m:t>𝑩𝒖</m:t>
                        </m:r>
                        <m:r>
                          <a:rPr lang="zh-CN" altLang="en-US" sz="2400">
                            <a:latin typeface="Cambria Math" panose="02040503050406030204" pitchFamily="18" charset="0"/>
                          </a:rPr>
                          <m:t>(</m:t>
                        </m:r>
                        <m:r>
                          <a:rPr lang="zh-CN" altLang="en-US" sz="2400">
                            <a:latin typeface="Cambria Math" panose="02040503050406030204" pitchFamily="18" charset="0"/>
                          </a:rPr>
                          <m:t>𝜏</m:t>
                        </m:r>
                        <m:r>
                          <a:rPr lang="zh-CN" altLang="en-US" sz="2400">
                            <a:latin typeface="Cambria Math" panose="02040503050406030204" pitchFamily="18" charset="0"/>
                          </a:rPr>
                          <m:t>)</m:t>
                        </m:r>
                      </m:e>
                    </m:nary>
                    <m:r>
                      <m:rPr>
                        <m:sty m:val="p"/>
                      </m:rPr>
                      <a:rPr lang="zh-CN" altLang="en-US" sz="2400">
                        <a:latin typeface="Cambria Math" panose="02040503050406030204" pitchFamily="18" charset="0"/>
                      </a:rPr>
                      <m:t>d</m:t>
                    </m:r>
                    <m:r>
                      <a:rPr lang="zh-CN" altLang="en-US" sz="2400">
                        <a:latin typeface="Cambria Math" panose="02040503050406030204" pitchFamily="18" charset="0"/>
                      </a:rPr>
                      <m:t>𝜏</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AE2EAB92-41EE-4C86-BC14-F1990CEC73FC}"/>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EB253805-D964-46CD-8ACD-7BB84C438578}"/>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33264C9-0A46-416D-9B08-A612A88C0E7F}"/>
                  </a:ext>
                </a:extLst>
              </p:cNvPr>
              <p:cNvSpPr>
                <a:spLocks noGrp="1"/>
              </p:cNvSpPr>
              <p:nvPr>
                <p:ph type="title" idx="4294967295"/>
              </p:nvPr>
            </p:nvSpPr>
            <p:spPr>
              <a:xfrm>
                <a:off x="623393" y="404665"/>
                <a:ext cx="11189822" cy="6192688"/>
              </a:xfrm>
            </p:spPr>
            <p:txBody>
              <a:bodyPr/>
              <a:lstStyle/>
              <a:p>
                <a:pPr>
                  <a:lnSpc>
                    <a:spcPct val="120000"/>
                  </a:lnSpc>
                </a:pPr>
                <a:r>
                  <a:rPr lang="zh-CN" altLang="en-US" sz="2400" dirty="0">
                    <a:highlight>
                      <a:srgbClr val="C0C0C0"/>
                    </a:highlight>
                    <a:latin typeface="Times New Roman" panose="02020603050405020304" pitchFamily="18" charset="0"/>
                    <a:cs typeface="Times New Roman" panose="02020603050405020304" pitchFamily="18" charset="0"/>
                  </a:rPr>
                  <a:t>证明：</a:t>
                </a:r>
                <a:r>
                  <a:rPr lang="zh-CN" altLang="en-US" sz="2400" dirty="0">
                    <a:latin typeface="Times New Roman" panose="02020603050405020304" pitchFamily="18" charset="0"/>
                    <a:cs typeface="Times New Roman" panose="02020603050405020304" pitchFamily="18" charset="0"/>
                  </a:rPr>
                  <a:t>方法二：对线性定常齐次状态方程式 </a:t>
                </a:r>
                <a:br>
                  <a:rPr lang="zh-CN" altLang="en-US"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两边取拉普拉斯变换，得</a:t>
                </a:r>
                <a14:m>
                  <m:oMath xmlns:m="http://schemas.openxmlformats.org/officeDocument/2006/math">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𝑿</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𝑨𝑿</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𝑩𝑼</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Times New Roman" panose="02020603050405020304" pitchFamily="18" charset="0"/>
                    <a:cs typeface="Times New Roman" panose="02020603050405020304" pitchFamily="18" charset="0"/>
                  </a:rPr>
                </a:br>
                <a:r>
                  <a:rPr lang="en-US" altLang="zh-CN" sz="2400" i="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𝑿</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𝑩𝑼</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(2-39)</a:t>
                </a:r>
                <a:br>
                  <a:rPr lang="zh-CN" altLang="en-US"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等式两边左乘</a:t>
                </a:r>
                <a14:m>
                  <m:oMath xmlns:m="http://schemas.openxmlformats.org/officeDocument/2006/math">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𝑠</m:t>
                    </m:r>
                    <m:r>
                      <a:rPr lang="zh-CN" altLang="en-US" sz="2400" b="1" i="1" cap="none">
                        <a:solidFill>
                          <a:srgbClr val="000000"/>
                        </a:solidFill>
                        <a:latin typeface="Cambria Math" panose="02040503050406030204" pitchFamily="18" charset="0"/>
                      </a:rPr>
                      <m:t>𝑰</m:t>
                    </m:r>
                    <m:r>
                      <a:rPr lang="zh-CN" altLang="en-US" sz="2400" i="1" cap="none">
                        <a:solidFill>
                          <a:srgbClr val="000000"/>
                        </a:solidFill>
                        <a:latin typeface="Cambria Math" panose="02040503050406030204" pitchFamily="18" charset="0"/>
                      </a:rPr>
                      <m:t>−</m:t>
                    </m:r>
                    <m:r>
                      <a:rPr lang="zh-CN" altLang="en-US" sz="2400" b="1" i="1" cap="none">
                        <a:solidFill>
                          <a:srgbClr val="000000"/>
                        </a:solidFill>
                        <a:latin typeface="Cambria Math" panose="02040503050406030204" pitchFamily="18" charset="0"/>
                      </a:rPr>
                      <m:t>𝑨</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m:t>
                        </m:r>
                      </m:e>
                      <m:sup>
                        <m:r>
                          <a:rPr lang="zh-CN" altLang="en-US" sz="2400" i="1" cap="none">
                            <a:solidFill>
                              <a:srgbClr val="000000"/>
                            </a:solidFill>
                            <a:latin typeface="Cambria Math" panose="02040503050406030204" pitchFamily="18" charset="0"/>
                          </a:rPr>
                          <m:t>−1</m:t>
                        </m:r>
                      </m:sup>
                    </m:sSup>
                  </m:oMath>
                </a14:m>
                <a:r>
                  <a:rPr lang="zh-CN" altLang="en-US" sz="2400" dirty="0">
                    <a:latin typeface="Times New Roman" panose="02020603050405020304" pitchFamily="18" charset="0"/>
                    <a:cs typeface="Times New Roman" panose="02020603050405020304" pitchFamily="18" charset="0"/>
                  </a:rPr>
                  <a:t>，有</a:t>
                </a:r>
                <a:br>
                  <a:rPr lang="zh-CN" altLang="en-US" sz="2400" dirty="0">
                    <a:latin typeface="Times New Roman" panose="02020603050405020304" pitchFamily="18" charset="0"/>
                    <a:ea typeface="黑体" panose="02010609060101010101" pitchFamily="49" charset="-122"/>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𝑿</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𝑠</m:t>
                        </m:r>
                      </m:e>
                    </m:d>
                    <m:r>
                      <a:rPr lang="en-US" altLang="zh-CN" sz="2400" b="0" i="1" smtClean="0">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𝑠</m:t>
                    </m:r>
                    <m:r>
                      <a:rPr lang="zh-CN" altLang="en-US" sz="2400" b="1" i="1" cap="none">
                        <a:solidFill>
                          <a:srgbClr val="000000"/>
                        </a:solidFill>
                        <a:latin typeface="Cambria Math" panose="02040503050406030204" pitchFamily="18" charset="0"/>
                      </a:rPr>
                      <m:t>𝑰</m:t>
                    </m:r>
                    <m:r>
                      <a:rPr lang="zh-CN" altLang="en-US" sz="2400" i="1" cap="none">
                        <a:solidFill>
                          <a:srgbClr val="000000"/>
                        </a:solidFill>
                        <a:latin typeface="Cambria Math" panose="02040503050406030204" pitchFamily="18" charset="0"/>
                      </a:rPr>
                      <m:t>−</m:t>
                    </m:r>
                    <m:r>
                      <a:rPr lang="zh-CN" altLang="en-US" sz="2400" b="1" i="1" cap="none">
                        <a:solidFill>
                          <a:srgbClr val="000000"/>
                        </a:solidFill>
                        <a:latin typeface="Cambria Math" panose="02040503050406030204" pitchFamily="18" charset="0"/>
                      </a:rPr>
                      <m:t>𝑨</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m:t>
                        </m:r>
                      </m:e>
                      <m:sup>
                        <m:r>
                          <a:rPr lang="zh-CN" altLang="en-US" sz="2400" i="1" cap="none">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𝑠</m:t>
                    </m:r>
                    <m:r>
                      <a:rPr lang="zh-CN" altLang="en-US" sz="2400" b="1" i="1" cap="none">
                        <a:solidFill>
                          <a:srgbClr val="000000"/>
                        </a:solidFill>
                        <a:latin typeface="Cambria Math" panose="02040503050406030204" pitchFamily="18" charset="0"/>
                      </a:rPr>
                      <m:t>𝑰</m:t>
                    </m:r>
                    <m:r>
                      <a:rPr lang="zh-CN" altLang="en-US" sz="2400" i="1" cap="none">
                        <a:solidFill>
                          <a:srgbClr val="000000"/>
                        </a:solidFill>
                        <a:latin typeface="Cambria Math" panose="02040503050406030204" pitchFamily="18" charset="0"/>
                      </a:rPr>
                      <m:t>−</m:t>
                    </m:r>
                    <m:r>
                      <a:rPr lang="zh-CN" altLang="en-US" sz="2400" b="1" i="1" cap="none">
                        <a:solidFill>
                          <a:srgbClr val="000000"/>
                        </a:solidFill>
                        <a:latin typeface="Cambria Math" panose="02040503050406030204" pitchFamily="18" charset="0"/>
                      </a:rPr>
                      <m:t>𝑨</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m:t>
                        </m:r>
                      </m:e>
                      <m:sup>
                        <m:r>
                          <a:rPr lang="zh-CN" altLang="en-US" sz="2400" i="1" cap="none">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𝑩𝑼</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a14:m>
                <a:r>
                  <a:rPr lang="en-US" altLang="zh-CN" sz="2400" i="1" dirty="0">
                    <a:solidFill>
                      <a:srgbClr val="00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(2-40)</a:t>
                </a:r>
                <a:br>
                  <a:rPr lang="zh-CN" altLang="en-US"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取拉普拉斯反变换，可得齐次状态方程的解为</a:t>
                </a:r>
                <a:br>
                  <a:rPr lang="en-US" altLang="zh-CN" sz="2400"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𝐿</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𝐿</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𝑩𝑼</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m:oMathPara>
                </a14:m>
                <a:br>
                  <a:rPr lang="zh-CN" altLang="en-US" sz="2400" i="1" dirty="0">
                    <a:solidFill>
                      <a:srgbClr val="000000"/>
                    </a:solidFill>
                    <a:latin typeface="Times New Roman" panose="02020603050405020304" pitchFamily="18" charset="0"/>
                    <a:cs typeface="Times New Roman" panose="02020603050405020304" pitchFamily="18" charset="0"/>
                  </a:rPr>
                </a:br>
                <a:r>
                  <a:rPr lang="en-US" altLang="zh-CN" sz="2400" i="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nary>
                      <m:naryP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cap="none" smtClean="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oMath>
                </a14:m>
                <a:r>
                  <a:rPr lang="en-US" altLang="zh-CN" sz="2400" dirty="0">
                    <a:latin typeface="Times New Roman" panose="02020603050405020304" pitchFamily="18" charset="0"/>
                    <a:cs typeface="Times New Roman" panose="02020603050405020304" pitchFamily="18" charset="0"/>
                  </a:rPr>
                  <a:t>				(2-41)	</a:t>
                </a:r>
                <a:br>
                  <a:rPr lang="zh-CN" altLang="en-US"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133264C9-0A46-416D-9B08-A612A88C0E7F}"/>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10" name="标注: 线形(无边框) 9">
            <a:extLst>
              <a:ext uri="{FF2B5EF4-FFF2-40B4-BE49-F238E27FC236}">
                <a16:creationId xmlns:a16="http://schemas.microsoft.com/office/drawing/2014/main" id="{E68DD05E-D53D-4BD8-9BE7-E5F6684BB01B}"/>
              </a:ext>
            </a:extLst>
          </p:cNvPr>
          <p:cNvSpPr/>
          <p:nvPr/>
        </p:nvSpPr>
        <p:spPr>
          <a:xfrm>
            <a:off x="493337" y="5445224"/>
            <a:ext cx="2778399" cy="862584"/>
          </a:xfrm>
          <a:prstGeom prst="callout1">
            <a:avLst>
              <a:gd name="adj1" fmla="val -13500"/>
              <a:gd name="adj2" fmla="val 84387"/>
              <a:gd name="adj3" fmla="val -89439"/>
              <a:gd name="adj4" fmla="val 149373"/>
            </a:avLst>
          </a:prstGeom>
          <a:ln/>
        </p:spPr>
        <p:style>
          <a:lnRef idx="1">
            <a:schemeClr val="accent1"/>
          </a:lnRef>
          <a:fillRef idx="2">
            <a:schemeClr val="accent1"/>
          </a:fillRef>
          <a:effectRef idx="1">
            <a:schemeClr val="accent1"/>
          </a:effectRef>
          <a:fontRef idx="minor">
            <a:schemeClr val="dk1"/>
          </a:fontRef>
        </p:style>
        <p:txBody>
          <a:bodyPr rtlCol="0" anchor="ctr"/>
          <a:lstStyle/>
          <a:p>
            <a:pPr lvl="0" algn="l" defTabSz="457200" fontAlgn="auto">
              <a:lnSpc>
                <a:spcPct val="130000"/>
              </a:lnSpc>
              <a:spcBef>
                <a:spcPts val="0"/>
              </a:spcBef>
              <a:spcAft>
                <a:spcPts val="0"/>
              </a:spcAft>
            </a:pPr>
            <a:r>
              <a:rPr lang="zh-CN" altLang="en-US" sz="2000" dirty="0">
                <a:solidFill>
                  <a:prstClr val="black"/>
                </a:solidFill>
                <a:latin typeface="微软雅黑 Light" panose="020B0502040204020203" pitchFamily="34" charset="-122"/>
                <a:ea typeface="微软雅黑 Light" panose="020B0502040204020203" pitchFamily="34" charset="-122"/>
              </a:rPr>
              <a:t>系统初始状态的转移项，即系统的自由运动项；</a:t>
            </a:r>
          </a:p>
        </p:txBody>
      </p:sp>
      <p:sp>
        <p:nvSpPr>
          <p:cNvPr id="23" name="标注: 线形(无边框) 22">
            <a:extLst>
              <a:ext uri="{FF2B5EF4-FFF2-40B4-BE49-F238E27FC236}">
                <a16:creationId xmlns:a16="http://schemas.microsoft.com/office/drawing/2014/main" id="{D061C83F-DBA6-46AF-BEDD-57F5006B3011}"/>
              </a:ext>
            </a:extLst>
          </p:cNvPr>
          <p:cNvSpPr/>
          <p:nvPr/>
        </p:nvSpPr>
        <p:spPr>
          <a:xfrm>
            <a:off x="7248128" y="5445224"/>
            <a:ext cx="3056239" cy="862584"/>
          </a:xfrm>
          <a:prstGeom prst="callout1">
            <a:avLst>
              <a:gd name="adj1" fmla="val -13500"/>
              <a:gd name="adj2" fmla="val 84387"/>
              <a:gd name="adj3" fmla="val -104583"/>
              <a:gd name="adj4" fmla="val -18003"/>
            </a:avLst>
          </a:prstGeom>
        </p:spPr>
        <p:style>
          <a:lnRef idx="1">
            <a:schemeClr val="accent5"/>
          </a:lnRef>
          <a:fillRef idx="2">
            <a:schemeClr val="accent5"/>
          </a:fillRef>
          <a:effectRef idx="1">
            <a:schemeClr val="accent5"/>
          </a:effectRef>
          <a:fontRef idx="minor">
            <a:schemeClr val="dk1"/>
          </a:fontRef>
        </p:style>
        <p:txBody>
          <a:bodyPr rtlCol="0" anchor="ctr"/>
          <a:lstStyle/>
          <a:p>
            <a:pPr lvl="0" algn="l" defTabSz="457200" fontAlgn="auto">
              <a:lnSpc>
                <a:spcPct val="130000"/>
              </a:lnSpc>
              <a:spcBef>
                <a:spcPts val="0"/>
              </a:spcBef>
              <a:spcAft>
                <a:spcPts val="0"/>
              </a:spcAft>
            </a:pPr>
            <a:r>
              <a:rPr lang="zh-CN" altLang="en-US" sz="2000" dirty="0">
                <a:solidFill>
                  <a:prstClr val="black"/>
                </a:solidFill>
                <a:latin typeface="微软雅黑 Light" panose="020B0502040204020203" pitchFamily="34" charset="-122"/>
                <a:ea typeface="微软雅黑 Light" panose="020B0502040204020203" pitchFamily="34" charset="-122"/>
              </a:rPr>
              <a:t>控制信号作用下的受控项，即系统的强迫运动项。</a:t>
            </a:r>
          </a:p>
        </p:txBody>
      </p:sp>
      <p:sp>
        <p:nvSpPr>
          <p:cNvPr id="7" name="灯片编号占位符 1">
            <a:extLst>
              <a:ext uri="{FF2B5EF4-FFF2-40B4-BE49-F238E27FC236}">
                <a16:creationId xmlns:a16="http://schemas.microsoft.com/office/drawing/2014/main" id="{9B219299-EC88-46A0-84E5-25B66E20D7A2}"/>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BAB72F2-76C6-437F-BFFF-8599091FB59F}"/>
                  </a:ext>
                </a:extLst>
              </p:cNvPr>
              <p:cNvSpPr>
                <a:spLocks noGrp="1"/>
              </p:cNvSpPr>
              <p:nvPr>
                <p:ph type="title" idx="4294967295"/>
              </p:nvPr>
            </p:nvSpPr>
            <p:spPr>
              <a:xfrm>
                <a:off x="623393" y="404665"/>
                <a:ext cx="11189822" cy="5765724"/>
              </a:xfrm>
            </p:spPr>
            <p:txBody>
              <a:bodyPr/>
              <a:lstStyle/>
              <a:p>
                <a:pPr lvl="0" fontAlgn="base">
                  <a:lnSpc>
                    <a:spcPct val="120000"/>
                  </a:lnSpc>
                  <a:spcAft>
                    <a:spcPct val="0"/>
                  </a:spcAft>
                </a:pPr>
                <a:r>
                  <a:rPr lang="zh-CN" altLang="en-US" sz="2400" dirty="0"/>
                  <a:t>例</a:t>
                </a:r>
                <a:r>
                  <a:rPr lang="en-US" altLang="zh-CN" sz="2400" dirty="0"/>
                  <a:t>2-6  </a:t>
                </a:r>
                <a:r>
                  <a:rPr lang="zh-CN" altLang="en-US" sz="2400" dirty="0"/>
                  <a:t>求下列系统的时间响应</a:t>
                </a:r>
                <a:br>
                  <a:rPr lang="en-US" altLang="zh-CN" sz="2400" dirty="0"/>
                </a:br>
                <a:r>
                  <a:rPr lang="en-US" altLang="zh-CN" sz="2400" dirty="0"/>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&amp;0	</m:t>
                            </m:r>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&amp;−2	</m:t>
                            </m:r>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−3</m:t>
                            </m:r>
                          </m:e>
                        </m:eqArr>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&amp;1</m:t>
                            </m:r>
                          </m:e>
                        </m:eqArr>
                      </m:e>
                    </m:d>
                    <m:r>
                      <a:rPr lang="zh-CN" altLang="en-US" sz="2400" i="1">
                        <a:solidFill>
                          <a:srgbClr val="000000"/>
                        </a:solidFill>
                        <a:latin typeface="Cambria Math" panose="02040503050406030204" pitchFamily="18" charset="0"/>
                      </a:rPr>
                      <m:t>𝑢</m:t>
                    </m:r>
                  </m:oMath>
                </a14:m>
                <a:br>
                  <a:rPr lang="zh-CN" altLang="en-US" sz="2400" dirty="0"/>
                </a:br>
                <a:r>
                  <a:rPr lang="zh-CN" altLang="en-US" sz="2400" dirty="0"/>
                  <a:t>式</a:t>
                </a:r>
                <a:r>
                  <a:rPr lang="zh-CN" altLang="en-US" sz="2400" cap="none" dirty="0"/>
                  <a:t>中，</a:t>
                </a:r>
                <a:r>
                  <a:rPr lang="en-US" altLang="zh-CN" sz="2400" i="1" cap="none" dirty="0">
                    <a:latin typeface="Times New Roman" panose="02020603050405020304" pitchFamily="18" charset="0"/>
                  </a:rPr>
                  <a:t>u</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a:t>
                </a:r>
                <a:r>
                  <a:rPr lang="zh-CN" altLang="en-US" sz="2400" cap="none" dirty="0">
                    <a:latin typeface="Times New Roman" panose="02020603050405020304" pitchFamily="18" charset="0"/>
                  </a:rPr>
                  <a:t>为</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 = 0</a:t>
                </a:r>
                <a:r>
                  <a:rPr lang="zh-CN" altLang="en-US" sz="2400" cap="none" dirty="0">
                    <a:latin typeface="Times New Roman" panose="02020603050405020304" pitchFamily="18" charset="0"/>
                  </a:rPr>
                  <a:t>时作用于系统的单位阶跃函数，  即</a:t>
                </a:r>
                <a:r>
                  <a:rPr lang="en-US" altLang="zh-CN" sz="2400" i="1" cap="none" dirty="0">
                    <a:latin typeface="Times New Roman" panose="02020603050405020304" pitchFamily="18" charset="0"/>
                  </a:rPr>
                  <a:t>u</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)=1(</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a:t>
                </a:r>
                <a:r>
                  <a:rPr lang="zh-CN" altLang="en-US" sz="2400" cap="none" dirty="0">
                    <a:latin typeface="Times New Roman" panose="02020603050405020304" pitchFamily="18" charset="0"/>
                  </a:rPr>
                  <a:t>。</a:t>
                </a:r>
                <a:br>
                  <a:rPr lang="zh-CN" altLang="en-US" sz="2400" cap="none" dirty="0">
                    <a:latin typeface="Times New Roman" panose="02020603050405020304" pitchFamily="18" charset="0"/>
                  </a:rPr>
                </a:br>
                <a:r>
                  <a:rPr lang="en-US" altLang="zh-CN" sz="2400" dirty="0">
                    <a:ea typeface="黑体" panose="02010609060101010101" pitchFamily="49" charset="-122"/>
                  </a:rPr>
                  <a:t> </a:t>
                </a:r>
                <a:r>
                  <a:rPr lang="zh-CN" altLang="en-US" sz="2400" dirty="0">
                    <a:latin typeface="宋体" panose="02010600030101010101" pitchFamily="2" charset="-122"/>
                  </a:rPr>
                  <a:t>解</a:t>
                </a:r>
                <a:r>
                  <a:rPr lang="en-US" altLang="zh-CN" sz="2400" dirty="0">
                    <a:latin typeface="宋体" panose="02010600030101010101" pitchFamily="2" charset="-122"/>
                  </a:rPr>
                  <a:t>:</a:t>
                </a:r>
                <a:r>
                  <a:rPr lang="zh-CN" altLang="en-US" sz="2400" dirty="0">
                    <a:latin typeface="宋体" panose="02010600030101010101" pitchFamily="2" charset="-122"/>
                  </a:rPr>
                  <a:t>状态转移矩阵</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𝑡</m:t>
                        </m:r>
                      </m:sup>
                    </m:sSup>
                  </m:oMath>
                </a14:m>
                <a:br>
                  <a:rPr lang="zh-CN" altLang="en-US" sz="2400" dirty="0"/>
                </a:br>
                <a:r>
                  <a:rPr lang="zh-CN" altLang="en-US" sz="2400" dirty="0">
                    <a:latin typeface="Times New Roman" panose="02020603050405020304" pitchFamily="18" charset="0"/>
                  </a:rPr>
                  <a:t>已在例</a:t>
                </a:r>
                <a:r>
                  <a:rPr lang="en-US" altLang="zh-CN" sz="2400" dirty="0">
                    <a:latin typeface="Times New Roman" panose="02020603050405020304" pitchFamily="18" charset="0"/>
                  </a:rPr>
                  <a:t>2-2</a:t>
                </a:r>
                <a:r>
                  <a:rPr lang="zh-CN" altLang="en-US" sz="2400" dirty="0">
                    <a:latin typeface="Times New Roman" panose="02020603050405020304" pitchFamily="18" charset="0"/>
                  </a:rPr>
                  <a:t>中求</a:t>
                </a:r>
                <a:r>
                  <a:rPr lang="zh-CN" altLang="en-US" sz="2400" dirty="0">
                    <a:latin typeface="宋体" panose="02010600030101010101" pitchFamily="2" charset="-122"/>
                  </a:rPr>
                  <a:t>得，即</a:t>
                </a:r>
                <a:br>
                  <a:rPr lang="en-US" altLang="zh-CN" sz="2400" dirty="0">
                    <a:latin typeface="宋体" panose="02010600030101010101" pitchFamily="2" charset="-122"/>
                  </a:rPr>
                </a:br>
                <a:r>
                  <a:rPr lang="en-US" altLang="zh-CN" sz="2400" dirty="0">
                    <a:latin typeface="宋体" panose="02010600030101010101" pitchFamily="2" charset="-122"/>
                  </a:rPr>
                  <a:t>		</a:t>
                </a:r>
                <a14:m>
                  <m:oMath xmlns:m="http://schemas.openxmlformats.org/officeDocument/2006/math">
                    <m:r>
                      <a:rPr lang="zh-CN" altLang="en-US" sz="2400" b="1" i="1" cap="none">
                        <a:solidFill>
                          <a:srgbClr val="000000"/>
                        </a:solidFill>
                        <a:latin typeface="Cambria Math" panose="02040503050406030204" pitchFamily="18" charset="0"/>
                        <a:cs typeface="+mn-cs"/>
                      </a:rPr>
                      <m:t>𝜱</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𝑨</m:t>
                        </m:r>
                        <m:r>
                          <m:rPr>
                            <m:sty m:val="p"/>
                          </m:rPr>
                          <a:rPr lang="zh-CN" altLang="en-US" sz="2400" cap="none">
                            <a:solidFill>
                              <a:srgbClr val="000000"/>
                            </a:solidFill>
                            <a:latin typeface="Cambria Math" panose="02040503050406030204" pitchFamily="18" charset="0"/>
                            <a:cs typeface="+mn-cs"/>
                          </a:rPr>
                          <m:t>t</m:t>
                        </m:r>
                      </m:sup>
                    </m:sSup>
                    <m:r>
                      <a:rPr lang="zh-CN" altLang="en-US" sz="2400" i="1" cap="none">
                        <a:solidFill>
                          <a:srgbClr val="000000"/>
                        </a:solidFill>
                        <a:latin typeface="Cambria Math" panose="02040503050406030204" pitchFamily="18" charset="0"/>
                        <a:cs typeface="+mn-cs"/>
                      </a:rPr>
                      <m:t>=</m:t>
                    </m:r>
                    <m:d>
                      <m:dPr>
                        <m:begChr m:val="["/>
                        <m:endChr m:val="]"/>
                        <m:ctrlPr>
                          <a:rPr lang="zh-CN" altLang="en-US" sz="2400" i="1" cap="none">
                            <a:solidFill>
                              <a:srgbClr val="000000"/>
                            </a:solidFill>
                            <a:latin typeface="Cambria Math" panose="02040503050406030204" pitchFamily="18" charset="0"/>
                            <a:cs typeface="+mn-cs"/>
                          </a:rPr>
                        </m:ctrlPr>
                      </m:dPr>
                      <m:e>
                        <m:m>
                          <m:mPr>
                            <m:mcs>
                              <m:mc>
                                <m:mcPr>
                                  <m:count m:val="2"/>
                                  <m:mcJc m:val="center"/>
                                </m:mcPr>
                              </m:mc>
                            </m:mcs>
                            <m:ctrlPr>
                              <a:rPr lang="en-US" altLang="zh-CN" sz="2400" i="1" cap="none">
                                <a:solidFill>
                                  <a:srgbClr val="000000"/>
                                </a:solidFill>
                                <a:latin typeface="Cambria Math" panose="02040503050406030204" pitchFamily="18" charset="0"/>
                                <a:cs typeface="+mn-cs"/>
                              </a:rPr>
                            </m:ctrlPr>
                          </m:mPr>
                          <m:mr>
                            <m:e>
                              <m:r>
                                <a:rPr lang="zh-CN" altLang="en-US" sz="2400" i="1" cap="none">
                                  <a:solidFill>
                                    <a:srgbClr val="000000"/>
                                  </a:solidFill>
                                  <a:latin typeface="Cambria Math" panose="02040503050406030204" pitchFamily="18" charset="0"/>
                                  <a:cs typeface="+mn-cs"/>
                                </a:rPr>
                                <m:t>2</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−2</m:t>
                                  </m:r>
                                  <m:r>
                                    <a:rPr lang="zh-CN" altLang="en-US" sz="2400" i="1" cap="none">
                                      <a:solidFill>
                                        <a:srgbClr val="000000"/>
                                      </a:solidFill>
                                      <a:latin typeface="Cambria Math" panose="02040503050406030204" pitchFamily="18" charset="0"/>
                                      <a:cs typeface="+mn-cs"/>
                                    </a:rPr>
                                    <m:t>𝑡</m:t>
                                  </m:r>
                                </m:sup>
                              </m:sSup>
                            </m:e>
                            <m:e>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−2</m:t>
                                  </m:r>
                                  <m:r>
                                    <a:rPr lang="zh-CN" altLang="en-US" sz="2400" i="1" cap="none">
                                      <a:solidFill>
                                        <a:srgbClr val="000000"/>
                                      </a:solidFill>
                                      <a:latin typeface="Cambria Math" panose="02040503050406030204" pitchFamily="18" charset="0"/>
                                      <a:cs typeface="+mn-cs"/>
                                    </a:rPr>
                                    <m:t>𝑡</m:t>
                                  </m:r>
                                </m:sup>
                              </m:sSup>
                            </m:e>
                          </m:mr>
                          <m:mr>
                            <m:e>
                              <m:r>
                                <a:rPr lang="zh-CN" altLang="en-US" sz="2400" i="1" cap="none">
                                  <a:solidFill>
                                    <a:srgbClr val="000000"/>
                                  </a:solidFill>
                                  <a:latin typeface="Cambria Math" panose="02040503050406030204" pitchFamily="18" charset="0"/>
                                  <a:cs typeface="+mn-cs"/>
                                </a:rPr>
                                <m:t>−2</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+2</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−2</m:t>
                                  </m:r>
                                  <m:r>
                                    <a:rPr lang="zh-CN" altLang="en-US" sz="2400" i="1" cap="none">
                                      <a:solidFill>
                                        <a:srgbClr val="000000"/>
                                      </a:solidFill>
                                      <a:latin typeface="Cambria Math" panose="02040503050406030204" pitchFamily="18" charset="0"/>
                                      <a:cs typeface="+mn-cs"/>
                                    </a:rPr>
                                    <m:t>𝑡</m:t>
                                  </m:r>
                                </m:sup>
                              </m:sSup>
                            </m:e>
                            <m:e>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+2</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cap="none">
                                      <a:solidFill>
                                        <a:srgbClr val="000000"/>
                                      </a:solidFill>
                                      <a:latin typeface="Cambria Math" panose="02040503050406030204" pitchFamily="18" charset="0"/>
                                      <a:cs typeface="+mn-cs"/>
                                    </a:rPr>
                                    <m:t>e</m:t>
                                  </m:r>
                                </m:e>
                                <m:sup>
                                  <m:r>
                                    <a:rPr lang="zh-CN" altLang="en-US" sz="2400" i="1" cap="none">
                                      <a:solidFill>
                                        <a:srgbClr val="000000"/>
                                      </a:solidFill>
                                      <a:latin typeface="Cambria Math" panose="02040503050406030204" pitchFamily="18" charset="0"/>
                                      <a:cs typeface="+mn-cs"/>
                                    </a:rPr>
                                    <m:t>−2</m:t>
                                  </m:r>
                                  <m:r>
                                    <a:rPr lang="zh-CN" altLang="en-US" sz="2400" i="1" cap="none">
                                      <a:solidFill>
                                        <a:srgbClr val="000000"/>
                                      </a:solidFill>
                                      <a:latin typeface="Cambria Math" panose="02040503050406030204" pitchFamily="18" charset="0"/>
                                      <a:cs typeface="+mn-cs"/>
                                    </a:rPr>
                                    <m:t>𝑡</m:t>
                                  </m:r>
                                </m:sup>
                              </m:sSup>
                            </m:e>
                          </m:mr>
                        </m:m>
                        <m:eqArr>
                          <m:eqArrPr>
                            <m:ctrlPr>
                              <a:rPr lang="zh-CN" altLang="en-US" sz="2400" i="1" cap="none">
                                <a:solidFill>
                                  <a:srgbClr val="000000"/>
                                </a:solidFill>
                                <a:latin typeface="Cambria Math" panose="02040503050406030204" pitchFamily="18" charset="0"/>
                                <a:cs typeface="+mn-cs"/>
                              </a:rPr>
                            </m:ctrlPr>
                          </m:eqArrPr>
                          <m:e>
                            <m:r>
                              <a:rPr lang="zh-CN" altLang="en-US" sz="2400" i="1" cap="none">
                                <a:solidFill>
                                  <a:srgbClr val="000000"/>
                                </a:solidFill>
                                <a:latin typeface="Cambria Math" panose="02040503050406030204" pitchFamily="18" charset="0"/>
                                <a:cs typeface="+mn-cs"/>
                              </a:rPr>
                              <m:t>&amp;	</m:t>
                            </m:r>
                          </m:e>
                          <m:e>
                            <m:r>
                              <a:rPr lang="zh-CN" altLang="en-US" sz="2400" i="1" cap="none">
                                <a:solidFill>
                                  <a:srgbClr val="000000"/>
                                </a:solidFill>
                                <a:latin typeface="Cambria Math" panose="02040503050406030204" pitchFamily="18" charset="0"/>
                                <a:cs typeface="+mn-cs"/>
                              </a:rPr>
                              <m:t>&amp;	</m:t>
                            </m:r>
                          </m:e>
                        </m:eqArr>
                      </m:e>
                    </m:d>
                  </m:oMath>
                </a14:m>
                <a:br>
                  <a:rPr lang="en-US" altLang="zh-CN" sz="2400" dirty="0"/>
                </a:br>
                <a:r>
                  <a:rPr lang="zh-CN" altLang="en-US" sz="2400" dirty="0">
                    <a:latin typeface="宋体" panose="02010600030101010101" pitchFamily="2" charset="-122"/>
                  </a:rPr>
                  <a:t>因此，系统对单位阶跃输入的响应为：</a:t>
                </a:r>
                <a:br>
                  <a:rPr lang="en-US" altLang="zh-CN" sz="2400" dirty="0">
                    <a:latin typeface="宋体" panose="02010600030101010101" pitchFamily="2" charset="-122"/>
                  </a:rPr>
                </a:br>
                <a14:m>
                  <m:oMath xmlns:m="http://schemas.openxmlformats.org/officeDocument/2006/math">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(0)+</m:t>
                    </m:r>
                    <m:nary>
                      <m:naryPr>
                        <m:ctrlPr>
                          <a:rPr lang="zh-CN" altLang="en-US" sz="2400" i="1" cap="none">
                            <a:solidFill>
                              <a:srgbClr val="000000"/>
                            </a:solidFill>
                            <a:latin typeface="Cambria Math" panose="02040503050406030204" pitchFamily="18" charset="0"/>
                            <a:cs typeface="+mn-cs"/>
                          </a:rPr>
                        </m:ctrlPr>
                      </m:naryPr>
                      <m:sub>
                        <m:m>
                          <m:mPr>
                            <m:plcHide m:val="on"/>
                            <m:mcs>
                              <m:mc>
                                <m:mcPr>
                                  <m:count m:val="1"/>
                                  <m:mcJc m:val="center"/>
                                </m:mcPr>
                              </m:mc>
                            </m:mcs>
                            <m:ctrlPr>
                              <a:rPr lang="zh-CN" altLang="en-US" sz="2400" i="1" cap="none">
                                <a:solidFill>
                                  <a:srgbClr val="000000"/>
                                </a:solidFill>
                                <a:latin typeface="Cambria Math" panose="02040503050406030204" pitchFamily="18" charset="0"/>
                                <a:cs typeface="+mn-cs"/>
                              </a:rPr>
                            </m:ctrlPr>
                          </m:mPr>
                          <m:mr>
                            <m:e/>
                          </m:mr>
                        </m:m>
                        <m:r>
                          <a:rPr lang="zh-CN" altLang="en-US" sz="2400" i="1" cap="none">
                            <a:solidFill>
                              <a:srgbClr val="000000"/>
                            </a:solidFill>
                            <a:latin typeface="Cambria Math" panose="02040503050406030204" pitchFamily="18" charset="0"/>
                            <a:cs typeface="+mn-cs"/>
                          </a:rPr>
                          <m:t>0</m:t>
                        </m:r>
                      </m:sub>
                      <m:sup>
                        <m:m>
                          <m:mPr>
                            <m:plcHide m:val="on"/>
                            <m:mcs>
                              <m:mc>
                                <m:mcPr>
                                  <m:count m:val="1"/>
                                  <m:mcJc m:val="center"/>
                                </m:mcPr>
                              </m:mc>
                            </m:mcs>
                            <m:ctrlPr>
                              <a:rPr lang="zh-CN" altLang="en-US" sz="2400" i="1" cap="none">
                                <a:solidFill>
                                  <a:srgbClr val="000000"/>
                                </a:solidFill>
                                <a:latin typeface="Cambria Math" panose="02040503050406030204" pitchFamily="18" charset="0"/>
                                <a:cs typeface="+mn-cs"/>
                              </a:rPr>
                            </m:ctrlPr>
                          </m:mPr>
                          <m:mr>
                            <m:e/>
                          </m:mr>
                        </m:m>
                        <m:r>
                          <a:rPr lang="zh-CN" altLang="en-US" sz="2400" i="1" cap="none">
                            <a:solidFill>
                              <a:srgbClr val="000000"/>
                            </a:solidFill>
                            <a:latin typeface="Cambria Math" panose="02040503050406030204" pitchFamily="18" charset="0"/>
                            <a:cs typeface="+mn-cs"/>
                          </a:rPr>
                          <m:t>𝑡</m:t>
                        </m:r>
                      </m:sup>
                      <m:e>
                        <m:d>
                          <m:dPr>
                            <m:begChr m:val="["/>
                            <m:endChr m:val="]"/>
                            <m:ctrlPr>
                              <a:rPr lang="zh-CN" altLang="en-US" sz="2400" i="1" cap="none">
                                <a:solidFill>
                                  <a:srgbClr val="000000"/>
                                </a:solidFill>
                                <a:latin typeface="Cambria Math" panose="02040503050406030204" pitchFamily="18" charset="0"/>
                                <a:cs typeface="+mn-cs"/>
                              </a:rPr>
                            </m:ctrlPr>
                          </m:dPr>
                          <m:e>
                            <m:m>
                              <m:mPr>
                                <m:mcs>
                                  <m:mc>
                                    <m:mcPr>
                                      <m:count m:val="2"/>
                                      <m:mcJc m:val="center"/>
                                    </m:mcPr>
                                  </m:mc>
                                </m:mcs>
                                <m:ctrlPr>
                                  <a:rPr lang="en-US" altLang="zh-CN"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en-US" altLang="zh-CN" sz="2400" b="0" i="1" cap="none" smtClean="0">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b="0" i="1" cap="none" smtClean="0">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b="0" i="1" cap="none" smtClean="0">
                                          <a:solidFill>
                                            <a:srgbClr val="000000"/>
                                          </a:solidFill>
                                          <a:latin typeface="Cambria Math" panose="02040503050406030204" pitchFamily="18" charset="0"/>
                                        </a:rPr>
                                        <m:t>)</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e>
                              </m:mr>
                              <m:mr>
                                <m:e>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e>
                                <m:e>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r>
                                    <a:rPr lang="zh-CN" altLang="en-US" sz="2400" i="1" cap="none">
                                      <a:solidFill>
                                        <a:srgbClr val="000000"/>
                                      </a:solidFill>
                                      <a:latin typeface="Cambria Math" panose="02040503050406030204" pitchFamily="18" charset="0"/>
                                    </a:rPr>
                                    <m:t>+2</m:t>
                                  </m:r>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−2</m:t>
                                      </m:r>
                                      <m:r>
                                        <a:rPr lang="en-US" altLang="zh-CN"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en-US" altLang="zh-CN"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𝜏</m:t>
                                      </m:r>
                                      <m:r>
                                        <a:rPr lang="en-US" altLang="zh-CN" sz="2400" i="1" cap="none">
                                          <a:solidFill>
                                            <a:srgbClr val="000000"/>
                                          </a:solidFill>
                                          <a:latin typeface="Cambria Math" panose="02040503050406030204" pitchFamily="18" charset="0"/>
                                        </a:rPr>
                                        <m:t>)</m:t>
                                      </m:r>
                                    </m:sup>
                                  </m:sSup>
                                </m:e>
                              </m:mr>
                            </m:m>
                          </m:e>
                        </m:d>
                      </m:e>
                    </m:nary>
                    <m:d>
                      <m:dPr>
                        <m:begChr m:val="["/>
                        <m:endChr m:val="]"/>
                        <m:ctrlPr>
                          <a:rPr lang="zh-CN" altLang="en-US" sz="2400" i="1" cap="none">
                            <a:solidFill>
                              <a:srgbClr val="000000"/>
                            </a:solidFill>
                            <a:latin typeface="Cambria Math" panose="02040503050406030204" pitchFamily="18" charset="0"/>
                            <a:cs typeface="+mn-cs"/>
                          </a:rPr>
                        </m:ctrlPr>
                      </m:dPr>
                      <m:e>
                        <m:eqArr>
                          <m:eqArrPr>
                            <m:ctrlPr>
                              <a:rPr lang="zh-CN" altLang="en-US" sz="2400" i="1" cap="none">
                                <a:solidFill>
                                  <a:srgbClr val="000000"/>
                                </a:solidFill>
                                <a:latin typeface="Cambria Math" panose="02040503050406030204" pitchFamily="18" charset="0"/>
                                <a:cs typeface="+mn-cs"/>
                              </a:rPr>
                            </m:ctrlPr>
                          </m:eqArrPr>
                          <m:e>
                            <m:r>
                              <a:rPr lang="zh-CN" altLang="en-US" sz="2400" i="1" cap="none">
                                <a:solidFill>
                                  <a:srgbClr val="000000"/>
                                </a:solidFill>
                                <a:latin typeface="Cambria Math" panose="02040503050406030204" pitchFamily="18" charset="0"/>
                                <a:cs typeface="+mn-cs"/>
                              </a:rPr>
                              <m:t>&amp;0</m:t>
                            </m:r>
                          </m:e>
                          <m:e>
                            <m:r>
                              <a:rPr lang="zh-CN" altLang="en-US" sz="2400" i="1" cap="none">
                                <a:solidFill>
                                  <a:srgbClr val="000000"/>
                                </a:solidFill>
                                <a:latin typeface="Cambria Math" panose="02040503050406030204" pitchFamily="18" charset="0"/>
                                <a:cs typeface="+mn-cs"/>
                              </a:rPr>
                              <m:t>&amp;1</m:t>
                            </m:r>
                          </m:e>
                        </m:eqArr>
                      </m:e>
                    </m:d>
                    <m:r>
                      <a:rPr lang="zh-CN" altLang="en-US" sz="2400" i="1" cap="none">
                        <a:solidFill>
                          <a:srgbClr val="000000"/>
                        </a:solidFill>
                        <a:latin typeface="Cambria Math" panose="02040503050406030204" pitchFamily="18" charset="0"/>
                        <a:cs typeface="+mn-cs"/>
                      </a:rPr>
                      <m:t>1(</m:t>
                    </m:r>
                    <m:r>
                      <a:rPr lang="zh-CN" altLang="en-US" sz="2400" i="1" cap="none">
                        <a:solidFill>
                          <a:srgbClr val="000000"/>
                        </a:solidFill>
                        <a:latin typeface="Cambria Math" panose="02040503050406030204" pitchFamily="18" charset="0"/>
                        <a:cs typeface="+mn-cs"/>
                      </a:rPr>
                      <m:t>𝜏</m:t>
                    </m:r>
                    <m:r>
                      <a:rPr lang="zh-CN" altLang="en-US" sz="2400" i="1" cap="none">
                        <a:solidFill>
                          <a:srgbClr val="000000"/>
                        </a:solidFill>
                        <a:latin typeface="Cambria Math" panose="02040503050406030204" pitchFamily="18" charset="0"/>
                        <a:cs typeface="+mn-cs"/>
                      </a:rPr>
                      <m:t>)</m:t>
                    </m:r>
                    <m:r>
                      <m:rPr>
                        <m:sty m:val="p"/>
                      </m:rPr>
                      <a:rPr lang="zh-CN" altLang="en-US" sz="2400" cap="none">
                        <a:solidFill>
                          <a:srgbClr val="000000"/>
                        </a:solidFill>
                        <a:latin typeface="Cambria Math" panose="02040503050406030204" pitchFamily="18" charset="0"/>
                        <a:cs typeface="+mn-cs"/>
                      </a:rPr>
                      <m:t>d</m:t>
                    </m:r>
                    <m:r>
                      <a:rPr lang="zh-CN" altLang="en-US" sz="2400" i="1" cap="none">
                        <a:solidFill>
                          <a:srgbClr val="000000"/>
                        </a:solidFill>
                        <a:latin typeface="Cambria Math" panose="02040503050406030204" pitchFamily="18" charset="0"/>
                        <a:cs typeface="+mn-cs"/>
                      </a:rPr>
                      <m:t>𝜏</m:t>
                    </m:r>
                  </m:oMath>
                </a14:m>
                <a:r>
                  <a:rPr lang="zh-CN" altLang="en-US" sz="2400" dirty="0">
                    <a:latin typeface="宋体" panose="02010600030101010101" pitchFamily="2" charset="-122"/>
                  </a:rPr>
                  <a:t> </a:t>
                </a:r>
                <a:endParaRPr lang="zh-CN" altLang="en-US" sz="2400" dirty="0"/>
              </a:p>
            </p:txBody>
          </p:sp>
        </mc:Choice>
        <mc:Fallback xmlns="">
          <p:sp>
            <p:nvSpPr>
              <p:cNvPr id="2" name="标题 1">
                <a:extLst>
                  <a:ext uri="{FF2B5EF4-FFF2-40B4-BE49-F238E27FC236}">
                    <a16:creationId xmlns:a16="http://schemas.microsoft.com/office/drawing/2014/main" id="{3BAB72F2-76C6-437F-BFFF-8599091FB59F}"/>
                  </a:ext>
                </a:extLst>
              </p:cNvPr>
              <p:cNvSpPr>
                <a:spLocks noGrp="1" noRot="1" noChangeAspect="1" noMove="1" noResize="1" noEditPoints="1" noAdjustHandles="1" noChangeArrowheads="1" noChangeShapeType="1" noTextEdit="1"/>
              </p:cNvSpPr>
              <p:nvPr>
                <p:ph type="title" idx="4294967295"/>
              </p:nvPr>
            </p:nvSpPr>
            <p:spPr>
              <a:xfrm>
                <a:off x="623393" y="404665"/>
                <a:ext cx="11189822" cy="5765724"/>
              </a:xfrm>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622A5174-9BA0-4882-B431-D51239FDF016}"/>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52</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71968-F58F-4774-8BAD-B5D29637AEF5}"/>
              </a:ext>
            </a:extLst>
          </p:cNvPr>
          <p:cNvSpPr>
            <a:spLocks noGrp="1"/>
          </p:cNvSpPr>
          <p:nvPr>
            <p:ph type="title" idx="4294967295"/>
          </p:nvPr>
        </p:nvSpPr>
        <p:spPr>
          <a:xfrm>
            <a:off x="623393" y="404665"/>
            <a:ext cx="11189822" cy="6192688"/>
          </a:xfrm>
        </p:spPr>
        <p:txBody>
          <a:bodyPr/>
          <a:lstStyle/>
          <a:p>
            <a:r>
              <a:rPr lang="zh-CN" altLang="en-US" sz="2400" dirty="0"/>
              <a:t>或</a:t>
            </a: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r>
              <a:rPr lang="en-US" altLang="zh-CN" sz="2400" dirty="0">
                <a:latin typeface="黑体" panose="02010609060101010101" pitchFamily="49" charset="-122"/>
                <a:ea typeface="黑体" panose="02010609060101010101" pitchFamily="49" charset="-122"/>
              </a:rPr>
              <a:t> </a:t>
            </a:r>
            <a:r>
              <a:rPr lang="zh-CN" altLang="en-US" sz="2400" dirty="0">
                <a:latin typeface="Times New Roman" panose="02020603050405020304" pitchFamily="18" charset="0"/>
              </a:rPr>
              <a:t>如果初始状态为零，</a:t>
            </a:r>
            <a:r>
              <a:rPr lang="zh-CN" altLang="en-US" sz="2400" cap="none" dirty="0">
                <a:latin typeface="Times New Roman" panose="02020603050405020304" pitchFamily="18" charset="0"/>
              </a:rPr>
              <a:t>即</a:t>
            </a:r>
            <a:r>
              <a:rPr lang="en-US" altLang="zh-CN" sz="2400" b="1" i="1" cap="none" dirty="0">
                <a:latin typeface="Times New Roman" panose="02020603050405020304" pitchFamily="18" charset="0"/>
              </a:rPr>
              <a:t>x</a:t>
            </a:r>
            <a:r>
              <a:rPr lang="en-US" altLang="zh-CN" sz="2400" cap="none" dirty="0">
                <a:latin typeface="Times New Roman" panose="02020603050405020304" pitchFamily="18" charset="0"/>
              </a:rPr>
              <a:t>(0)=0,</a:t>
            </a:r>
            <a:r>
              <a:rPr lang="zh-CN" altLang="en-US" sz="2400" cap="none" dirty="0">
                <a:latin typeface="Times New Roman" panose="02020603050405020304" pitchFamily="18" charset="0"/>
              </a:rPr>
              <a:t>可将</a:t>
            </a:r>
            <a:r>
              <a:rPr lang="en-US" altLang="zh-CN" sz="2400" b="1" i="1" cap="none" dirty="0">
                <a:latin typeface="Times New Roman" panose="02020603050405020304" pitchFamily="18" charset="0"/>
              </a:rPr>
              <a:t>x</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a:t>
            </a:r>
            <a:r>
              <a:rPr lang="zh-CN" altLang="en-US" sz="2400" cap="none" dirty="0">
                <a:latin typeface="Times New Roman" panose="02020603050405020304" pitchFamily="18" charset="0"/>
              </a:rPr>
              <a:t>简化为</a:t>
            </a:r>
            <a:r>
              <a:rPr lang="zh-CN" altLang="en-US" sz="2400" cap="none" dirty="0">
                <a:latin typeface="Times New Roman" panose="02020603050405020304" pitchFamily="18" charset="0"/>
                <a:ea typeface="黑体" panose="02010609060101010101" pitchFamily="49" charset="-122"/>
              </a:rPr>
              <a:t> </a:t>
            </a:r>
            <a:r>
              <a:rPr lang="zh-CN" altLang="en-US" sz="2400" cap="none" dirty="0">
                <a:latin typeface="Times New Roman" panose="02020603050405020304" pitchFamily="18" charset="0"/>
              </a:rPr>
              <a:t> </a:t>
            </a:r>
            <a:endParaRPr lang="zh-CN" altLang="en-US" sz="240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8852" name="Object 4">
                <a:extLst>
                  <a:ext uri="{FF2B5EF4-FFF2-40B4-BE49-F238E27FC236}">
                    <a16:creationId xmlns:a16="http://schemas.microsoft.com/office/drawing/2014/main" id="{7FF78822-F76C-4248-B661-5D14C68C2EFC}"/>
                  </a:ext>
                </a:extLst>
              </p:cNvPr>
              <p:cNvSpPr txBox="1"/>
              <p:nvPr/>
            </p:nvSpPr>
            <p:spPr bwMode="auto">
              <a:xfrm>
                <a:off x="1193800" y="1193800"/>
                <a:ext cx="9804400" cy="132080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&amp;2</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e>
                            <m:e>
                              <m:r>
                                <a:rPr lang="zh-CN" altLang="en-US" i="1">
                                  <a:solidFill>
                                    <a:srgbClr val="000000"/>
                                  </a:solidFill>
                                  <a:latin typeface="Cambria Math" panose="02040503050406030204" pitchFamily="18" charset="0"/>
                                </a:rPr>
                                <m:t>&amp;−2</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e>
                          </m:eqArr>
                        </m:e>
                      </m:d>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m:t>
                              </m:r>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e>
                            <m:e>
                              <m:r>
                                <a:rPr lang="zh-CN" altLang="en-US" i="1">
                                  <a:solidFill>
                                    <a:srgbClr val="000000"/>
                                  </a:solidFill>
                                  <a:latin typeface="Cambria Math" panose="02040503050406030204" pitchFamily="18" charset="0"/>
                                </a:rPr>
                                <m:t>&amp;</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e>
                          </m:eqArr>
                        </m:e>
                      </m:d>
                    </m:oMath>
                  </m:oMathPara>
                </a14:m>
                <a:endParaRPr lang="zh-CN" altLang="en-US"/>
              </a:p>
            </p:txBody>
          </p:sp>
        </mc:Choice>
        <mc:Fallback xmlns="">
          <p:sp>
            <p:nvSpPr>
              <p:cNvPr id="78852" name="Object 4">
                <a:extLst>
                  <a:ext uri="{FF2B5EF4-FFF2-40B4-BE49-F238E27FC236}">
                    <a16:creationId xmlns:a16="http://schemas.microsoft.com/office/drawing/2014/main" id="{7FF78822-F76C-4248-B661-5D14C68C2EFC}"/>
                  </a:ext>
                </a:extLst>
              </p:cNvPr>
              <p:cNvSpPr txBox="1">
                <a:spLocks noRot="1" noChangeAspect="1" noMove="1" noResize="1" noEditPoints="1" noAdjustHandles="1" noChangeArrowheads="1" noChangeShapeType="1" noTextEdit="1"/>
              </p:cNvSpPr>
              <p:nvPr/>
            </p:nvSpPr>
            <p:spPr bwMode="auto">
              <a:xfrm>
                <a:off x="1193800" y="1193800"/>
                <a:ext cx="9804400" cy="132080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855" name="Object 7">
                <a:extLst>
                  <a:ext uri="{FF2B5EF4-FFF2-40B4-BE49-F238E27FC236}">
                    <a16:creationId xmlns:a16="http://schemas.microsoft.com/office/drawing/2014/main" id="{C615D480-CA4E-42DF-BE52-AE4D1FD21E9B}"/>
                  </a:ext>
                </a:extLst>
              </p:cNvPr>
              <p:cNvSpPr txBox="1"/>
              <p:nvPr/>
            </p:nvSpPr>
            <p:spPr bwMode="auto">
              <a:xfrm>
                <a:off x="3327400" y="3810000"/>
                <a:ext cx="5288880" cy="13779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m:rPr>
                                      <m:sty m:val="p"/>
                                    </m:rPr>
                                    <a:rPr lang="zh-CN" altLang="en-US" sz="2400" i="0">
                                      <a:solidFill>
                                        <a:srgbClr val="000000"/>
                                      </a:solidFill>
                                      <a:latin typeface="Cambria Math" panose="02040503050406030204" pitchFamily="18" charset="0"/>
                                    </a:rPr>
                                    <m:t>e</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sup>
                              </m:sSup>
                              <m:r>
                                <m:rPr>
                                  <m:nor/>
                                </m:rPr>
                                <a:rPr lang="zh-CN" altLang="en-US" sz="2400" i="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r>
                                    <m:rPr>
                                      <m:sty m:val="p"/>
                                    </m:rPr>
                                    <a:rPr lang="zh-CN" altLang="en-US" sz="2400" i="0">
                                      <a:solidFill>
                                        <a:srgbClr val="000000"/>
                                      </a:solidFill>
                                      <a:latin typeface="Cambria Math" panose="02040503050406030204" pitchFamily="18" charset="0"/>
                                    </a:rPr>
                                    <m:t>e</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e>
                            <m:e>
                              <m:r>
                                <a:rPr lang="zh-CN" altLang="en-US" sz="2400" i="1">
                                  <a:solidFill>
                                    <a:srgbClr val="000000"/>
                                  </a:solidFill>
                                  <a:latin typeface="Cambria Math" panose="02040503050406030204" pitchFamily="18" charset="0"/>
                                </a:rPr>
                                <m:t>&amp;</m:t>
                              </m:r>
                              <m:sSup>
                                <m:sSupPr>
                                  <m:ctrlPr>
                                    <a:rPr lang="zh-CN" altLang="en-US" sz="2400" i="1">
                                      <a:solidFill>
                                        <a:srgbClr val="000000"/>
                                      </a:solidFill>
                                      <a:latin typeface="Cambria Math" panose="02040503050406030204" pitchFamily="18" charset="0"/>
                                    </a:rPr>
                                  </m:ctrlPr>
                                </m:sSupPr>
                                <m:e>
                                  <m:r>
                                    <m:rPr>
                                      <m:sty m:val="p"/>
                                    </m:rPr>
                                    <a:rPr lang="zh-CN" altLang="en-US" sz="2400" i="0">
                                      <a:solidFill>
                                        <a:srgbClr val="000000"/>
                                      </a:solidFill>
                                      <a:latin typeface="Cambria Math" panose="02040503050406030204" pitchFamily="18" charset="0"/>
                                    </a:rPr>
                                    <m:t>e</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sup>
                              </m:sSup>
                              <m:r>
                                <m:rPr>
                                  <m:nor/>
                                </m:rPr>
                                <a:rPr lang="zh-CN" altLang="en-US" sz="2400" i="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m:rPr>
                                      <m:sty m:val="p"/>
                                    </m:rPr>
                                    <a:rPr lang="zh-CN" altLang="en-US" sz="2400" i="0">
                                      <a:solidFill>
                                        <a:srgbClr val="000000"/>
                                      </a:solidFill>
                                      <a:latin typeface="Cambria Math" panose="02040503050406030204" pitchFamily="18" charset="0"/>
                                    </a:rPr>
                                    <m:t>e</m:t>
                                  </m:r>
                                </m:e>
                                <m: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𝑡</m:t>
                                  </m:r>
                                </m:sup>
                              </m:sSup>
                            </m:e>
                          </m:eqArr>
                        </m:e>
                      </m:d>
                    </m:oMath>
                  </m:oMathPara>
                </a14:m>
                <a:endParaRPr lang="zh-CN" altLang="en-US" sz="2400" dirty="0"/>
              </a:p>
            </p:txBody>
          </p:sp>
        </mc:Choice>
        <mc:Fallback xmlns="">
          <p:sp>
            <p:nvSpPr>
              <p:cNvPr id="78855" name="Object 7">
                <a:extLst>
                  <a:ext uri="{FF2B5EF4-FFF2-40B4-BE49-F238E27FC236}">
                    <a16:creationId xmlns:a16="http://schemas.microsoft.com/office/drawing/2014/main" id="{C615D480-CA4E-42DF-BE52-AE4D1FD21E9B}"/>
                  </a:ext>
                </a:extLst>
              </p:cNvPr>
              <p:cNvSpPr txBox="1">
                <a:spLocks noRot="1" noChangeAspect="1" noMove="1" noResize="1" noEditPoints="1" noAdjustHandles="1" noChangeArrowheads="1" noChangeShapeType="1" noTextEdit="1"/>
              </p:cNvSpPr>
              <p:nvPr/>
            </p:nvSpPr>
            <p:spPr bwMode="auto">
              <a:xfrm>
                <a:off x="3327400" y="3810000"/>
                <a:ext cx="5288880" cy="1377950"/>
              </a:xfrm>
              <a:prstGeom prst="rect">
                <a:avLst/>
              </a:prstGeom>
              <a:blipFill>
                <a:blip r:embed="rId3"/>
                <a:stretch>
                  <a:fillRect/>
                </a:stretch>
              </a:blipFill>
            </p:spPr>
            <p:txBody>
              <a:bodyPr/>
              <a:lstStyle/>
              <a:p>
                <a:r>
                  <a:rPr lang="zh-CN" altLang="en-US">
                    <a:noFill/>
                  </a:rPr>
                  <a:t> </a:t>
                </a:r>
              </a:p>
            </p:txBody>
          </p:sp>
        </mc:Fallback>
      </mc:AlternateContent>
      <p:sp>
        <p:nvSpPr>
          <p:cNvPr id="6" name="动作按钮: 转到主页 5">
            <a:hlinkClick r:id="rId4" action="ppaction://hlinksldjump" highlightClick="1"/>
            <a:extLst>
              <a:ext uri="{FF2B5EF4-FFF2-40B4-BE49-F238E27FC236}">
                <a16:creationId xmlns:a16="http://schemas.microsoft.com/office/drawing/2014/main" id="{1A0F7949-82E6-4825-96CC-278D036B58A6}"/>
              </a:ext>
            </a:extLst>
          </p:cNvPr>
          <p:cNvSpPr/>
          <p:nvPr/>
        </p:nvSpPr>
        <p:spPr>
          <a:xfrm>
            <a:off x="11341114" y="5883912"/>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灯片编号占位符 1">
            <a:extLst>
              <a:ext uri="{FF2B5EF4-FFF2-40B4-BE49-F238E27FC236}">
                <a16:creationId xmlns:a16="http://schemas.microsoft.com/office/drawing/2014/main" id="{F9445301-3662-4779-B0CD-BABA3AC5D00B}"/>
              </a:ext>
            </a:extLst>
          </p:cNvPr>
          <p:cNvSpPr txBox="1">
            <a:spLocks/>
          </p:cNvSpPr>
          <p:nvPr/>
        </p:nvSpPr>
        <p:spPr>
          <a:xfrm>
            <a:off x="11186499" y="5805264"/>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5735959" y="4231638"/>
            <a:ext cx="5926635" cy="1569660"/>
          </a:xfrm>
        </p:spPr>
        <p:txBody>
          <a:bodyPr/>
          <a:lstStyle/>
          <a:p>
            <a:r>
              <a:rPr lang="zh-CN" altLang="en-US" sz="4800" dirty="0"/>
              <a:t>线性时变连续系统状态方程式的求解</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2.4</a:t>
            </a:r>
            <a:endParaRPr lang="zh-CN" altLang="en-US" sz="10400" dirty="0"/>
          </a:p>
        </p:txBody>
      </p:sp>
    </p:spTree>
    <p:extLst>
      <p:ext uri="{BB962C8B-B14F-4D97-AF65-F5344CB8AC3E}">
        <p14:creationId xmlns:p14="http://schemas.microsoft.com/office/powerpoint/2010/main" val="291693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D6C65-EE2C-4DE0-8CC9-2E75B87C8BC8}"/>
              </a:ext>
            </a:extLst>
          </p:cNvPr>
          <p:cNvSpPr>
            <a:spLocks noGrp="1"/>
          </p:cNvSpPr>
          <p:nvPr>
            <p:ph type="title"/>
          </p:nvPr>
        </p:nvSpPr>
        <p:spPr/>
        <p:txBody>
          <a:bodyPr/>
          <a:lstStyle/>
          <a:p>
            <a:r>
              <a:rPr lang="zh-CN" altLang="en-US" dirty="0"/>
              <a:t>为什么研究时变系统？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36C213-B6E5-4468-9BB3-F3BFB8991941}"/>
                  </a:ext>
                </a:extLst>
              </p:cNvPr>
              <p:cNvSpPr>
                <a:spLocks noGrp="1"/>
              </p:cNvSpPr>
              <p:nvPr>
                <p:ph sz="quarter" idx="13"/>
              </p:nvPr>
            </p:nvSpPr>
            <p:spPr>
              <a:xfrm>
                <a:off x="913774" y="1600200"/>
                <a:ext cx="10654834" cy="4421088"/>
              </a:xfrm>
            </p:spPr>
            <p:txBody>
              <a:bodyPr>
                <a:noAutofit/>
              </a:bodyPr>
              <a:lstStyle/>
              <a:p>
                <a:pPr>
                  <a:buNone/>
                </a:pPr>
                <a:r>
                  <a:rPr lang="zh-CN" altLang="en-US" dirty="0"/>
                  <a:t>       严格来说，一般控制系统都是时变系统</a:t>
                </a:r>
                <a:r>
                  <a:rPr lang="en-US" altLang="zh-CN" dirty="0"/>
                  <a:t>,</a:t>
                </a:r>
                <a:r>
                  <a:rPr lang="zh-CN" altLang="en-US" dirty="0"/>
                  <a:t>系统中的某些参数随时间而变化。线性</a:t>
                </a:r>
                <a:r>
                  <a:rPr lang="zh-CN" altLang="en-US" dirty="0">
                    <a:latin typeface="Times New Roman" panose="02020603050405020304" pitchFamily="18" charset="0"/>
                    <a:cs typeface="Times New Roman" panose="02020603050405020304" pitchFamily="18" charset="0"/>
                  </a:rPr>
                  <a:t>时变系统比线性定常系统更具有普遍性，更接近实际系统。 例如：</a:t>
                </a:r>
                <a:endParaRPr lang="en-US" altLang="zh-CN"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电阻的温度上升会导致电阻阻值变化，则电阻应为时变电阻；</a:t>
                </a:r>
              </a:p>
              <a:p>
                <a:pPr marL="457200" indent="-45720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火箭燃料的消耗会使其质量</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发生</a:t>
                </a:r>
                <a:r>
                  <a:rPr lang="zh-CN" altLang="en-US" dirty="0"/>
                  <a:t>变化等等。</a:t>
                </a:r>
              </a:p>
              <a:p>
                <a:pPr>
                  <a:buNone/>
                </a:pPr>
                <a:r>
                  <a:rPr lang="zh-CN" altLang="en-US" dirty="0"/>
                  <a:t>线性时变系统的状态空间表达式为</a:t>
                </a:r>
                <a:endParaRPr lang="en-US" altLang="zh-CN" dirty="0"/>
              </a:p>
              <a:p>
                <a:pPr algn="r">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en-US" altLang="zh-CN" dirty="0"/>
                  <a:t>			 </a:t>
                </a:r>
                <a:r>
                  <a:rPr lang="zh-CN" altLang="en-US" dirty="0"/>
                  <a:t>（</a:t>
                </a:r>
                <a:r>
                  <a:rPr lang="en-US" altLang="zh-CN" dirty="0"/>
                  <a:t>2-42</a:t>
                </a:r>
                <a:r>
                  <a:rPr lang="zh-CN" altLang="en-US" dirty="0"/>
                  <a:t>）</a:t>
                </a:r>
                <a:endParaRPr lang="en-US" altLang="zh-CN" dirty="0"/>
              </a:p>
              <a:p>
                <a:pPr>
                  <a:buNone/>
                </a:pPr>
                <a:r>
                  <a:rPr lang="zh-CN" altLang="en-US" dirty="0">
                    <a:latin typeface="宋体" panose="02010600030101010101" pitchFamily="2" charset="-122"/>
                  </a:rPr>
                  <a:t>类似可求出其解为</a:t>
                </a:r>
                <a:endParaRPr lang="en-US" altLang="zh-CN" dirty="0">
                  <a:latin typeface="宋体" panose="02010600030101010101" pitchFamily="2" charset="-122"/>
                </a:endParaRPr>
              </a:p>
              <a:p>
                <a:pPr algn="r">
                  <a:buNone/>
                </a:pP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i="1" cap="none">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𝜏</m:t>
                        </m:r>
                      </m:e>
                    </m:nary>
                  </m:oMath>
                </a14:m>
                <a:r>
                  <a:rPr lang="en-US" altLang="zh-CN" dirty="0"/>
                  <a:t>		</a:t>
                </a:r>
                <a:r>
                  <a:rPr lang="zh-CN" altLang="en-US" dirty="0"/>
                  <a:t>（</a:t>
                </a:r>
                <a:r>
                  <a:rPr lang="en-US" altLang="zh-CN" dirty="0"/>
                  <a:t>2-43</a:t>
                </a:r>
                <a:r>
                  <a:rPr lang="zh-CN" altLang="en-US" dirty="0"/>
                  <a:t>）  </a:t>
                </a:r>
              </a:p>
            </p:txBody>
          </p:sp>
        </mc:Choice>
        <mc:Fallback xmlns="">
          <p:sp>
            <p:nvSpPr>
              <p:cNvPr id="3" name="内容占位符 2">
                <a:extLst>
                  <a:ext uri="{FF2B5EF4-FFF2-40B4-BE49-F238E27FC236}">
                    <a16:creationId xmlns:a16="http://schemas.microsoft.com/office/drawing/2014/main" id="{BA36C213-B6E5-4468-9BB3-F3BFB8991941}"/>
                  </a:ext>
                </a:extLst>
              </p:cNvPr>
              <p:cNvSpPr>
                <a:spLocks noGrp="1" noRot="1" noChangeAspect="1" noMove="1" noResize="1" noEditPoints="1" noAdjustHandles="1" noChangeArrowheads="1" noChangeShapeType="1" noTextEdit="1"/>
              </p:cNvSpPr>
              <p:nvPr>
                <p:ph sz="quarter" idx="13"/>
              </p:nvPr>
            </p:nvSpPr>
            <p:spPr>
              <a:xfrm>
                <a:off x="913774" y="1600200"/>
                <a:ext cx="10654834" cy="4421088"/>
              </a:xfrm>
              <a:blipFill>
                <a:blip r:embed="rId2"/>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37F74780-6AD0-49AA-996B-AA67861F8A09}"/>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7EF1-7730-465A-BB07-10D5F51E896A}"/>
              </a:ext>
            </a:extLst>
          </p:cNvPr>
          <p:cNvSpPr>
            <a:spLocks noGrp="1"/>
          </p:cNvSpPr>
          <p:nvPr>
            <p:ph type="title"/>
          </p:nvPr>
        </p:nvSpPr>
        <p:spPr/>
        <p:txBody>
          <a:bodyPr/>
          <a:lstStyle/>
          <a:p>
            <a:r>
              <a:rPr lang="en-US" altLang="zh-CN" dirty="0"/>
              <a:t>2.4.1</a:t>
            </a:r>
            <a:r>
              <a:rPr lang="zh-CN" altLang="en-US" dirty="0"/>
              <a:t>齐次状态方程式的解 </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A43EC4B-8821-4B18-8B0A-4C2F447764DD}"/>
                  </a:ext>
                </a:extLst>
              </p:cNvPr>
              <p:cNvSpPr>
                <a:spLocks noGrp="1"/>
              </p:cNvSpPr>
              <p:nvPr>
                <p:ph sz="quarter" idx="13"/>
              </p:nvPr>
            </p:nvSpPr>
            <p:spPr>
              <a:xfrm>
                <a:off x="767407" y="1458355"/>
                <a:ext cx="10660378" cy="4850965"/>
              </a:xfrm>
            </p:spPr>
            <p:txBody>
              <a:bodyPr>
                <a:normAutofit/>
              </a:bodyPr>
              <a:lstStyle/>
              <a:p>
                <a:pPr>
                  <a:lnSpc>
                    <a:spcPct val="150000"/>
                  </a:lnSpc>
                  <a:buNone/>
                </a:pPr>
                <a:r>
                  <a:rPr lang="zh-CN" altLang="en-US" dirty="0">
                    <a:latin typeface="宋体" panose="02010600030101010101" pitchFamily="2" charset="-122"/>
                  </a:rPr>
                  <a:t>当输入</a:t>
                </a:r>
                <a:r>
                  <a:rPr lang="zh-CN" altLang="en-US" dirty="0">
                    <a:latin typeface="Times New Roman" panose="02020603050405020304" pitchFamily="18" charset="0"/>
                    <a:cs typeface="Times New Roman" panose="02020603050405020304" pitchFamily="18" charset="0"/>
                  </a:rPr>
                  <a:t>函数</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时，线性</a:t>
                </a:r>
                <a:r>
                  <a:rPr lang="zh-CN" altLang="en-US" dirty="0">
                    <a:latin typeface="宋体" panose="02010600030101010101" pitchFamily="2" charset="-122"/>
                  </a:rPr>
                  <a:t>时变系统的状态方程表现为齐次状态方程，即</a:t>
                </a:r>
                <a:endParaRPr lang="en-US" altLang="zh-CN" dirty="0">
                  <a:latin typeface="宋体" panose="02010600030101010101" pitchFamily="2" charset="-122"/>
                </a:endParaRPr>
              </a:p>
              <a:p>
                <a:pPr algn="r">
                  <a:lnSpc>
                    <a:spcPct val="150000"/>
                  </a:lnSpc>
                  <a:buNone/>
                </a:pP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(2-44)</a:t>
                </a:r>
                <a:r>
                  <a:rPr lang="zh-CN" altLang="en-US" dirty="0"/>
                  <a:t> </a:t>
                </a:r>
                <a:endParaRPr lang="en-US" altLang="zh-CN" dirty="0"/>
              </a:p>
              <a:p>
                <a:pPr>
                  <a:lnSpc>
                    <a:spcPct val="150000"/>
                  </a:lnSpc>
                  <a:buNone/>
                </a:pPr>
                <a:r>
                  <a:rPr lang="zh-CN" altLang="en-US" dirty="0">
                    <a:latin typeface="Times New Roman" panose="02020603050405020304" pitchFamily="18" charset="0"/>
                    <a:cs typeface="Times New Roman" panose="02020603050405020304" pitchFamily="18" charset="0"/>
                  </a:rPr>
                  <a:t>设初始时刻</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时的初始状态</a:t>
                </a:r>
                <a:r>
                  <a:rPr lang="en-US" altLang="zh-CN" b="1"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为已知，且在［</a:t>
                </a:r>
                <a:r>
                  <a:rPr lang="en-US" altLang="zh-CN" i="1"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］的时间间隔内，</a:t>
                </a:r>
                <a14:m>
                  <m:oMath xmlns:m="http://schemas.openxmlformats.org/officeDocument/2006/math">
                    <m:r>
                      <a:rPr lang="zh-CN" altLang="en-US" b="1" i="1">
                        <a:solidFill>
                          <a:srgbClr val="000000"/>
                        </a:solidFill>
                        <a:latin typeface="Cambria Math" panose="02040503050406030204" pitchFamily="18" charset="0"/>
                      </a:rPr>
                      <m:t>𝑨</m:t>
                    </m:r>
                  </m:oMath>
                </a14:m>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的各元素是</a:t>
                </a:r>
                <a:r>
                  <a:rPr lang="en-US" altLang="zh-CN" i="1"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的分段连续函数。</a:t>
                </a:r>
              </a:p>
              <a:p>
                <a:pPr>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标量时变系统</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FF0000"/>
                            </a:solidFill>
                            <a:latin typeface="Cambria Math" panose="02040503050406030204" pitchFamily="18" charset="0"/>
                          </a:rPr>
                        </m:ctrlPr>
                      </m:accPr>
                      <m:e>
                        <m:r>
                          <a:rPr lang="zh-CN" altLang="en-US" i="1">
                            <a:solidFill>
                              <a:srgbClr val="FF0000"/>
                            </a:solidFill>
                            <a:latin typeface="Cambria Math" panose="02040503050406030204" pitchFamily="18" charset="0"/>
                          </a:rPr>
                          <m:t>𝑥</m:t>
                        </m:r>
                      </m:e>
                    </m:acc>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𝑎</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𝑥</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oMath>
                </a14:m>
                <a:r>
                  <a:rPr lang="en-US" altLang="zh-CN" dirty="0"/>
                  <a:t>		             (2-45)</a:t>
                </a:r>
                <a:endParaRPr lang="zh-CN" altLang="en-US" dirty="0"/>
              </a:p>
              <a:p>
                <a:pPr>
                  <a:lnSpc>
                    <a:spcPct val="150000"/>
                  </a:lnSpc>
                  <a:buNone/>
                </a:pPr>
                <a:r>
                  <a:rPr lang="zh-CN" altLang="en-US" dirty="0">
                    <a:latin typeface="Times New Roman" panose="02020603050405020304" pitchFamily="18" charset="0"/>
                    <a:cs typeface="Times New Roman" panose="02020603050405020304" pitchFamily="18" charset="0"/>
                  </a:rPr>
                  <a:t>已知初始时刻</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时的初始状态</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zh-CN" altLang="en-US" dirty="0">
                    <a:latin typeface="宋体" panose="02010600030101010101" pitchFamily="2" charset="-122"/>
                  </a:rPr>
                  <a:t>采用分离变量后，可得式</a:t>
                </a:r>
                <a:r>
                  <a:rPr lang="en-US" altLang="zh-CN" dirty="0">
                    <a:latin typeface="宋体" panose="02010600030101010101" pitchFamily="2" charset="-122"/>
                  </a:rPr>
                  <a:t>(2-45)</a:t>
                </a:r>
                <a:r>
                  <a:rPr lang="zh-CN" altLang="en-US" dirty="0">
                    <a:latin typeface="宋体" panose="02010600030101010101" pitchFamily="2" charset="-122"/>
                  </a:rPr>
                  <a:t>的解为 </a:t>
                </a:r>
                <a:endParaRPr lang="en-US" altLang="zh-CN" dirty="0">
                  <a:latin typeface="宋体" panose="02010600030101010101" pitchFamily="2" charset="-122"/>
                </a:endParaRPr>
              </a:p>
              <a:p>
                <a:pPr algn="r">
                  <a:lnSpc>
                    <a:spcPct val="150000"/>
                  </a:lnSpc>
                  <a:buNone/>
                </a:pPr>
                <a14:m>
                  <m:oMath xmlns:m="http://schemas.openxmlformats.org/officeDocument/2006/math">
                    <m:r>
                      <a:rPr lang="zh-CN" altLang="en-US" i="1">
                        <a:solidFill>
                          <a:srgbClr val="FF0000"/>
                        </a:solidFill>
                        <a:latin typeface="Cambria Math" panose="02040503050406030204" pitchFamily="18" charset="0"/>
                      </a:rPr>
                      <m:t>𝑥</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𝑒</m:t>
                        </m:r>
                      </m:e>
                      <m:sup>
                        <m:nary>
                          <m:naryPr>
                            <m:ctrlPr>
                              <a:rPr lang="zh-CN" altLang="en-US" i="1">
                                <a:solidFill>
                                  <a:srgbClr val="FF0000"/>
                                </a:solidFill>
                                <a:latin typeface="Cambria Math" panose="02040503050406030204" pitchFamily="18" charset="0"/>
                              </a:rPr>
                            </m:ctrlPr>
                          </m:naryPr>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sub>
                          <m:sup>
                            <m:r>
                              <a:rPr lang="zh-CN" altLang="en-US" i="1">
                                <a:solidFill>
                                  <a:srgbClr val="FF0000"/>
                                </a:solidFill>
                                <a:latin typeface="Cambria Math" panose="02040503050406030204" pitchFamily="18" charset="0"/>
                              </a:rPr>
                              <m:t>𝑡</m:t>
                            </m:r>
                          </m:sup>
                          <m:e>
                            <m:r>
                              <a:rPr lang="zh-CN" altLang="en-US" i="1">
                                <a:solidFill>
                                  <a:srgbClr val="FF0000"/>
                                </a:solidFill>
                                <a:latin typeface="Cambria Math" panose="02040503050406030204" pitchFamily="18" charset="0"/>
                              </a:rPr>
                              <m:t>𝑎</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𝜏</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𝑑</m:t>
                            </m:r>
                            <m:r>
                              <a:rPr lang="zh-CN" altLang="en-US" i="1">
                                <a:solidFill>
                                  <a:srgbClr val="FF0000"/>
                                </a:solidFill>
                                <a:latin typeface="Cambria Math" panose="02040503050406030204" pitchFamily="18" charset="0"/>
                              </a:rPr>
                              <m:t>𝜏</m:t>
                            </m:r>
                          </m:e>
                        </m:nary>
                      </m:sup>
                    </m:sSup>
                    <m:r>
                      <a:rPr lang="zh-CN" altLang="en-US" i="1">
                        <a:solidFill>
                          <a:srgbClr val="FF0000"/>
                        </a:solidFill>
                        <a:latin typeface="Cambria Math" panose="02040503050406030204" pitchFamily="18" charset="0"/>
                      </a:rPr>
                      <m:t>𝑥</m:t>
                    </m:r>
                    <m:r>
                      <a:rPr lang="zh-CN" altLang="en-US" i="1">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r>
                      <a:rPr lang="zh-CN" altLang="en-US" i="1">
                        <a:solidFill>
                          <a:srgbClr val="FF0000"/>
                        </a:solidFill>
                        <a:latin typeface="Cambria Math" panose="02040503050406030204" pitchFamily="18" charset="0"/>
                      </a:rPr>
                      <m:t>)</m:t>
                    </m:r>
                  </m:oMath>
                </a14:m>
                <a:r>
                  <a:rPr lang="en-US" altLang="zh-CN" dirty="0">
                    <a:solidFill>
                      <a:srgbClr val="FF0000"/>
                    </a:solidFill>
                  </a:rPr>
                  <a:t>		</a:t>
                </a:r>
                <a:r>
                  <a:rPr lang="en-US" altLang="zh-CN" dirty="0"/>
                  <a:t>		(2-46)</a:t>
                </a:r>
              </a:p>
            </p:txBody>
          </p:sp>
        </mc:Choice>
        <mc:Fallback xmlns="">
          <p:sp>
            <p:nvSpPr>
              <p:cNvPr id="4" name="内容占位符 3">
                <a:extLst>
                  <a:ext uri="{FF2B5EF4-FFF2-40B4-BE49-F238E27FC236}">
                    <a16:creationId xmlns:a16="http://schemas.microsoft.com/office/drawing/2014/main" id="{2A43EC4B-8821-4B18-8B0A-4C2F447764DD}"/>
                  </a:ext>
                </a:extLst>
              </p:cNvPr>
              <p:cNvSpPr>
                <a:spLocks noGrp="1" noRot="1" noChangeAspect="1" noMove="1" noResize="1" noEditPoints="1" noAdjustHandles="1" noChangeArrowheads="1" noChangeShapeType="1" noTextEdit="1"/>
              </p:cNvSpPr>
              <p:nvPr>
                <p:ph sz="quarter" idx="13"/>
              </p:nvPr>
            </p:nvSpPr>
            <p:spPr>
              <a:xfrm>
                <a:off x="767407" y="1458355"/>
                <a:ext cx="10660378" cy="4850965"/>
              </a:xfrm>
              <a:blipFill>
                <a:blip r:embed="rId2"/>
                <a:stretch>
                  <a:fillRect l="-915" r="-800"/>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2EE2D162-994D-43DA-8C0A-3552AC98C53B}"/>
              </a:ext>
            </a:extLst>
          </p:cNvPr>
          <p:cNvSpPr txBox="1">
            <a:spLocks/>
          </p:cNvSpPr>
          <p:nvPr/>
        </p:nvSpPr>
        <p:spPr>
          <a:xfrm>
            <a:off x="11427785" y="647962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56</a:t>
            </a:fld>
            <a:endParaRPr lang="en-US" altLang="zh-CN" sz="1000" dirty="0"/>
          </a:p>
        </p:txBody>
      </p:sp>
    </p:spTree>
    <p:extLst>
      <p:ext uri="{BB962C8B-B14F-4D97-AF65-F5344CB8AC3E}">
        <p14:creationId xmlns:p14="http://schemas.microsoft.com/office/powerpoint/2010/main" val="268995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7EF1-7730-465A-BB07-10D5F51E896A}"/>
              </a:ext>
            </a:extLst>
          </p:cNvPr>
          <p:cNvSpPr>
            <a:spLocks noGrp="1"/>
          </p:cNvSpPr>
          <p:nvPr>
            <p:ph type="title"/>
          </p:nvPr>
        </p:nvSpPr>
        <p:spPr/>
        <p:txBody>
          <a:bodyPr/>
          <a:lstStyle/>
          <a:p>
            <a:r>
              <a:rPr lang="en-US" altLang="zh-CN" dirty="0"/>
              <a:t>2.4.1</a:t>
            </a:r>
            <a:r>
              <a:rPr lang="zh-CN" altLang="en-US" dirty="0"/>
              <a:t>齐次状态方程式的解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58CCE6-D0E3-4711-ADA1-5959CAC5E2F6}"/>
                  </a:ext>
                </a:extLst>
              </p:cNvPr>
              <p:cNvSpPr>
                <a:spLocks noGrp="1"/>
              </p:cNvSpPr>
              <p:nvPr>
                <p:ph sz="quarter" idx="13"/>
              </p:nvPr>
            </p:nvSpPr>
            <p:spPr>
              <a:xfrm>
                <a:off x="642688" y="1556792"/>
                <a:ext cx="11308026" cy="5105400"/>
              </a:xfrm>
            </p:spPr>
            <p:txBody>
              <a:bodyPr>
                <a:noAutofit/>
              </a:bodyPr>
              <a:lstStyle/>
              <a:p>
                <a:pPr>
                  <a:lnSpc>
                    <a:spcPct val="100000"/>
                  </a:lnSpc>
                </a:pPr>
                <a:r>
                  <a:rPr lang="zh-CN" altLang="en-US" dirty="0"/>
                  <a:t>时变齐次状态方程式</a:t>
                </a:r>
                <a:r>
                  <a:rPr lang="en-US" altLang="zh-CN" dirty="0"/>
                  <a:t>	</a:t>
                </a:r>
                <a14:m>
                  <m:oMath xmlns:m="http://schemas.openxmlformats.org/officeDocument/2006/math">
                    <m:acc>
                      <m:accPr>
                        <m:chr m:val="̇"/>
                        <m:ctrlPr>
                          <a:rPr lang="zh-CN" altLang="en-US" i="1" smtClean="0">
                            <a:solidFill>
                              <a:srgbClr val="FF0000"/>
                            </a:solidFill>
                            <a:latin typeface="Cambria Math" panose="02040503050406030204" pitchFamily="18" charset="0"/>
                          </a:rPr>
                        </m:ctrlPr>
                      </m:accPr>
                      <m:e>
                        <m:r>
                          <a:rPr lang="zh-CN" altLang="en-US" b="1" i="1">
                            <a:solidFill>
                              <a:srgbClr val="FF0000"/>
                            </a:solidFill>
                            <a:latin typeface="Cambria Math" panose="02040503050406030204" pitchFamily="18" charset="0"/>
                          </a:rPr>
                          <m:t>𝒙</m:t>
                        </m:r>
                      </m:e>
                    </m:acc>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𝑨</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𝒙</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oMath>
                </a14:m>
                <a:endParaRPr lang="en-US" altLang="zh-CN" dirty="0">
                  <a:solidFill>
                    <a:srgbClr val="FF0000"/>
                  </a:solidFill>
                </a:endParaRPr>
              </a:p>
              <a:p>
                <a:pPr>
                  <a:lnSpc>
                    <a:spcPct val="100000"/>
                  </a:lnSpc>
                </a:pPr>
                <a:r>
                  <a:rPr lang="zh-CN" altLang="en-US" dirty="0"/>
                  <a:t>解应该为</a:t>
                </a:r>
                <a:br>
                  <a:rPr lang="zh-CN" altLang="en-US" dirty="0"/>
                </a:br>
                <a:r>
                  <a:rPr lang="en-US" altLang="zh-CN" dirty="0"/>
                  <a:t>				</a:t>
                </a:r>
                <a14:m>
                  <m:oMath xmlns:m="http://schemas.openxmlformats.org/officeDocument/2006/math">
                    <m:r>
                      <a:rPr lang="zh-CN" altLang="en-US" b="1" i="1" smtClean="0">
                        <a:solidFill>
                          <a:srgbClr val="FF0000"/>
                        </a:solidFill>
                        <a:latin typeface="Cambria Math" panose="02040503050406030204" pitchFamily="18" charset="0"/>
                      </a:rPr>
                      <m:t>𝒙</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𝑒</m:t>
                        </m:r>
                      </m:e>
                      <m:sup>
                        <m:nary>
                          <m:naryPr>
                            <m:ctrlPr>
                              <a:rPr lang="zh-CN" altLang="en-US" i="1">
                                <a:solidFill>
                                  <a:srgbClr val="FF0000"/>
                                </a:solidFill>
                                <a:latin typeface="Cambria Math" panose="02040503050406030204" pitchFamily="18" charset="0"/>
                              </a:rPr>
                            </m:ctrlPr>
                          </m:naryPr>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sub>
                          <m:sup>
                            <m:r>
                              <a:rPr lang="zh-CN" altLang="en-US" i="1">
                                <a:solidFill>
                                  <a:srgbClr val="FF0000"/>
                                </a:solidFill>
                                <a:latin typeface="Cambria Math" panose="02040503050406030204" pitchFamily="18" charset="0"/>
                              </a:rPr>
                              <m:t>𝑡</m:t>
                            </m:r>
                          </m:sup>
                          <m:e>
                            <m:r>
                              <a:rPr lang="en-US" altLang="zh-CN" b="1" i="1">
                                <a:solidFill>
                                  <a:srgbClr val="FF0000"/>
                                </a:solidFill>
                                <a:latin typeface="Cambria Math" panose="02040503050406030204" pitchFamily="18" charset="0"/>
                              </a:rPr>
                              <m:t>𝑨</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𝜏</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𝑑</m:t>
                            </m:r>
                            <m:r>
                              <a:rPr lang="zh-CN" altLang="en-US" i="1">
                                <a:solidFill>
                                  <a:srgbClr val="FF0000"/>
                                </a:solidFill>
                                <a:latin typeface="Cambria Math" panose="02040503050406030204" pitchFamily="18" charset="0"/>
                              </a:rPr>
                              <m:t>𝜏</m:t>
                            </m:r>
                          </m:e>
                        </m:nary>
                      </m:sup>
                    </m:sSup>
                    <m:r>
                      <a:rPr lang="zh-CN" altLang="en-US" b="1" i="1">
                        <a:solidFill>
                          <a:srgbClr val="FF0000"/>
                        </a:solidFill>
                        <a:latin typeface="Cambria Math" panose="02040503050406030204" pitchFamily="18" charset="0"/>
                      </a:rPr>
                      <m:t>𝒙</m:t>
                    </m:r>
                    <m:r>
                      <a:rPr lang="zh-CN" altLang="en-US" i="1">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r>
                      <a:rPr lang="zh-CN" altLang="en-US" i="1">
                        <a:solidFill>
                          <a:srgbClr val="FF0000"/>
                        </a:solidFill>
                        <a:latin typeface="Cambria Math" panose="02040503050406030204" pitchFamily="18" charset="0"/>
                      </a:rPr>
                      <m:t>)</m:t>
                    </m:r>
                  </m:oMath>
                </a14:m>
                <a:r>
                  <a:rPr lang="en-US" altLang="zh-CN" dirty="0"/>
                  <a:t>				</a:t>
                </a:r>
                <a:r>
                  <a:rPr lang="en-US" altLang="zh-CN" sz="2000" dirty="0"/>
                  <a:t>(2-47)</a:t>
                </a:r>
                <a:br>
                  <a:rPr lang="zh-CN" altLang="en-US" sz="2000" dirty="0"/>
                </a:br>
                <a:r>
                  <a:rPr lang="zh-CN" altLang="en-US" dirty="0">
                    <a:latin typeface="宋体" panose="02010600030101010101" pitchFamily="2" charset="-122"/>
                  </a:rPr>
                  <a:t>成立条件：只有当</a:t>
                </a:r>
                <a14:m>
                  <m:oMath xmlns:m="http://schemas.openxmlformats.org/officeDocument/2006/math">
                    <m:r>
                      <a:rPr lang="en-US" altLang="zh-CN"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与</a:t>
                </a:r>
                <a14:m>
                  <m:oMath xmlns:m="http://schemas.openxmlformats.org/officeDocument/2006/math">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en-US" altLang="zh-CN"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𝜏</m:t>
                        </m:r>
                      </m:e>
                    </m:nary>
                  </m:oMath>
                </a14:m>
                <a:r>
                  <a:rPr lang="zh-CN" altLang="en-US" dirty="0">
                    <a:latin typeface="宋体" panose="02010600030101010101" pitchFamily="2" charset="-122"/>
                  </a:rPr>
                  <a:t>满足矩阵乘法可交换条件时，式</a:t>
                </a:r>
                <a:r>
                  <a:rPr lang="en-US" altLang="zh-CN" dirty="0">
                    <a:latin typeface="宋体" panose="02010600030101010101" pitchFamily="2" charset="-122"/>
                  </a:rPr>
                  <a:t>(2-47)</a:t>
                </a:r>
                <a:r>
                  <a:rPr lang="zh-CN" altLang="en-US" dirty="0">
                    <a:latin typeface="宋体" panose="02010600030101010101" pitchFamily="2" charset="-122"/>
                  </a:rPr>
                  <a:t>才成立。</a:t>
                </a:r>
                <a:endParaRPr lang="en-US" altLang="zh-CN" dirty="0">
                  <a:latin typeface="宋体" panose="02010600030101010101" pitchFamily="2" charset="-122"/>
                </a:endParaRPr>
              </a:p>
              <a:p>
                <a:pPr lvl="0" indent="0" algn="r">
                  <a:lnSpc>
                    <a:spcPct val="100000"/>
                  </a:lnSpc>
                  <a:spcBef>
                    <a:spcPct val="0"/>
                  </a:spcBef>
                </a:pPr>
                <a14:m>
                  <m:oMathPara xmlns:m="http://schemas.openxmlformats.org/officeDocument/2006/math">
                    <m:oMathParaPr>
                      <m:jc m:val="left"/>
                    </m:oMathParaPr>
                    <m:oMath xmlns:m="http://schemas.openxmlformats.org/officeDocument/2006/math">
                      <m:r>
                        <a:rPr lang="zh-CN" altLang="en-US" b="1" i="1">
                          <a:solidFill>
                            <a:srgbClr val="FF0000"/>
                          </a:solidFill>
                          <a:latin typeface="Cambria Math" panose="02040503050406030204" pitchFamily="18" charset="0"/>
                        </a:rPr>
                        <m:t>𝜱</m:t>
                      </m:r>
                      <m:d>
                        <m:dPr>
                          <m:ctrlPr>
                            <a:rPr lang="zh-CN" altLang="en-US" b="1"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𝑡</m:t>
                          </m:r>
                          <m:r>
                            <a:rPr lang="zh-CN" altLang="en-US" i="1">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e>
                      </m:d>
                      <m:r>
                        <a:rPr lang="zh-CN" altLang="en-US" i="1">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𝑒</m:t>
                          </m:r>
                        </m:e>
                        <m:sup>
                          <m:nary>
                            <m:naryPr>
                              <m:ctrlPr>
                                <a:rPr lang="zh-CN" altLang="en-US" i="1">
                                  <a:solidFill>
                                    <a:srgbClr val="FF0000"/>
                                  </a:solidFill>
                                  <a:latin typeface="Cambria Math" panose="02040503050406030204" pitchFamily="18" charset="0"/>
                                </a:rPr>
                              </m:ctrlPr>
                            </m:naryPr>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sub>
                            <m:sup>
                              <m:r>
                                <a:rPr lang="zh-CN" altLang="en-US" i="1">
                                  <a:solidFill>
                                    <a:srgbClr val="FF0000"/>
                                  </a:solidFill>
                                  <a:latin typeface="Cambria Math" panose="02040503050406030204" pitchFamily="18" charset="0"/>
                                </a:rPr>
                                <m:t>𝑡</m:t>
                              </m:r>
                            </m:sup>
                            <m:e>
                              <m:r>
                                <a:rPr lang="zh-CN" altLang="en-US" b="1" i="1">
                                  <a:solidFill>
                                    <a:srgbClr val="FF0000"/>
                                  </a:solidFill>
                                  <a:latin typeface="Cambria Math" panose="02040503050406030204" pitchFamily="18" charset="0"/>
                                </a:rPr>
                                <m:t>𝑨</m:t>
                              </m:r>
                              <m:d>
                                <m:dPr>
                                  <m:ctrlPr>
                                    <a:rPr lang="zh-CN" altLang="en-US" b="1"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𝜏</m:t>
                                  </m:r>
                                </m:e>
                              </m:d>
                              <m:r>
                                <a:rPr lang="zh-CN" altLang="en-US" i="1">
                                  <a:solidFill>
                                    <a:srgbClr val="FF0000"/>
                                  </a:solidFill>
                                  <a:latin typeface="Cambria Math" panose="02040503050406030204" pitchFamily="18" charset="0"/>
                                </a:rPr>
                                <m:t>𝑑</m:t>
                              </m:r>
                              <m:r>
                                <a:rPr lang="zh-CN" altLang="en-US" i="1">
                                  <a:solidFill>
                                    <a:srgbClr val="FF0000"/>
                                  </a:solidFill>
                                  <a:latin typeface="Cambria Math" panose="02040503050406030204" pitchFamily="18" charset="0"/>
                                </a:rPr>
                                <m:t>𝜏</m:t>
                              </m:r>
                            </m:e>
                          </m:nary>
                        </m:sup>
                      </m:sSup>
                    </m:oMath>
                  </m:oMathPara>
                </a14:m>
                <a:br>
                  <a:rPr lang="en-US" altLang="zh-CN" i="1" dirty="0">
                    <a:solidFill>
                      <a:srgbClr val="FF0000"/>
                    </a:solidFill>
                    <a:latin typeface="Cambria Math" panose="02040503050406030204" pitchFamily="18" charset="0"/>
                    <a:cs typeface="Times New Roman" panose="02020603050405020304" pitchFamily="18" charset="0"/>
                  </a:rPr>
                </a:br>
                <a:r>
                  <a:rPr lang="en-US" altLang="zh-CN" i="1" dirty="0">
                    <a:solidFill>
                      <a:srgbClr val="FF0000"/>
                    </a:solidFill>
                    <a:latin typeface="Cambria Math" panose="02040503050406030204" pitchFamily="18" charset="0"/>
                    <a:cs typeface="Times New Roman" panose="02020603050405020304" pitchFamily="18" charset="0"/>
                  </a:rPr>
                  <a:t>   </a:t>
                </a:r>
                <a14:m>
                  <m:oMath xmlns:m="http://schemas.openxmlformats.org/officeDocument/2006/math">
                    <m:r>
                      <a:rPr lang="zh-CN" altLang="en-US" i="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𝑰</m:t>
                    </m:r>
                    <m:r>
                      <a:rPr lang="zh-CN" altLang="en-US" i="1">
                        <a:solidFill>
                          <a:srgbClr val="FF0000"/>
                        </a:solidFill>
                        <a:latin typeface="Cambria Math" panose="02040503050406030204" pitchFamily="18" charset="0"/>
                      </a:rPr>
                      <m:t>+</m:t>
                    </m:r>
                    <m:nary>
                      <m:naryPr>
                        <m:ctrlPr>
                          <a:rPr lang="zh-CN" altLang="en-US" i="1">
                            <a:solidFill>
                              <a:srgbClr val="FF0000"/>
                            </a:solidFill>
                            <a:latin typeface="Cambria Math" panose="02040503050406030204" pitchFamily="18" charset="0"/>
                          </a:rPr>
                        </m:ctrlPr>
                      </m:naryPr>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sub>
                      <m:sup>
                        <m:r>
                          <a:rPr lang="zh-CN" altLang="en-US" i="1">
                            <a:solidFill>
                              <a:srgbClr val="FF0000"/>
                            </a:solidFill>
                            <a:latin typeface="Cambria Math" panose="02040503050406030204" pitchFamily="18" charset="0"/>
                          </a:rPr>
                          <m:t>𝑡</m:t>
                        </m:r>
                      </m:sup>
                      <m:e>
                        <m:r>
                          <a:rPr lang="zh-CN" altLang="en-US" b="1" i="1">
                            <a:solidFill>
                              <a:srgbClr val="FF0000"/>
                            </a:solidFill>
                            <a:latin typeface="Cambria Math" panose="02040503050406030204" pitchFamily="18" charset="0"/>
                          </a:rPr>
                          <m:t>𝑨</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𝜏</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𝑑</m:t>
                        </m:r>
                        <m:r>
                          <a:rPr lang="zh-CN" altLang="en-US" i="1">
                            <a:solidFill>
                              <a:srgbClr val="FF0000"/>
                            </a:solidFill>
                            <a:latin typeface="Cambria Math" panose="02040503050406030204" pitchFamily="18" charset="0"/>
                          </a:rPr>
                          <m:t>𝜏</m:t>
                        </m:r>
                      </m:e>
                    </m:nary>
                    <m:r>
                      <a:rPr lang="zh-CN" altLang="en-US" i="1">
                        <a:solidFill>
                          <a:srgbClr val="FF0000"/>
                        </a:solidFill>
                        <a:latin typeface="Cambria Math" panose="02040503050406030204" pitchFamily="18" charset="0"/>
                      </a:rPr>
                      <m:t>+</m:t>
                    </m:r>
                    <m:f>
                      <m:fPr>
                        <m:ctrlPr>
                          <a:rPr lang="zh-CN" altLang="en-US" i="1">
                            <a:solidFill>
                              <a:srgbClr val="FF0000"/>
                            </a:solidFill>
                            <a:latin typeface="Cambria Math" panose="02040503050406030204" pitchFamily="18" charset="0"/>
                          </a:rPr>
                        </m:ctrlPr>
                      </m:fPr>
                      <m:num>
                        <m:r>
                          <a:rPr lang="zh-CN" altLang="en-US" i="1">
                            <a:solidFill>
                              <a:srgbClr val="FF0000"/>
                            </a:solidFill>
                            <a:latin typeface="Cambria Math" panose="02040503050406030204" pitchFamily="18" charset="0"/>
                          </a:rPr>
                          <m:t>1</m:t>
                        </m:r>
                      </m:num>
                      <m:den>
                        <m:r>
                          <a:rPr lang="zh-CN" altLang="en-US" i="1">
                            <a:solidFill>
                              <a:srgbClr val="FF0000"/>
                            </a:solidFill>
                            <a:latin typeface="Cambria Math" panose="02040503050406030204" pitchFamily="18" charset="0"/>
                          </a:rPr>
                          <m:t>2!</m:t>
                        </m:r>
                      </m:den>
                    </m:f>
                    <m:r>
                      <a:rPr lang="zh-CN" altLang="en-US" i="1">
                        <a:solidFill>
                          <a:srgbClr val="FF0000"/>
                        </a:solidFill>
                        <a:latin typeface="Cambria Math" panose="02040503050406030204" pitchFamily="18" charset="0"/>
                      </a:rPr>
                      <m:t>[</m:t>
                    </m:r>
                    <m:nary>
                      <m:naryPr>
                        <m:ctrlPr>
                          <a:rPr lang="zh-CN" altLang="en-US" i="1">
                            <a:solidFill>
                              <a:srgbClr val="FF0000"/>
                            </a:solidFill>
                            <a:latin typeface="Cambria Math" panose="02040503050406030204" pitchFamily="18" charset="0"/>
                          </a:rPr>
                        </m:ctrlPr>
                      </m:naryPr>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sub>
                      <m:sup>
                        <m:r>
                          <a:rPr lang="zh-CN" altLang="en-US" i="1">
                            <a:solidFill>
                              <a:srgbClr val="FF0000"/>
                            </a:solidFill>
                            <a:latin typeface="Cambria Math" panose="02040503050406030204" pitchFamily="18" charset="0"/>
                          </a:rPr>
                          <m:t>𝑡</m:t>
                        </m:r>
                      </m:sup>
                      <m:e>
                        <m:r>
                          <a:rPr lang="zh-CN" altLang="en-US" b="1" i="1">
                            <a:solidFill>
                              <a:srgbClr val="FF0000"/>
                            </a:solidFill>
                            <a:latin typeface="Cambria Math" panose="02040503050406030204" pitchFamily="18" charset="0"/>
                          </a:rPr>
                          <m:t>𝑨</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𝜏</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𝑑</m:t>
                        </m:r>
                        <m:r>
                          <a:rPr lang="zh-CN" altLang="en-US" i="1">
                            <a:solidFill>
                              <a:srgbClr val="FF0000"/>
                            </a:solidFill>
                            <a:latin typeface="Cambria Math" panose="02040503050406030204" pitchFamily="18" charset="0"/>
                          </a:rPr>
                          <m:t>𝜏</m:t>
                        </m:r>
                      </m:e>
                    </m:nary>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m:t>
                        </m:r>
                      </m:e>
                      <m:sup>
                        <m:r>
                          <a:rPr lang="zh-CN" altLang="en-US" i="1">
                            <a:solidFill>
                              <a:srgbClr val="FF0000"/>
                            </a:solidFill>
                            <a:latin typeface="Cambria Math" panose="02040503050406030204" pitchFamily="18" charset="0"/>
                          </a:rPr>
                          <m:t>2</m:t>
                        </m:r>
                      </m:sup>
                    </m:sSup>
                    <m:r>
                      <a:rPr lang="zh-CN" altLang="en-US" i="1">
                        <a:solidFill>
                          <a:srgbClr val="FF0000"/>
                        </a:solidFill>
                        <a:latin typeface="Cambria Math" panose="02040503050406030204" pitchFamily="18" charset="0"/>
                      </a:rPr>
                      <m:t>+⋯+</m:t>
                    </m:r>
                    <m:f>
                      <m:fPr>
                        <m:ctrlPr>
                          <a:rPr lang="zh-CN" altLang="en-US" i="1">
                            <a:solidFill>
                              <a:srgbClr val="FF0000"/>
                            </a:solidFill>
                            <a:latin typeface="Cambria Math" panose="02040503050406030204" pitchFamily="18" charset="0"/>
                          </a:rPr>
                        </m:ctrlPr>
                      </m:fPr>
                      <m:num>
                        <m:r>
                          <a:rPr lang="zh-CN" altLang="en-US" i="1">
                            <a:solidFill>
                              <a:srgbClr val="FF0000"/>
                            </a:solidFill>
                            <a:latin typeface="Cambria Math" panose="02040503050406030204" pitchFamily="18" charset="0"/>
                          </a:rPr>
                          <m:t>1</m:t>
                        </m:r>
                      </m:num>
                      <m:den>
                        <m:r>
                          <a:rPr lang="zh-CN" altLang="en-US" i="1">
                            <a:solidFill>
                              <a:srgbClr val="FF0000"/>
                            </a:solidFill>
                            <a:latin typeface="Cambria Math" panose="02040503050406030204" pitchFamily="18" charset="0"/>
                          </a:rPr>
                          <m:t>𝑘</m:t>
                        </m:r>
                        <m:r>
                          <a:rPr lang="zh-CN" altLang="en-US" i="1">
                            <a:solidFill>
                              <a:srgbClr val="FF0000"/>
                            </a:solidFill>
                            <a:latin typeface="Cambria Math" panose="02040503050406030204" pitchFamily="18" charset="0"/>
                          </a:rPr>
                          <m:t>!</m:t>
                        </m:r>
                      </m:den>
                    </m:f>
                    <m:r>
                      <a:rPr lang="zh-CN" altLang="en-US" i="1">
                        <a:solidFill>
                          <a:srgbClr val="FF0000"/>
                        </a:solidFill>
                        <a:latin typeface="Cambria Math" panose="02040503050406030204" pitchFamily="18" charset="0"/>
                      </a:rPr>
                      <m:t>[</m:t>
                    </m:r>
                    <m:nary>
                      <m:naryPr>
                        <m:ctrlPr>
                          <a:rPr lang="zh-CN" altLang="en-US" i="1">
                            <a:solidFill>
                              <a:srgbClr val="FF0000"/>
                            </a:solidFill>
                            <a:latin typeface="Cambria Math" panose="02040503050406030204" pitchFamily="18" charset="0"/>
                          </a:rPr>
                        </m:ctrlPr>
                      </m:naryPr>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1">
                                <a:solidFill>
                                  <a:srgbClr val="FF0000"/>
                                </a:solidFill>
                                <a:latin typeface="Cambria Math" panose="02040503050406030204" pitchFamily="18" charset="0"/>
                              </a:rPr>
                              <m:t>0</m:t>
                            </m:r>
                          </m:sub>
                        </m:sSub>
                      </m:sub>
                      <m:sup>
                        <m:r>
                          <a:rPr lang="zh-CN" altLang="en-US" i="1">
                            <a:solidFill>
                              <a:srgbClr val="FF0000"/>
                            </a:solidFill>
                            <a:latin typeface="Cambria Math" panose="02040503050406030204" pitchFamily="18" charset="0"/>
                          </a:rPr>
                          <m:t>𝑡</m:t>
                        </m:r>
                      </m:sup>
                      <m:e>
                        <m:r>
                          <a:rPr lang="zh-CN" altLang="en-US" b="1" i="1">
                            <a:solidFill>
                              <a:srgbClr val="FF0000"/>
                            </a:solidFill>
                            <a:latin typeface="Cambria Math" panose="02040503050406030204" pitchFamily="18" charset="0"/>
                          </a:rPr>
                          <m:t>𝑨</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𝜏</m:t>
                        </m:r>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𝑑</m:t>
                        </m:r>
                        <m:r>
                          <a:rPr lang="zh-CN" altLang="en-US" i="1">
                            <a:solidFill>
                              <a:srgbClr val="FF0000"/>
                            </a:solidFill>
                            <a:latin typeface="Cambria Math" panose="02040503050406030204" pitchFamily="18" charset="0"/>
                          </a:rPr>
                          <m:t>𝜏</m:t>
                        </m:r>
                      </m:e>
                    </m:nary>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m:t>
                        </m:r>
                      </m:e>
                      <m:sup>
                        <m:r>
                          <a:rPr lang="zh-CN" altLang="en-US" i="1">
                            <a:solidFill>
                              <a:srgbClr val="FF0000"/>
                            </a:solidFill>
                            <a:latin typeface="Cambria Math" panose="02040503050406030204" pitchFamily="18" charset="0"/>
                          </a:rPr>
                          <m:t>𝑘</m:t>
                        </m:r>
                      </m:sup>
                    </m:sSup>
                    <m:r>
                      <a:rPr lang="zh-CN" altLang="en-US" i="1">
                        <a:solidFill>
                          <a:srgbClr val="FF0000"/>
                        </a:solidFill>
                        <a:latin typeface="Cambria Math" panose="02040503050406030204" pitchFamily="18" charset="0"/>
                      </a:rPr>
                      <m:t>+⋯</m:t>
                    </m:r>
                  </m:oMath>
                </a14:m>
                <a:r>
                  <a:rPr lang="zh-CN" altLang="en-US" dirty="0">
                    <a:solidFill>
                      <a:srgbClr val="FF0000"/>
                    </a:solidFill>
                    <a:cs typeface="Times New Roman" panose="02020603050405020304" pitchFamily="18" charset="0"/>
                  </a:rPr>
                  <a:t>   </a:t>
                </a:r>
                <a:r>
                  <a:rPr lang="en-US" altLang="zh-CN" dirty="0">
                    <a:solidFill>
                      <a:srgbClr val="FF0000"/>
                    </a:solidFill>
                    <a:cs typeface="Times New Roman" panose="02020603050405020304" pitchFamily="18" charset="0"/>
                  </a:rPr>
                  <a:t>	 </a:t>
                </a:r>
                <a:r>
                  <a:rPr lang="zh-CN" altLang="en-US" dirty="0">
                    <a:solidFill>
                      <a:srgbClr val="FF0000"/>
                    </a:solidFill>
                    <a:cs typeface="Times New Roman" panose="02020603050405020304" pitchFamily="18" charset="0"/>
                  </a:rPr>
                  <a:t>  </a:t>
                </a:r>
                <a:r>
                  <a:rPr lang="en-US" altLang="zh-CN" sz="2000" dirty="0">
                    <a:cs typeface="Times New Roman" panose="02020603050405020304" pitchFamily="18" charset="0"/>
                  </a:rPr>
                  <a:t>(2-54)</a:t>
                </a:r>
                <a:r>
                  <a:rPr lang="zh-CN" altLang="en-US" sz="2000" dirty="0">
                    <a:cs typeface="Times New Roman" panose="02020603050405020304" pitchFamily="18" charset="0"/>
                  </a:rPr>
                  <a:t> </a:t>
                </a:r>
                <a:endParaRPr lang="zh-CN" altLang="en-US" sz="3200" dirty="0">
                  <a:latin typeface="Arial" panose="020B0604020202020204" pitchFamily="34" charset="0"/>
                  <a:ea typeface="宋体" panose="02010600030101010101" pitchFamily="2" charset="-122"/>
                </a:endParaRPr>
              </a:p>
              <a:p>
                <a:pPr>
                  <a:lnSpc>
                    <a:spcPct val="100000"/>
                  </a:lnSpc>
                </a:pPr>
                <a:r>
                  <a:rPr lang="zh-CN" altLang="en-US" b="1" dirty="0"/>
                  <a:t>若</a:t>
                </a:r>
                <a14:m>
                  <m:oMath xmlns:m="http://schemas.openxmlformats.org/officeDocument/2006/math">
                    <m:r>
                      <a:rPr lang="zh-CN" altLang="en-US" b="1" i="1">
                        <a:solidFill>
                          <a:srgbClr val="000000"/>
                        </a:solidFill>
                        <a:latin typeface="Cambria Math" panose="02040503050406030204" pitchFamily="18" charset="0"/>
                      </a:rPr>
                      <m:t>𝑨</m:t>
                    </m:r>
                    <m:r>
                      <a:rPr lang="en-US" altLang="zh-CN" b="1"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𝑡</m:t>
                    </m:r>
                    <m:r>
                      <a:rPr lang="en-US" altLang="zh-CN" b="1" i="1">
                        <a:solidFill>
                          <a:srgbClr val="000000"/>
                        </a:solidFill>
                        <a:latin typeface="Cambria Math" panose="02040503050406030204" pitchFamily="18" charset="0"/>
                      </a:rPr>
                      <m:t>)</m:t>
                    </m:r>
                  </m:oMath>
                </a14:m>
                <a:r>
                  <a:rPr lang="zh-CN" altLang="en-US" dirty="0">
                    <a:latin typeface="宋体" panose="02010600030101010101" pitchFamily="2" charset="-122"/>
                  </a:rPr>
                  <a:t>与</a:t>
                </a:r>
                <a14:m>
                  <m:oMath xmlns:m="http://schemas.openxmlformats.org/officeDocument/2006/math">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𝜏</m:t>
                        </m:r>
                      </m:e>
                    </m:nary>
                  </m:oMath>
                </a14:m>
                <a:r>
                  <a:rPr lang="zh-CN" altLang="en-US" dirty="0">
                    <a:latin typeface="宋体" panose="02010600030101010101" pitchFamily="2" charset="-122"/>
                  </a:rPr>
                  <a:t>不满足可交换条件时</a:t>
                </a:r>
                <a:endParaRPr lang="en-US" altLang="zh-CN" dirty="0">
                  <a:latin typeface="宋体" panose="02010600030101010101" pitchFamily="2" charset="-122"/>
                </a:endParaRPr>
              </a:p>
              <a:p>
                <a:pPr>
                  <a:lnSpc>
                    <a:spcPct val="100000"/>
                  </a:lnSpc>
                </a:pPr>
                <a14:m>
                  <m:oMathPara xmlns:m="http://schemas.openxmlformats.org/officeDocument/2006/math">
                    <m:oMathParaPr>
                      <m:jc m:val="left"/>
                    </m:oMathParaPr>
                    <m:oMath xmlns:m="http://schemas.openxmlformats.org/officeDocument/2006/math">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𝑰</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𝑑</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e>
                      </m:nary>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𝑑</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𝑑</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en-US" altLang="zh-CN" sz="2000" b="0" i="1" smtClean="0">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e>
                          </m:nary>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𝑑</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𝑑</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en-US" altLang="zh-CN" sz="2000" b="0" i="1" smtClean="0">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𝑑</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en-US" altLang="zh-CN" sz="2000" b="0" i="1" smtClean="0">
                                  <a:solidFill>
                                    <a:srgbClr val="000000"/>
                                  </a:solidFill>
                                  <a:latin typeface="Cambria Math" panose="02040503050406030204" pitchFamily="18" charset="0"/>
                                </a:rPr>
                                <m:t>3</m:t>
                              </m:r>
                            </m:sub>
                          </m:sSub>
                        </m:e>
                      </m:nary>
                      <m:r>
                        <a:rPr lang="zh-CN" altLang="en-US" sz="2000" i="1">
                          <a:solidFill>
                            <a:srgbClr val="000000"/>
                          </a:solidFill>
                          <a:latin typeface="Cambria Math" panose="02040503050406030204" pitchFamily="18" charset="0"/>
                        </a:rPr>
                        <m:t>+⋅⋅⋅</m:t>
                      </m:r>
                    </m:oMath>
                  </m:oMathPara>
                </a14:m>
                <a:endParaRPr lang="en-US" altLang="zh-CN" sz="2000" dirty="0"/>
              </a:p>
              <a:p>
                <a:pPr>
                  <a:lnSpc>
                    <a:spcPct val="100000"/>
                  </a:lnSpc>
                  <a:spcBef>
                    <a:spcPts val="0"/>
                  </a:spcBef>
                </a:pPr>
                <a:r>
                  <a:rPr lang="en-US" altLang="zh-CN" dirty="0"/>
                  <a:t>										        	</a:t>
                </a:r>
                <a:r>
                  <a:rPr lang="zh-CN" altLang="en-US" sz="2000" dirty="0"/>
                  <a:t>（</a:t>
                </a:r>
                <a:r>
                  <a:rPr lang="en-US" altLang="zh-CN" sz="2000" dirty="0"/>
                  <a:t>2-58</a:t>
                </a:r>
                <a:r>
                  <a:rPr lang="zh-CN" altLang="en-US" sz="2000" dirty="0"/>
                  <a:t>） </a:t>
                </a:r>
                <a:br>
                  <a:rPr lang="zh-CN" altLang="en-US" dirty="0"/>
                </a:br>
                <a:r>
                  <a:rPr lang="zh-CN" altLang="en-US" sz="2000" dirty="0">
                    <a:latin typeface="宋体" panose="02010600030101010101" pitchFamily="2" charset="-122"/>
                  </a:rPr>
                  <a:t>该级数称为皮亚诺一贝克（</a:t>
                </a:r>
                <a:r>
                  <a:rPr lang="en-US" altLang="zh-CN" sz="2000" dirty="0" err="1"/>
                  <a:t>Peano</a:t>
                </a:r>
                <a:r>
                  <a:rPr lang="en-US" altLang="zh-CN" sz="2000" dirty="0"/>
                  <a:t>-Baker</a:t>
                </a:r>
                <a:r>
                  <a:rPr lang="zh-CN" altLang="en-US" sz="2000" dirty="0"/>
                  <a:t>）级数</a:t>
                </a:r>
                <a:r>
                  <a:rPr lang="zh-CN" altLang="en-US" dirty="0">
                    <a:ea typeface="黑体" panose="02010609060101010101" pitchFamily="49" charset="-122"/>
                  </a:rPr>
                  <a:t>。</a:t>
                </a:r>
                <a:endParaRPr lang="en-US" altLang="zh-CN" dirty="0">
                  <a:latin typeface="宋体" panose="02010600030101010101" pitchFamily="2" charset="-122"/>
                </a:endParaRPr>
              </a:p>
              <a:p>
                <a:pPr>
                  <a:lnSpc>
                    <a:spcPct val="100000"/>
                  </a:lnSpc>
                </a:pPr>
                <a:endParaRPr lang="zh-CN" altLang="en-US" dirty="0"/>
              </a:p>
            </p:txBody>
          </p:sp>
        </mc:Choice>
        <mc:Fallback xmlns="">
          <p:sp>
            <p:nvSpPr>
              <p:cNvPr id="3" name="内容占位符 2">
                <a:extLst>
                  <a:ext uri="{FF2B5EF4-FFF2-40B4-BE49-F238E27FC236}">
                    <a16:creationId xmlns:a16="http://schemas.microsoft.com/office/drawing/2014/main" id="{9C58CCE6-D0E3-4711-ADA1-5959CAC5E2F6}"/>
                  </a:ext>
                </a:extLst>
              </p:cNvPr>
              <p:cNvSpPr>
                <a:spLocks noGrp="1" noRot="1" noChangeAspect="1" noMove="1" noResize="1" noEditPoints="1" noAdjustHandles="1" noChangeArrowheads="1" noChangeShapeType="1" noTextEdit="1"/>
              </p:cNvSpPr>
              <p:nvPr>
                <p:ph sz="quarter" idx="13"/>
              </p:nvPr>
            </p:nvSpPr>
            <p:spPr>
              <a:xfrm>
                <a:off x="642688" y="1556792"/>
                <a:ext cx="11308026" cy="5105400"/>
              </a:xfrm>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2EE2D162-994D-43DA-8C0A-3552AC98C53B}"/>
              </a:ext>
            </a:extLst>
          </p:cNvPr>
          <p:cNvSpPr txBox="1">
            <a:spLocks/>
          </p:cNvSpPr>
          <p:nvPr/>
        </p:nvSpPr>
        <p:spPr>
          <a:xfrm>
            <a:off x="11497296" y="646883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57</a:t>
            </a:fld>
            <a:endParaRPr lang="en-US" altLang="zh-CN" sz="1000" dirty="0"/>
          </a:p>
        </p:txBody>
      </p:sp>
      <p:sp>
        <p:nvSpPr>
          <p:cNvPr id="4" name="文本框 3">
            <a:hlinkClick r:id="rId3" action="ppaction://hlinksldjump"/>
            <a:extLst>
              <a:ext uri="{FF2B5EF4-FFF2-40B4-BE49-F238E27FC236}">
                <a16:creationId xmlns:a16="http://schemas.microsoft.com/office/drawing/2014/main" id="{ABB642AB-EB20-4D0D-AB08-D7105B82BA54}"/>
              </a:ext>
            </a:extLst>
          </p:cNvPr>
          <p:cNvSpPr txBox="1"/>
          <p:nvPr/>
        </p:nvSpPr>
        <p:spPr>
          <a:xfrm>
            <a:off x="10488488" y="3573016"/>
            <a:ext cx="1152128"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2000" dirty="0"/>
              <a:t>证明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19DB12D5-CF73-451E-9C47-0EFC6A1CB083}"/>
                  </a:ext>
                </a:extLst>
              </p:cNvPr>
              <p:cNvSpPr>
                <a:spLocks noGrp="1"/>
              </p:cNvSpPr>
              <p:nvPr>
                <p:ph type="title" idx="4294967295"/>
              </p:nvPr>
            </p:nvSpPr>
            <p:spPr>
              <a:xfrm>
                <a:off x="623393" y="404665"/>
                <a:ext cx="11189822" cy="6192688"/>
              </a:xfrm>
            </p:spPr>
            <p:txBody>
              <a:bodyPr/>
              <a:lstStyle/>
              <a:p>
                <a:pPr fontAlgn="base">
                  <a:lnSpc>
                    <a:spcPct val="120000"/>
                  </a:lnSpc>
                  <a:spcAft>
                    <a:spcPts val="1200"/>
                  </a:spcAft>
                </a:pPr>
                <a:br>
                  <a:rPr lang="en-US" altLang="zh-CN" sz="2400" dirty="0">
                    <a:highlight>
                      <a:srgbClr val="C0C0C0"/>
                    </a:highlight>
                    <a:latin typeface="Times New Roman" panose="02020603050405020304" pitchFamily="18" charset="0"/>
                  </a:rPr>
                </a:br>
                <a:r>
                  <a:rPr lang="zh-CN" altLang="en-US" sz="2400" dirty="0">
                    <a:highlight>
                      <a:srgbClr val="C0C0C0"/>
                    </a:highlight>
                    <a:latin typeface="Times New Roman" panose="02020603050405020304" pitchFamily="18" charset="0"/>
                  </a:rPr>
                  <a:t>证明：</a:t>
                </a:r>
                <a:r>
                  <a:rPr lang="zh-CN" altLang="en-US" sz="2400" dirty="0">
                    <a:latin typeface="Times New Roman" panose="02020603050405020304" pitchFamily="18" charset="0"/>
                  </a:rPr>
                  <a:t>设</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en-US" altLang="zh-CN" sz="2400" b="1" i="1" cap="none">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rPr>
                  <a:t>是时变齐次状态方程式</a:t>
                </a:r>
                <a:r>
                  <a:rPr lang="en-US" altLang="zh-CN" sz="2400" dirty="0">
                    <a:latin typeface="Times New Roman" panose="02020603050405020304" pitchFamily="18" charset="0"/>
                  </a:rPr>
                  <a:t>(2-44)</a:t>
                </a:r>
                <a:r>
                  <a:rPr lang="zh-CN" altLang="en-US" sz="2400" dirty="0">
                    <a:latin typeface="Times New Roman" panose="02020603050405020304" pitchFamily="18" charset="0"/>
                  </a:rPr>
                  <a:t>的解，则必须有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f>
                      <m:fPr>
                        <m:ctrlPr>
                          <a:rPr lang="en-US" altLang="zh-CN" sz="2400" b="0" i="1" cap="none" smtClean="0">
                            <a:solidFill>
                              <a:srgbClr val="000000"/>
                            </a:solidFill>
                            <a:latin typeface="Cambria Math" panose="02040503050406030204" pitchFamily="18" charset="0"/>
                          </a:rPr>
                        </m:ctrlPr>
                      </m:fPr>
                      <m:num>
                        <m:r>
                          <m:rPr>
                            <m:sty m:val="p"/>
                          </m:rPr>
                          <a:rPr lang="en-US" altLang="zh-CN" sz="2400" b="0" i="0" cap="none" smtClean="0">
                            <a:solidFill>
                              <a:srgbClr val="000000"/>
                            </a:solidFill>
                            <a:latin typeface="Cambria Math" panose="02040503050406030204" pitchFamily="18" charset="0"/>
                          </a:rPr>
                          <m:t>d</m:t>
                        </m:r>
                      </m:num>
                      <m:den>
                        <m:r>
                          <m:rPr>
                            <m:sty m:val="p"/>
                          </m:rPr>
                          <a:rPr lang="en-US" altLang="zh-CN" sz="2400" b="0" i="0" cap="none" smtClean="0">
                            <a:solidFill>
                              <a:srgbClr val="000000"/>
                            </a:solidFill>
                            <a:latin typeface="Cambria Math" panose="02040503050406030204" pitchFamily="18" charset="0"/>
                          </a:rPr>
                          <m:t>dt</m:t>
                        </m:r>
                      </m:den>
                    </m:f>
                    <m:sSup>
                      <m:sSupPr>
                        <m:ctrlPr>
                          <a:rPr lang="zh-CN" altLang="en-US" sz="2400" i="1">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𝑒</m:t>
                        </m:r>
                      </m:e>
                      <m:sup>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en-US" altLang="zh-CN" sz="2400" b="1" i="1" cap="none">
                                <a:solidFill>
                                  <a:srgbClr val="000000"/>
                                </a:solidFill>
                                <a:latin typeface="Cambria Math" panose="02040503050406030204" pitchFamily="18" charset="0"/>
                              </a:rPr>
                              <m:t>𝑨</m:t>
                            </m:r>
                            <m:d>
                              <m:dPr>
                                <m:ctrlPr>
                                  <a:rPr lang="zh-CN" altLang="en-US" sz="2400" b="1" i="1" cap="none">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𝜏</m:t>
                                </m:r>
                              </m:e>
                            </m:d>
                            <m:r>
                              <a:rPr lang="zh-CN" altLang="en-US" sz="2400" i="1" cap="none">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m:t>
                    </m:r>
                    <m:r>
                      <a:rPr lang="en-US" altLang="zh-CN" sz="2400" b="1" i="1" cap="none">
                        <a:solidFill>
                          <a:srgbClr val="000000"/>
                        </a:solidFill>
                        <a:latin typeface="Cambria Math" panose="02040503050406030204" pitchFamily="18" charset="0"/>
                      </a:rPr>
                      <m:t>𝑨</m:t>
                    </m:r>
                    <m:d>
                      <m:dPr>
                        <m:ctrlPr>
                          <a:rPr lang="zh-CN" altLang="en-US" sz="2400" b="1" i="1" cap="none">
                            <a:solidFill>
                              <a:srgbClr val="000000"/>
                            </a:solidFill>
                            <a:latin typeface="Cambria Math" panose="02040503050406030204" pitchFamily="18" charset="0"/>
                          </a:rPr>
                        </m:ctrlPr>
                      </m:dPr>
                      <m:e>
                        <m:r>
                          <a:rPr lang="en-US" altLang="zh-CN" sz="2400" b="0" i="1" cap="none" smtClean="0">
                            <a:solidFill>
                              <a:srgbClr val="000000"/>
                            </a:solidFill>
                            <a:latin typeface="Cambria Math" panose="02040503050406030204" pitchFamily="18" charset="0"/>
                          </a:rPr>
                          <m:t>𝑡</m:t>
                        </m:r>
                      </m:e>
                    </m:d>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en-US" altLang="zh-CN" sz="2400" b="1" i="1" cap="none">
                                <a:solidFill>
                                  <a:srgbClr val="000000"/>
                                </a:solidFill>
                                <a:latin typeface="Cambria Math" panose="02040503050406030204" pitchFamily="18" charset="0"/>
                              </a:rPr>
                              <m:t>𝑨</m:t>
                            </m:r>
                            <m:d>
                              <m:dPr>
                                <m:ctrlPr>
                                  <a:rPr lang="zh-CN" altLang="en-US" sz="2400" b="1" i="1" cap="none">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𝜏</m:t>
                                </m:r>
                              </m:e>
                            </m:d>
                            <m:r>
                              <a:rPr lang="zh-CN" altLang="en-US" sz="2400" i="1" cap="none">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rPr>
                  <a:t>			(2-48)</a:t>
                </a:r>
                <a:br>
                  <a:rPr lang="en-US" altLang="zh-CN" sz="2400" dirty="0">
                    <a:latin typeface="Times New Roman" panose="02020603050405020304" pitchFamily="18" charset="0"/>
                  </a:rPr>
                </a:br>
                <a:r>
                  <a:rPr lang="zh-CN" altLang="en-US" sz="2400" dirty="0">
                    <a:latin typeface="Times New Roman" panose="02020603050405020304" pitchFamily="18" charset="0"/>
                  </a:rPr>
                  <a:t>矩阵指数</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𝑒</m:t>
                        </m:r>
                      </m:e>
                      <m:sup>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en-US" altLang="zh-CN" sz="2400" b="1" i="1" cap="none">
                                <a:solidFill>
                                  <a:srgbClr val="000000"/>
                                </a:solidFill>
                                <a:latin typeface="Cambria Math" panose="02040503050406030204" pitchFamily="18" charset="0"/>
                              </a:rPr>
                              <m:t>𝑨</m:t>
                            </m:r>
                            <m:d>
                              <m:dPr>
                                <m:ctrlPr>
                                  <a:rPr lang="zh-CN" altLang="en-US" sz="2400" b="1" i="1" cap="none">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𝜏</m:t>
                                </m:r>
                              </m:e>
                            </m:d>
                            <m:r>
                              <a:rPr lang="zh-CN" altLang="en-US" sz="2400" i="1" cap="none">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sup>
                    </m:sSup>
                  </m:oMath>
                </a14:m>
                <a:r>
                  <a:rPr lang="zh-CN" altLang="en-US" sz="2400" dirty="0">
                    <a:latin typeface="Times New Roman" panose="02020603050405020304" pitchFamily="18" charset="0"/>
                  </a:rPr>
                  <a:t>展开成幂级数为</a:t>
                </a:r>
                <a:r>
                  <a:rPr lang="zh-CN" altLang="en-US" sz="2400" dirty="0">
                    <a:latin typeface="Times New Roman" panose="02020603050405020304" pitchFamily="18" charset="0"/>
                    <a:ea typeface="黑体" panose="02010609060101010101" pitchFamily="49" charset="-122"/>
                  </a:rPr>
                  <a:t> </a:t>
                </a:r>
                <a:br>
                  <a:rPr lang="zh-CN" altLang="en-US" sz="2400" dirty="0">
                    <a:latin typeface="Times New Roman" panose="02020603050405020304" pitchFamily="18" charset="0"/>
                    <a:ea typeface="黑体" panose="02010609060101010101" pitchFamily="49" charset="-122"/>
                  </a:rPr>
                </a:br>
                <a14:m>
                  <m:oMath xmlns:m="http://schemas.openxmlformats.org/officeDocument/2006/math">
                    <m:sSup>
                      <m:sSupPr>
                        <m:ctrlPr>
                          <a:rPr lang="zh-CN" altLang="en-US" sz="2400" i="1" cap="none" smtClean="0">
                            <a:solidFill>
                              <a:srgbClr val="FF0000"/>
                            </a:solidFill>
                            <a:latin typeface="Cambria Math" panose="02040503050406030204" pitchFamily="18" charset="0"/>
                            <a:cs typeface="+mn-cs"/>
                          </a:rPr>
                        </m:ctrlPr>
                      </m:sSupPr>
                      <m:e>
                        <m:r>
                          <a:rPr lang="zh-CN" altLang="en-US" sz="2400" i="1" cap="none">
                            <a:solidFill>
                              <a:srgbClr val="FF0000"/>
                            </a:solidFill>
                            <a:latin typeface="Cambria Math" panose="02040503050406030204" pitchFamily="18" charset="0"/>
                            <a:cs typeface="+mn-cs"/>
                          </a:rPr>
                          <m:t>𝑒</m:t>
                        </m:r>
                      </m:e>
                      <m:sup>
                        <m:nary>
                          <m:naryPr>
                            <m:ctrlPr>
                              <a:rPr lang="zh-CN" altLang="en-US" sz="2400" i="1" cap="none">
                                <a:solidFill>
                                  <a:srgbClr val="FF0000"/>
                                </a:solidFill>
                                <a:latin typeface="Cambria Math" panose="02040503050406030204" pitchFamily="18" charset="0"/>
                                <a:cs typeface="+mn-cs"/>
                              </a:rPr>
                            </m:ctrlPr>
                          </m:naryPr>
                          <m:sub>
                            <m:sSub>
                              <m:sSubPr>
                                <m:ctrlPr>
                                  <a:rPr lang="zh-CN" altLang="en-US" sz="2400" i="1" cap="none">
                                    <a:solidFill>
                                      <a:srgbClr val="FF0000"/>
                                    </a:solidFill>
                                    <a:latin typeface="Cambria Math" panose="02040503050406030204" pitchFamily="18" charset="0"/>
                                    <a:cs typeface="+mn-cs"/>
                                  </a:rPr>
                                </m:ctrlPr>
                              </m:sSubPr>
                              <m:e>
                                <m:r>
                                  <a:rPr lang="zh-CN" altLang="en-US" sz="2400" i="1" cap="none">
                                    <a:solidFill>
                                      <a:srgbClr val="FF0000"/>
                                    </a:solidFill>
                                    <a:latin typeface="Cambria Math" panose="02040503050406030204" pitchFamily="18" charset="0"/>
                                    <a:cs typeface="+mn-cs"/>
                                  </a:rPr>
                                  <m:t>𝑡</m:t>
                                </m:r>
                              </m:e>
                              <m:sub>
                                <m:r>
                                  <a:rPr lang="zh-CN" altLang="en-US" sz="2400" i="1" cap="none">
                                    <a:solidFill>
                                      <a:srgbClr val="FF0000"/>
                                    </a:solidFill>
                                    <a:latin typeface="Cambria Math" panose="02040503050406030204" pitchFamily="18" charset="0"/>
                                    <a:cs typeface="+mn-cs"/>
                                  </a:rPr>
                                  <m:t>0</m:t>
                                </m:r>
                              </m:sub>
                            </m:sSub>
                          </m:sub>
                          <m:sup>
                            <m:r>
                              <a:rPr lang="zh-CN" altLang="en-US" sz="2400" i="1" cap="none">
                                <a:solidFill>
                                  <a:srgbClr val="FF0000"/>
                                </a:solidFill>
                                <a:latin typeface="Cambria Math" panose="02040503050406030204" pitchFamily="18" charset="0"/>
                                <a:cs typeface="+mn-cs"/>
                              </a:rPr>
                              <m:t>𝑡</m:t>
                            </m:r>
                          </m:sup>
                          <m:e>
                            <m:r>
                              <a:rPr lang="zh-CN" altLang="en-US" sz="2400" b="1" i="1" cap="none">
                                <a:solidFill>
                                  <a:srgbClr val="FF0000"/>
                                </a:solidFill>
                                <a:latin typeface="Cambria Math" panose="02040503050406030204" pitchFamily="18" charset="0"/>
                                <a:cs typeface="+mn-cs"/>
                              </a:rPr>
                              <m:t>𝑨</m:t>
                            </m:r>
                            <m:r>
                              <a:rPr lang="zh-CN" altLang="en-US" sz="2400" i="1" cap="none">
                                <a:solidFill>
                                  <a:srgbClr val="FF0000"/>
                                </a:solidFill>
                                <a:latin typeface="Cambria Math" panose="02040503050406030204" pitchFamily="18" charset="0"/>
                                <a:cs typeface="+mn-cs"/>
                              </a:rPr>
                              <m:t>(</m:t>
                            </m:r>
                            <m:r>
                              <a:rPr lang="zh-CN" altLang="en-US" sz="2400" i="1" cap="none">
                                <a:solidFill>
                                  <a:srgbClr val="FF0000"/>
                                </a:solidFill>
                                <a:latin typeface="Cambria Math" panose="02040503050406030204" pitchFamily="18" charset="0"/>
                                <a:cs typeface="+mn-cs"/>
                              </a:rPr>
                              <m:t>𝜏</m:t>
                            </m:r>
                            <m:r>
                              <a:rPr lang="zh-CN" altLang="en-US" sz="2400" i="1" cap="none">
                                <a:solidFill>
                                  <a:srgbClr val="FF0000"/>
                                </a:solidFill>
                                <a:latin typeface="Cambria Math" panose="02040503050406030204" pitchFamily="18" charset="0"/>
                                <a:cs typeface="+mn-cs"/>
                              </a:rPr>
                              <m:t>)</m:t>
                            </m:r>
                            <m:r>
                              <m:rPr>
                                <m:sty m:val="p"/>
                              </m:rPr>
                              <a:rPr lang="zh-CN" altLang="en-US" sz="2400" i="1" cap="none">
                                <a:solidFill>
                                  <a:srgbClr val="FF0000"/>
                                </a:solidFill>
                                <a:latin typeface="Cambria Math" panose="02040503050406030204" pitchFamily="18" charset="0"/>
                                <a:cs typeface="+mn-cs"/>
                              </a:rPr>
                              <m:t>d</m:t>
                            </m:r>
                            <m:r>
                              <a:rPr lang="zh-CN" altLang="en-US" sz="2400" i="1" cap="none">
                                <a:solidFill>
                                  <a:srgbClr val="FF0000"/>
                                </a:solidFill>
                                <a:latin typeface="Cambria Math" panose="02040503050406030204" pitchFamily="18" charset="0"/>
                                <a:cs typeface="+mn-cs"/>
                              </a:rPr>
                              <m:t>𝜏</m:t>
                            </m:r>
                          </m:e>
                        </m:nary>
                      </m:sup>
                    </m:sSup>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r>
                          <a:rPr lang="zh-CN" altLang="en-US" sz="2400" i="1" cap="none">
                            <a:solidFill>
                              <a:srgbClr val="000000"/>
                            </a:solidFill>
                            <a:latin typeface="Cambria Math" panose="02040503050406030204" pitchFamily="18" charset="0"/>
                            <a:cs typeface="+mn-cs"/>
                          </a:rPr>
                          <m:t>𝑡</m:t>
                        </m:r>
                      </m:sup>
                      <m:e>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𝜏</m:t>
                        </m:r>
                        <m:r>
                          <a:rPr lang="zh-CN" altLang="en-US" sz="2400" i="1" cap="none">
                            <a:solidFill>
                              <a:srgbClr val="000000"/>
                            </a:solidFill>
                            <a:latin typeface="Cambria Math" panose="02040503050406030204" pitchFamily="18" charset="0"/>
                            <a:cs typeface="+mn-cs"/>
                          </a:rPr>
                          <m:t>)</m:t>
                        </m:r>
                        <m:r>
                          <m:rPr>
                            <m:sty m:val="p"/>
                          </m:rPr>
                          <a:rPr lang="zh-CN" altLang="en-US" sz="2400" i="1" cap="none">
                            <a:solidFill>
                              <a:srgbClr val="000000"/>
                            </a:solidFill>
                            <a:latin typeface="Cambria Math" panose="02040503050406030204" pitchFamily="18" charset="0"/>
                            <a:cs typeface="+mn-cs"/>
                          </a:rPr>
                          <m:t>d</m:t>
                        </m:r>
                        <m:r>
                          <a:rPr lang="zh-CN" altLang="en-US" sz="2400" i="1" cap="none">
                            <a:solidFill>
                              <a:srgbClr val="000000"/>
                            </a:solidFill>
                            <a:latin typeface="Cambria Math" panose="02040503050406030204" pitchFamily="18" charset="0"/>
                            <a:cs typeface="+mn-cs"/>
                          </a:rPr>
                          <m:t>𝜏</m:t>
                        </m:r>
                      </m:e>
                    </m:nary>
                    <m:r>
                      <a:rPr lang="zh-CN" altLang="en-US" sz="2400" i="1" cap="none">
                        <a:solidFill>
                          <a:srgbClr val="000000"/>
                        </a:solidFill>
                        <a:latin typeface="Cambria Math" panose="02040503050406030204" pitchFamily="18" charset="0"/>
                        <a:cs typeface="+mn-cs"/>
                      </a:rPr>
                      <m:t>+</m:t>
                    </m:r>
                    <m:f>
                      <m:fPr>
                        <m:ctrlPr>
                          <a:rPr lang="zh-CN" altLang="en-US" sz="2400" i="1" cap="none">
                            <a:solidFill>
                              <a:srgbClr val="000000"/>
                            </a:solidFill>
                            <a:latin typeface="Cambria Math" panose="02040503050406030204" pitchFamily="18" charset="0"/>
                            <a:cs typeface="+mn-cs"/>
                          </a:rPr>
                        </m:ctrlPr>
                      </m:fPr>
                      <m:num>
                        <m:r>
                          <a:rPr lang="zh-CN" altLang="en-US" sz="2400" i="1" cap="none">
                            <a:solidFill>
                              <a:srgbClr val="000000"/>
                            </a:solidFill>
                            <a:latin typeface="Cambria Math" panose="02040503050406030204" pitchFamily="18" charset="0"/>
                            <a:cs typeface="+mn-cs"/>
                          </a:rPr>
                          <m:t>1</m:t>
                        </m:r>
                      </m:num>
                      <m:den>
                        <m:r>
                          <a:rPr lang="zh-CN" altLang="en-US" sz="2400" i="1" cap="none">
                            <a:solidFill>
                              <a:srgbClr val="000000"/>
                            </a:solidFill>
                            <a:latin typeface="Cambria Math" panose="02040503050406030204" pitchFamily="18" charset="0"/>
                            <a:cs typeface="+mn-cs"/>
                          </a:rPr>
                          <m:t>2!</m:t>
                        </m:r>
                      </m:den>
                    </m:f>
                    <m:sSup>
                      <m:sSupPr>
                        <m:ctrlPr>
                          <a:rPr lang="en-US" altLang="zh-CN" sz="2400" i="1" cap="none" smtClean="0">
                            <a:solidFill>
                              <a:srgbClr val="000000"/>
                            </a:solidFill>
                            <a:latin typeface="Cambria Math" panose="02040503050406030204" pitchFamily="18" charset="0"/>
                            <a:cs typeface="+mn-cs"/>
                          </a:rPr>
                        </m:ctrlPr>
                      </m:sSupPr>
                      <m:e>
                        <m:d>
                          <m:dPr>
                            <m:begChr m:val="["/>
                            <m:endChr m:val="]"/>
                            <m:ctrlPr>
                              <a:rPr lang="en-US" altLang="zh-CN" sz="2400" i="1" cap="none" smtClean="0">
                                <a:solidFill>
                                  <a:srgbClr val="000000"/>
                                </a:solidFill>
                                <a:latin typeface="Cambria Math" panose="02040503050406030204" pitchFamily="18" charset="0"/>
                                <a:cs typeface="+mn-cs"/>
                              </a:rPr>
                            </m:ctrlPr>
                          </m:dPr>
                          <m:e>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e>
                        </m:d>
                      </m:e>
                      <m:sup>
                        <m:r>
                          <a:rPr lang="en-US" altLang="zh-CN" sz="2400" b="0" i="1" cap="none" smtClean="0">
                            <a:solidFill>
                              <a:srgbClr val="000000"/>
                            </a:solidFill>
                            <a:latin typeface="Cambria Math" panose="02040503050406030204" pitchFamily="18" charset="0"/>
                            <a:cs typeface="+mn-cs"/>
                          </a:rPr>
                          <m:t>2</m:t>
                        </m:r>
                      </m:sup>
                    </m:sSup>
                    <m:r>
                      <a:rPr lang="zh-CN" altLang="en-US" sz="2400" i="1" cap="none">
                        <a:solidFill>
                          <a:srgbClr val="000000"/>
                        </a:solidFill>
                        <a:latin typeface="Cambria Math" panose="02040503050406030204" pitchFamily="18" charset="0"/>
                        <a:cs typeface="+mn-cs"/>
                      </a:rPr>
                      <m:t>+⋯+</m:t>
                    </m:r>
                    <m:f>
                      <m:fPr>
                        <m:ctrlPr>
                          <a:rPr lang="zh-CN" altLang="en-US" sz="2400" i="1" cap="none">
                            <a:solidFill>
                              <a:srgbClr val="000000"/>
                            </a:solidFill>
                            <a:latin typeface="Cambria Math" panose="02040503050406030204" pitchFamily="18" charset="0"/>
                            <a:cs typeface="+mn-cs"/>
                          </a:rPr>
                        </m:ctrlPr>
                      </m:fPr>
                      <m:num>
                        <m:r>
                          <a:rPr lang="zh-CN" altLang="en-US" sz="2400" i="1" cap="none">
                            <a:solidFill>
                              <a:srgbClr val="000000"/>
                            </a:solidFill>
                            <a:latin typeface="Cambria Math" panose="02040503050406030204" pitchFamily="18" charset="0"/>
                            <a:cs typeface="+mn-cs"/>
                          </a:rPr>
                          <m:t>1</m:t>
                        </m:r>
                      </m:num>
                      <m:den>
                        <m:r>
                          <a:rPr lang="zh-CN" altLang="en-US" sz="2400" i="1" cap="none">
                            <a:solidFill>
                              <a:srgbClr val="000000"/>
                            </a:solidFill>
                            <a:latin typeface="Cambria Math" panose="02040503050406030204" pitchFamily="18" charset="0"/>
                            <a:cs typeface="+mn-cs"/>
                          </a:rPr>
                          <m:t>𝑘</m:t>
                        </m:r>
                        <m:r>
                          <a:rPr lang="zh-CN" altLang="en-US" sz="2400" i="1" cap="none">
                            <a:solidFill>
                              <a:srgbClr val="000000"/>
                            </a:solidFill>
                            <a:latin typeface="Cambria Math" panose="02040503050406030204" pitchFamily="18" charset="0"/>
                            <a:cs typeface="+mn-cs"/>
                          </a:rPr>
                          <m:t>!</m:t>
                        </m:r>
                      </m:den>
                    </m:f>
                    <m:sSup>
                      <m:sSupPr>
                        <m:ctrlPr>
                          <a:rPr lang="en-US" altLang="zh-CN" sz="2400" i="1">
                            <a:solidFill>
                              <a:srgbClr val="000000"/>
                            </a:solidFill>
                            <a:latin typeface="Cambria Math" panose="02040503050406030204" pitchFamily="18" charset="0"/>
                          </a:rPr>
                        </m:ctrlPr>
                      </m:sSupPr>
                      <m:e>
                        <m:d>
                          <m:dPr>
                            <m:begChr m:val="["/>
                            <m:endChr m:val="]"/>
                            <m:ctrlPr>
                              <a:rPr lang="en-US" altLang="zh-CN" sz="2400" i="1">
                                <a:solidFill>
                                  <a:srgbClr val="000000"/>
                                </a:solidFill>
                                <a:latin typeface="Cambria Math" panose="02040503050406030204" pitchFamily="18" charset="0"/>
                              </a:rPr>
                            </m:ctrlPr>
                          </m:dPr>
                          <m:e>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e>
                        </m:d>
                      </m:e>
                      <m:sup>
                        <m:r>
                          <a:rPr lang="en-US" altLang="zh-CN" sz="2400" b="0" i="1" smtClean="0">
                            <a:solidFill>
                              <a:srgbClr val="000000"/>
                            </a:solidFill>
                            <a:latin typeface="Cambria Math" panose="02040503050406030204" pitchFamily="18" charset="0"/>
                          </a:rPr>
                          <m:t>𝑘</m:t>
                        </m:r>
                      </m:sup>
                    </m:sSup>
                    <m:r>
                      <a:rPr lang="zh-CN" altLang="en-US" sz="2400" i="1" cap="none">
                        <a:solidFill>
                          <a:srgbClr val="000000"/>
                        </a:solidFill>
                        <a:latin typeface="Cambria Math" panose="02040503050406030204" pitchFamily="18" charset="0"/>
                        <a:cs typeface="+mn-cs"/>
                      </a:rPr>
                      <m:t>+⋯</m:t>
                    </m:r>
                  </m:oMath>
                </a14:m>
                <a:r>
                  <a:rPr lang="en-US" altLang="zh-CN" sz="2400" dirty="0">
                    <a:latin typeface="Times New Roman" panose="02020603050405020304" pitchFamily="18" charset="0"/>
                  </a:rPr>
                  <a:t>     (2-48-1)</a:t>
                </a:r>
                <a:br>
                  <a:rPr lang="en-US" altLang="zh-CN" sz="2400" dirty="0">
                    <a:latin typeface="Times New Roman" panose="02020603050405020304" pitchFamily="18" charset="0"/>
                  </a:rPr>
                </a:br>
                <a:r>
                  <a:rPr lang="zh-CN" altLang="en-US" sz="2400" dirty="0">
                    <a:latin typeface="Times New Roman" panose="02020603050405020304" pitchFamily="18" charset="0"/>
                  </a:rPr>
                  <a:t>将上式两边对时间</a:t>
                </a:r>
                <a:r>
                  <a:rPr lang="en-US" altLang="zh-CN" sz="2400" i="1" cap="none" dirty="0">
                    <a:latin typeface="Times New Roman" panose="02020603050405020304" pitchFamily="18" charset="0"/>
                  </a:rPr>
                  <a:t>t</a:t>
                </a:r>
                <a:r>
                  <a:rPr lang="zh-CN" altLang="en-US" sz="2400" dirty="0">
                    <a:latin typeface="Times New Roman" panose="02020603050405020304" pitchFamily="18" charset="0"/>
                  </a:rPr>
                  <a:t>求导，得</a:t>
                </a:r>
                <a:br>
                  <a:rPr lang="en-US" altLang="zh-CN" sz="2400" dirty="0">
                    <a:latin typeface="Times New Roman" panose="02020603050405020304" pitchFamily="18" charset="0"/>
                  </a:rPr>
                </a:br>
                <a14:m>
                  <m:oMathPara xmlns:m="http://schemas.openxmlformats.org/officeDocument/2006/math">
                    <m:oMathParaPr>
                      <m:jc m:val="left"/>
                    </m:oMathParaPr>
                    <m:oMath xmlns:m="http://schemas.openxmlformats.org/officeDocument/2006/math">
                      <m:f>
                        <m:fPr>
                          <m:ctrlPr>
                            <a:rPr lang="zh-CN" altLang="en-US" sz="2400" i="1" smtClean="0">
                              <a:solidFill>
                                <a:srgbClr val="FF0000"/>
                              </a:solidFill>
                              <a:latin typeface="Cambria Math" panose="02040503050406030204" pitchFamily="18" charset="0"/>
                            </a:rPr>
                          </m:ctrlPr>
                        </m:fPr>
                        <m:num>
                          <m:r>
                            <m:rPr>
                              <m:sty m:val="p"/>
                            </m:rPr>
                            <a:rPr lang="zh-CN" altLang="en-US" sz="2400">
                              <a:solidFill>
                                <a:srgbClr val="FF0000"/>
                              </a:solidFill>
                              <a:latin typeface="Cambria Math" panose="02040503050406030204" pitchFamily="18" charset="0"/>
                            </a:rPr>
                            <m:t>d</m:t>
                          </m:r>
                        </m:num>
                        <m:den>
                          <m:r>
                            <m:rPr>
                              <m:sty m:val="p"/>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𝑡</m:t>
                          </m:r>
                        </m:den>
                      </m:f>
                      <m:r>
                        <a:rPr lang="zh-CN" altLang="en-US" sz="2400" i="1">
                          <a:solidFill>
                            <a:srgbClr val="FF0000"/>
                          </a:solidFill>
                          <a:latin typeface="Cambria Math" panose="02040503050406030204" pitchFamily="18" charset="0"/>
                        </a:rPr>
                        <m:t>[</m:t>
                      </m:r>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𝑒</m:t>
                          </m:r>
                        </m:e>
                        <m:sup>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𝜜</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𝜏</m:t>
                              </m:r>
                              <m:r>
                                <a:rPr lang="zh-CN" altLang="en-US" sz="2400" i="1">
                                  <a:solidFill>
                                    <a:srgbClr val="FF0000"/>
                                  </a:solidFill>
                                  <a:latin typeface="Cambria Math" panose="02040503050406030204" pitchFamily="18" charset="0"/>
                                </a:rPr>
                                <m:t>)</m:t>
                              </m:r>
                              <m:r>
                                <m:rPr>
                                  <m:sty m:val="p"/>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𝜏</m:t>
                              </m:r>
                            </m:e>
                          </m:nary>
                        </m:sup>
                      </m:sSup>
                      <m:r>
                        <a:rPr lang="zh-CN" altLang="en-US" sz="2400" i="1">
                          <a:solidFill>
                            <a:srgbClr val="FF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m:oMathPara>
                </a14:m>
                <a:br>
                  <a:rPr lang="zh-CN" altLang="en-US" sz="2400" i="1" dirty="0">
                    <a:solidFill>
                      <a:srgbClr val="000000"/>
                    </a:solidFill>
                    <a:latin typeface="Times New Roman" panose="02020603050405020304" pitchFamily="18" charset="0"/>
                  </a:rPr>
                </a:br>
                <a14:m>
                  <m:oMath xmlns:m="http://schemas.openxmlformats.org/officeDocument/2006/math">
                    <m:r>
                      <m:rPr>
                        <m:nor/>
                      </m:rPr>
                      <a:rPr lang="zh-CN" altLang="en-US" sz="2400">
                        <a:solidFill>
                          <a:srgbClr val="000000"/>
                        </a:solidFill>
                        <a:latin typeface="Times New Roman" panose="02020603050405020304" pitchFamily="18" charset="0"/>
                      </a:rPr>
                      <m:t>      </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3!</m:t>
                        </m:r>
                      </m:den>
                    </m:f>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m:t>
                            </m:r>
                          </m:e>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sSub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m:rPr>
                                <m:sty m:val="p"/>
                              </m:rPr>
                              <a:rPr lang="zh-CN" altLang="en-US" sz="2400">
                                <a:solidFill>
                                  <a:srgbClr val="000000"/>
                                </a:solidFill>
                                <a:latin typeface="Cambria Math" panose="02040503050406030204" pitchFamily="18" charset="0"/>
                              </a:rPr>
                              <m:t>d</m:t>
                            </m:r>
                            <m:r>
                              <a:rPr lang="zh-CN" altLang="en-US" sz="2400" i="1">
                                <a:solidFill>
                                  <a:srgbClr val="000000"/>
                                </a:solidFill>
                                <a:latin typeface="Cambria Math" panose="02040503050406030204" pitchFamily="18" charset="0"/>
                              </a:rPr>
                              <m:t>𝜏</m:t>
                            </m:r>
                          </m:e>
                        </m:nary>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rPr>
                  <a:t>												 (2-49)</a:t>
                </a:r>
                <a:endParaRPr lang="zh-CN" altLang="en-US" sz="2400" dirty="0">
                  <a:latin typeface="Times New Roman" panose="02020603050405020304" pitchFamily="18" charset="0"/>
                </a:endParaRPr>
              </a:p>
            </p:txBody>
          </p:sp>
        </mc:Choice>
        <mc:Fallback xmlns="">
          <p:sp>
            <p:nvSpPr>
              <p:cNvPr id="4" name="标题 3">
                <a:extLst>
                  <a:ext uri="{FF2B5EF4-FFF2-40B4-BE49-F238E27FC236}">
                    <a16:creationId xmlns:a16="http://schemas.microsoft.com/office/drawing/2014/main" id="{19DB12D5-CF73-451E-9C47-0EFC6A1CB083}"/>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23A5242D-0756-430E-981F-C370DD2537F3}"/>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58</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C7B9C4F-C7A4-41F1-AD83-50D288156E1A}"/>
                  </a:ext>
                </a:extLst>
              </p:cNvPr>
              <p:cNvSpPr>
                <a:spLocks noGrp="1"/>
              </p:cNvSpPr>
              <p:nvPr>
                <p:ph type="title" idx="4294967295"/>
              </p:nvPr>
            </p:nvSpPr>
            <p:spPr>
              <a:xfrm>
                <a:off x="623393" y="404665"/>
                <a:ext cx="11189822" cy="6192688"/>
              </a:xfrm>
            </p:spPr>
            <p:txBody>
              <a:bodyPr/>
              <a:lstStyle/>
              <a:p>
                <a:pPr>
                  <a:lnSpc>
                    <a:spcPct val="110000"/>
                  </a:lnSpc>
                </a:pPr>
                <a:r>
                  <a:rPr lang="zh-CN" altLang="en-US" sz="2400" dirty="0">
                    <a:latin typeface="Times New Roman" panose="02020603050405020304" pitchFamily="18" charset="0"/>
                  </a:rPr>
                  <a:t>将式（</a:t>
                </a:r>
                <a:r>
                  <a:rPr lang="en-US" altLang="zh-CN" sz="2400" dirty="0">
                    <a:latin typeface="Times New Roman" panose="02020603050405020304" pitchFamily="18" charset="0"/>
                  </a:rPr>
                  <a:t>2-49</a:t>
                </a:r>
                <a:r>
                  <a:rPr lang="zh-CN" altLang="en-US" sz="2400" dirty="0">
                    <a:latin typeface="Times New Roman" panose="02020603050405020304" pitchFamily="18" charset="0"/>
                  </a:rPr>
                  <a:t>）和式（</a:t>
                </a:r>
                <a:r>
                  <a:rPr lang="en-US" altLang="zh-CN" sz="2400" dirty="0">
                    <a:latin typeface="Times New Roman" panose="02020603050405020304" pitchFamily="18" charset="0"/>
                  </a:rPr>
                  <a:t>2-48-1</a:t>
                </a:r>
                <a:r>
                  <a:rPr lang="zh-CN" altLang="en-US" sz="2400" dirty="0">
                    <a:latin typeface="Times New Roman" panose="02020603050405020304" pitchFamily="18" charset="0"/>
                  </a:rPr>
                  <a:t>）分别代入式（</a:t>
                </a:r>
                <a:r>
                  <a:rPr lang="en-US" altLang="zh-CN" sz="2400" dirty="0">
                    <a:latin typeface="Times New Roman" panose="02020603050405020304" pitchFamily="18" charset="0"/>
                  </a:rPr>
                  <a:t>2-48</a:t>
                </a:r>
                <a:r>
                  <a:rPr lang="zh-CN" altLang="en-US" sz="2400" dirty="0">
                    <a:latin typeface="Times New Roman" panose="02020603050405020304" pitchFamily="18" charset="0"/>
                  </a:rPr>
                  <a:t>）的左右两边，可得</a:t>
                </a:r>
                <a:br>
                  <a:rPr lang="en-US" altLang="zh-CN" sz="2400" dirty="0">
                    <a:latin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1</m:t>
                          </m:r>
                        </m:num>
                        <m:den>
                          <m:r>
                            <a:rPr lang="zh-CN" altLang="en-US" sz="2400" i="1">
                              <a:solidFill>
                                <a:srgbClr val="FF0000"/>
                              </a:solidFill>
                              <a:latin typeface="Cambria Math" panose="02040503050406030204" pitchFamily="18" charset="0"/>
                            </a:rPr>
                            <m:t>2!</m:t>
                          </m:r>
                        </m:den>
                      </m:f>
                      <m:r>
                        <a:rPr lang="zh-CN" altLang="en-US" sz="2400" i="1">
                          <a:solidFill>
                            <a:srgbClr val="FF0000"/>
                          </a:solidFill>
                          <a:latin typeface="Cambria Math" panose="02040503050406030204" pitchFamily="18" charset="0"/>
                        </a:rPr>
                        <m:t>[</m:t>
                      </m:r>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𝑡</m:t>
                      </m:r>
                      <m:r>
                        <a:rPr lang="zh-CN" altLang="en-US" sz="2400" i="1">
                          <a:solidFill>
                            <a:srgbClr val="FF0000"/>
                          </a:solidFill>
                          <a:latin typeface="Cambria Math" panose="02040503050406030204" pitchFamily="18" charset="0"/>
                        </a:rPr>
                        <m:t>)</m:t>
                      </m:r>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𝑨</m:t>
                          </m:r>
                          <m:d>
                            <m:dPr>
                              <m:ctrlPr>
                                <a:rPr lang="zh-CN" altLang="en-US" sz="2400" b="1"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𝜏</m:t>
                              </m:r>
                            </m:e>
                          </m:d>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e>
                      </m:nary>
                      <m:r>
                        <a:rPr lang="zh-CN" altLang="en-US" sz="2400" i="1">
                          <a:solidFill>
                            <a:srgbClr val="FF0000"/>
                          </a:solidFill>
                          <a:latin typeface="Cambria Math" panose="02040503050406030204" pitchFamily="18" charset="0"/>
                        </a:rPr>
                        <m:t>+</m:t>
                      </m:r>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𝑨</m:t>
                          </m:r>
                          <m:d>
                            <m:dPr>
                              <m:ctrlPr>
                                <a:rPr lang="zh-CN" altLang="en-US" sz="2400" b="1"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𝜏</m:t>
                              </m:r>
                            </m:e>
                          </m:d>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e>
                      </m:nary>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𝑡</m:t>
                      </m:r>
                      <m:r>
                        <a:rPr lang="zh-CN" altLang="en-US" sz="2400" i="1">
                          <a:solidFill>
                            <a:srgbClr val="FF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f>
                        <m:fPr>
                          <m:ctrlPr>
                            <a:rPr lang="zh-CN" altLang="en-US"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1</m:t>
                          </m:r>
                        </m:num>
                        <m:den>
                          <m:r>
                            <a:rPr lang="zh-CN" altLang="en-US" sz="2400" i="1">
                              <a:solidFill>
                                <a:srgbClr val="0000FF"/>
                              </a:solidFill>
                              <a:latin typeface="Cambria Math" panose="02040503050406030204" pitchFamily="18" charset="0"/>
                            </a:rPr>
                            <m:t>3!</m:t>
                          </m:r>
                        </m:den>
                      </m:f>
                      <m:r>
                        <a:rPr lang="zh-CN" altLang="en-US" sz="2400" i="1">
                          <a:solidFill>
                            <a:srgbClr val="0000FF"/>
                          </a:solidFill>
                          <a:latin typeface="Cambria Math" panose="02040503050406030204" pitchFamily="18" charset="0"/>
                        </a:rPr>
                        <m:t>{</m:t>
                      </m:r>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𝑡</m:t>
                      </m:r>
                      <m:r>
                        <a:rPr lang="zh-CN" altLang="en-US" sz="2400" i="1">
                          <a:solidFill>
                            <a:srgbClr val="0000FF"/>
                          </a:solidFill>
                          <a:latin typeface="Cambria Math" panose="02040503050406030204" pitchFamily="18" charset="0"/>
                        </a:rPr>
                        <m:t>)[</m:t>
                      </m:r>
                      <m:nary>
                        <m:naryPr>
                          <m:ctrlPr>
                            <a:rPr lang="zh-CN" altLang="en-US" sz="2400" i="1">
                              <a:solidFill>
                                <a:srgbClr val="0000FF"/>
                              </a:solidFill>
                              <a:latin typeface="Cambria Math" panose="02040503050406030204" pitchFamily="18" charset="0"/>
                            </a:rPr>
                          </m:ctrlPr>
                        </m:naryPr>
                        <m: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𝑡</m:t>
                              </m:r>
                            </m:e>
                            <m:sub>
                              <m:r>
                                <a:rPr lang="zh-CN" altLang="en-US" sz="2400" i="1">
                                  <a:solidFill>
                                    <a:srgbClr val="0000FF"/>
                                  </a:solidFill>
                                  <a:latin typeface="Cambria Math" panose="02040503050406030204" pitchFamily="18" charset="0"/>
                                </a:rPr>
                                <m:t>0</m:t>
                              </m:r>
                            </m:sub>
                          </m:sSub>
                        </m:sub>
                        <m:sup>
                          <m:r>
                            <a:rPr lang="zh-CN" altLang="en-US" sz="2400" i="1">
                              <a:solidFill>
                                <a:srgbClr val="0000FF"/>
                              </a:solidFill>
                              <a:latin typeface="Cambria Math" panose="02040503050406030204" pitchFamily="18" charset="0"/>
                            </a:rPr>
                            <m:t>𝑡</m:t>
                          </m:r>
                        </m:sup>
                        <m:e>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𝑑</m:t>
                          </m:r>
                          <m:r>
                            <a:rPr lang="zh-CN" altLang="en-US" sz="2400" i="1">
                              <a:solidFill>
                                <a:srgbClr val="0000FF"/>
                              </a:solidFill>
                              <a:latin typeface="Cambria Math" panose="02040503050406030204" pitchFamily="18" charset="0"/>
                            </a:rPr>
                            <m:t>𝜏</m:t>
                          </m:r>
                        </m:e>
                      </m:nary>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m:t>
                          </m:r>
                        </m:e>
                        <m:sup>
                          <m:r>
                            <a:rPr lang="zh-CN" altLang="en-US" sz="2400" i="1">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m:t>
                      </m:r>
                      <m:nary>
                        <m:naryPr>
                          <m:ctrlPr>
                            <a:rPr lang="zh-CN" altLang="en-US" sz="2400" i="1">
                              <a:solidFill>
                                <a:srgbClr val="0000FF"/>
                              </a:solidFill>
                              <a:latin typeface="Cambria Math" panose="02040503050406030204" pitchFamily="18" charset="0"/>
                            </a:rPr>
                          </m:ctrlPr>
                        </m:naryPr>
                        <m: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𝑡</m:t>
                              </m:r>
                            </m:e>
                            <m:sub>
                              <m:r>
                                <a:rPr lang="zh-CN" altLang="en-US" sz="2400" i="1">
                                  <a:solidFill>
                                    <a:srgbClr val="0000FF"/>
                                  </a:solidFill>
                                  <a:latin typeface="Cambria Math" panose="02040503050406030204" pitchFamily="18" charset="0"/>
                                </a:rPr>
                                <m:t>0</m:t>
                              </m:r>
                            </m:sub>
                          </m:sSub>
                        </m:sub>
                        <m:sup>
                          <m:r>
                            <a:rPr lang="zh-CN" altLang="en-US" sz="2400" i="1">
                              <a:solidFill>
                                <a:srgbClr val="0000FF"/>
                              </a:solidFill>
                              <a:latin typeface="Cambria Math" panose="02040503050406030204" pitchFamily="18" charset="0"/>
                            </a:rPr>
                            <m:t>𝑡</m:t>
                          </m:r>
                        </m:sup>
                        <m:e>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𝑑</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𝑡</m:t>
                          </m:r>
                          <m:r>
                            <a:rPr lang="zh-CN" altLang="en-US" sz="2400" i="1">
                              <a:solidFill>
                                <a:srgbClr val="0000FF"/>
                              </a:solidFill>
                              <a:latin typeface="Cambria Math" panose="02040503050406030204" pitchFamily="18" charset="0"/>
                            </a:rPr>
                            <m:t>)</m:t>
                          </m:r>
                          <m:sSubSup>
                            <m:sSubSupPr>
                              <m:ctrlPr>
                                <a:rPr lang="zh-CN" altLang="en-US" sz="2400" i="1">
                                  <a:solidFill>
                                    <a:srgbClr val="0000FF"/>
                                  </a:solidFill>
                                  <a:latin typeface="Cambria Math" panose="02040503050406030204" pitchFamily="18" charset="0"/>
                                </a:rPr>
                              </m:ctrlPr>
                            </m:sSubSupPr>
                            <m:e>
                              <m:r>
                                <a:rPr lang="zh-CN" altLang="en-US" sz="2400" i="1">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𝑡</m:t>
                                  </m:r>
                                </m:e>
                                <m:sub>
                                  <m:r>
                                    <a:rPr lang="zh-CN" altLang="en-US" sz="2400" i="1">
                                      <a:solidFill>
                                        <a:srgbClr val="0000FF"/>
                                      </a:solidFill>
                                      <a:latin typeface="Cambria Math" panose="02040503050406030204" pitchFamily="18" charset="0"/>
                                    </a:rPr>
                                    <m:t>0</m:t>
                                  </m:r>
                                </m:sub>
                              </m:sSub>
                            </m:sub>
                            <m:sup>
                              <m:r>
                                <a:rPr lang="zh-CN" altLang="en-US" sz="2400" i="1">
                                  <a:solidFill>
                                    <a:srgbClr val="0000FF"/>
                                  </a:solidFill>
                                  <a:latin typeface="Cambria Math" panose="02040503050406030204" pitchFamily="18" charset="0"/>
                                </a:rPr>
                                <m:t>𝑡</m:t>
                              </m:r>
                            </m:sup>
                          </m:sSubSup>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𝑑</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nary>
                            <m:naryPr>
                              <m:ctrlPr>
                                <a:rPr lang="zh-CN" altLang="en-US" sz="2400" i="1">
                                  <a:solidFill>
                                    <a:srgbClr val="0000FF"/>
                                  </a:solidFill>
                                  <a:latin typeface="Cambria Math" panose="02040503050406030204" pitchFamily="18" charset="0"/>
                                </a:rPr>
                              </m:ctrlPr>
                            </m:naryPr>
                            <m: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𝑡</m:t>
                                  </m:r>
                                </m:e>
                                <m:sub>
                                  <m:r>
                                    <a:rPr lang="zh-CN" altLang="en-US" sz="2400" i="1">
                                      <a:solidFill>
                                        <a:srgbClr val="0000FF"/>
                                      </a:solidFill>
                                      <a:latin typeface="Cambria Math" panose="02040503050406030204" pitchFamily="18" charset="0"/>
                                    </a:rPr>
                                    <m:t>0</m:t>
                                  </m:r>
                                </m:sub>
                              </m:sSub>
                            </m:sub>
                            <m:sup>
                              <m:r>
                                <a:rPr lang="zh-CN" altLang="en-US" sz="2400" i="1">
                                  <a:solidFill>
                                    <a:srgbClr val="0000FF"/>
                                  </a:solidFill>
                                  <a:latin typeface="Cambria Math" panose="02040503050406030204" pitchFamily="18" charset="0"/>
                                </a:rPr>
                                <m:t>𝑡</m:t>
                              </m:r>
                            </m:sup>
                            <m:e>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𝑑</m:t>
                              </m:r>
                              <m:r>
                                <a:rPr lang="zh-CN" altLang="en-US" sz="2400" i="1">
                                  <a:solidFill>
                                    <a:srgbClr val="0000FF"/>
                                  </a:solidFill>
                                  <a:latin typeface="Cambria Math" panose="02040503050406030204" pitchFamily="18" charset="0"/>
                                </a:rPr>
                                <m:t>𝜏</m:t>
                              </m:r>
                            </m:e>
                          </m:nary>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𝑡</m:t>
                          </m:r>
                          <m:r>
                            <a:rPr lang="zh-CN" altLang="en-US" sz="2400" i="1">
                              <a:solidFill>
                                <a:srgbClr val="0000FF"/>
                              </a:solidFill>
                              <a:latin typeface="Cambria Math" panose="02040503050406030204" pitchFamily="18" charset="0"/>
                            </a:rPr>
                            <m:t>)]</m:t>
                          </m:r>
                        </m:e>
                      </m:nary>
                      <m:r>
                        <a:rPr lang="zh-CN" altLang="en-US" sz="2400" i="1">
                          <a:solidFill>
                            <a:srgbClr val="0000FF"/>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smtClean="0">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𝑡</m:t>
                      </m:r>
                      <m:r>
                        <a:rPr lang="zh-CN" altLang="en-US" sz="2400" i="1">
                          <a:solidFill>
                            <a:srgbClr val="FF0000"/>
                          </a:solidFill>
                          <a:latin typeface="Cambria Math" panose="02040503050406030204" pitchFamily="18" charset="0"/>
                        </a:rPr>
                        <m:t>)</m:t>
                      </m:r>
                      <m:sSubSup>
                        <m:sSubSupPr>
                          <m:ctrlPr>
                            <a:rPr lang="zh-CN" altLang="en-US" sz="2400" i="1">
                              <a:solidFill>
                                <a:srgbClr val="FF0000"/>
                              </a:solidFill>
                              <a:latin typeface="Cambria Math" panose="02040503050406030204" pitchFamily="18" charset="0"/>
                            </a:rPr>
                          </m:ctrlPr>
                        </m:sSubSupPr>
                        <m:e>
                          <m:r>
                            <a:rPr lang="zh-CN" altLang="en-US" sz="2400" i="1">
                              <a:solidFill>
                                <a:srgbClr val="FF0000"/>
                              </a:solidFill>
                              <a:latin typeface="Cambria Math" panose="02040503050406030204" pitchFamily="18" charset="0"/>
                            </a:rPr>
                            <m:t>∫</m:t>
                          </m:r>
                        </m:e>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sSubSup>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𝜏</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f>
                        <m:fPr>
                          <m:ctrlPr>
                            <a:rPr lang="zh-CN" altLang="en-US"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1</m:t>
                          </m:r>
                        </m:num>
                        <m:den>
                          <m:r>
                            <a:rPr lang="zh-CN" altLang="en-US" sz="2400" i="1">
                              <a:solidFill>
                                <a:srgbClr val="0000FF"/>
                              </a:solidFill>
                              <a:latin typeface="Cambria Math" panose="02040503050406030204" pitchFamily="18" charset="0"/>
                            </a:rPr>
                            <m:t>2!</m:t>
                          </m:r>
                        </m:den>
                      </m:f>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𝑡</m:t>
                      </m:r>
                      <m:r>
                        <a:rPr lang="zh-CN" altLang="en-US" sz="2400" i="1">
                          <a:solidFill>
                            <a:srgbClr val="0000FF"/>
                          </a:solidFill>
                          <a:latin typeface="Cambria Math" panose="02040503050406030204" pitchFamily="18" charset="0"/>
                        </a:rPr>
                        <m:t>)[</m:t>
                      </m:r>
                      <m:sSubSup>
                        <m:sSubSupPr>
                          <m:ctrlPr>
                            <a:rPr lang="zh-CN" altLang="en-US" sz="2400" i="1">
                              <a:solidFill>
                                <a:srgbClr val="0000FF"/>
                              </a:solidFill>
                              <a:latin typeface="Cambria Math" panose="02040503050406030204" pitchFamily="18" charset="0"/>
                            </a:rPr>
                          </m:ctrlPr>
                        </m:sSubSupPr>
                        <m:e>
                          <m:r>
                            <a:rPr lang="zh-CN" altLang="en-US" sz="2400" i="1">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𝑡</m:t>
                              </m:r>
                            </m:e>
                            <m:sub>
                              <m:r>
                                <a:rPr lang="zh-CN" altLang="en-US" sz="2400" i="1">
                                  <a:solidFill>
                                    <a:srgbClr val="0000FF"/>
                                  </a:solidFill>
                                  <a:latin typeface="Cambria Math" panose="02040503050406030204" pitchFamily="18" charset="0"/>
                                </a:rPr>
                                <m:t>0</m:t>
                              </m:r>
                            </m:sub>
                          </m:sSub>
                        </m:sub>
                        <m:sup>
                          <m:r>
                            <a:rPr lang="zh-CN" altLang="en-US" sz="2400" i="1">
                              <a:solidFill>
                                <a:srgbClr val="0000FF"/>
                              </a:solidFill>
                              <a:latin typeface="Cambria Math" panose="02040503050406030204" pitchFamily="18" charset="0"/>
                            </a:rPr>
                            <m:t>𝑡</m:t>
                          </m:r>
                        </m:sup>
                      </m:sSubSup>
                      <m:r>
                        <a:rPr lang="zh-CN" altLang="en-US" sz="2400" b="1" i="1">
                          <a:solidFill>
                            <a:srgbClr val="0000FF"/>
                          </a:solidFill>
                          <a:latin typeface="Cambria Math" panose="02040503050406030204" pitchFamily="18" charset="0"/>
                        </a:rPr>
                        <m:t>𝑨</m:t>
                      </m:r>
                      <m:r>
                        <a:rPr lang="zh-CN" altLang="en-US" sz="2400" i="1">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𝜏</m:t>
                      </m:r>
                      <m:r>
                        <a:rPr lang="zh-CN" altLang="en-US" sz="2400" i="1">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m:t>
                          </m:r>
                        </m:e>
                        <m:sup>
                          <m:r>
                            <a:rPr lang="zh-CN" altLang="en-US" sz="2400" i="1">
                              <a:solidFill>
                                <a:srgbClr val="0000FF"/>
                              </a:solidFill>
                              <a:latin typeface="Cambria Math" panose="02040503050406030204" pitchFamily="18" charset="0"/>
                            </a:rPr>
                            <m:t>2</m:t>
                          </m:r>
                        </m:sup>
                      </m:sSup>
                      <m:r>
                        <a:rPr lang="zh-CN" altLang="en-US" sz="240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3!</m:t>
                          </m:r>
                        </m:den>
                      </m:f>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m:t>
                          </m:r>
                        </m:e>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sSubSup>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br>
                  <a:rPr lang="en-US" altLang="zh-CN" sz="2400" dirty="0">
                    <a:latin typeface="Times New Roman" panose="02020603050405020304" pitchFamily="18" charset="0"/>
                  </a:rPr>
                </a:br>
                <a:r>
                  <a:rPr lang="en-US" altLang="zh-CN" sz="2400" dirty="0">
                    <a:latin typeface="Times New Roman" panose="02020603050405020304" pitchFamily="18" charset="0"/>
                  </a:rPr>
                  <a:t>											(2-50)</a:t>
                </a:r>
                <a:r>
                  <a:rPr lang="zh-CN" altLang="en-US" sz="2400" dirty="0">
                    <a:latin typeface="Times New Roman" panose="02020603050405020304" pitchFamily="18" charset="0"/>
                  </a:rPr>
                  <a:t> </a:t>
                </a:r>
                <a:br>
                  <a:rPr lang="zh-CN" altLang="en-US" sz="2400" dirty="0">
                    <a:latin typeface="Times New Roman" panose="02020603050405020304" pitchFamily="18" charset="0"/>
                  </a:rPr>
                </a:br>
                <a:r>
                  <a:rPr lang="zh-CN" altLang="en-US" sz="2400" dirty="0">
                    <a:latin typeface="Times New Roman" panose="02020603050405020304" pitchFamily="18" charset="0"/>
                  </a:rPr>
                  <a:t>要使式（</a:t>
                </a:r>
                <a:r>
                  <a:rPr lang="en-US" altLang="zh-CN" sz="2400" dirty="0">
                    <a:latin typeface="Times New Roman" panose="02020603050405020304" pitchFamily="18" charset="0"/>
                  </a:rPr>
                  <a:t>2-50</a:t>
                </a:r>
                <a:r>
                  <a:rPr lang="zh-CN" altLang="en-US" sz="2400" dirty="0">
                    <a:latin typeface="Times New Roman" panose="02020603050405020304" pitchFamily="18" charset="0"/>
                  </a:rPr>
                  <a:t>）两边相等，其充分必要条件为</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ary>
                      <m:naryPr>
                        <m:ctrlPr>
                          <a:rPr lang="zh-CN" altLang="en-US" sz="2400" i="1" smtClean="0">
                            <a:solidFill>
                              <a:srgbClr val="000000"/>
                            </a:solidFill>
                            <a:latin typeface="Cambria Math" panose="02040503050406030204" pitchFamily="18" charset="0"/>
                          </a:rPr>
                        </m:ctrlPr>
                      </m:naryPr>
                      <m:sub>
                        <m:r>
                          <a:rPr lang="zh-CN" altLang="en-US" sz="240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r>
                          <a:rPr lang="zh-CN" altLang="en-US" sz="240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rPr>
                  <a:t>				(2-51)</a:t>
                </a:r>
                <a:r>
                  <a:rPr lang="zh-CN" altLang="en-US" sz="2400" dirty="0">
                    <a:latin typeface="Times New Roman" panose="02020603050405020304" pitchFamily="18" charset="0"/>
                  </a:rPr>
                  <a:t> </a:t>
                </a:r>
                <a:br>
                  <a:rPr lang="zh-CN" altLang="en-US" sz="2400" dirty="0">
                    <a:latin typeface="Times New Roman" panose="02020603050405020304" pitchFamily="18" charset="0"/>
                  </a:rPr>
                </a:br>
                <a:r>
                  <a:rPr lang="zh-CN" altLang="en-US" sz="2400" dirty="0">
                    <a:latin typeface="Times New Roman" panose="02020603050405020304" pitchFamily="18" charset="0"/>
                  </a:rPr>
                  <a:t>上式表明，</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rPr>
                  <a:t>与</a:t>
                </a:r>
                <a14:m>
                  <m:oMath xmlns:m="http://schemas.openxmlformats.org/officeDocument/2006/math">
                    <m:nary>
                      <m:naryPr>
                        <m:ctrlPr>
                          <a:rPr lang="zh-CN" altLang="en-US" sz="2400" i="1">
                            <a:solidFill>
                              <a:srgbClr val="000000"/>
                            </a:solidFill>
                            <a:latin typeface="Cambria Math" panose="02040503050406030204" pitchFamily="18" charset="0"/>
                          </a:rPr>
                        </m:ctrlPr>
                      </m:naryPr>
                      <m:sub>
                        <m:r>
                          <a:rPr lang="zh-CN" altLang="en-US" sz="240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oMath>
                </a14:m>
                <a:r>
                  <a:rPr lang="zh-CN" altLang="en-US" sz="2400" dirty="0">
                    <a:latin typeface="Times New Roman" panose="02020603050405020304" pitchFamily="18" charset="0"/>
                  </a:rPr>
                  <a:t>满足矩阵相乘的可交换条件，此时方程式</a:t>
                </a:r>
                <a:r>
                  <a:rPr lang="zh-CN" altLang="en-US" sz="2400" dirty="0">
                    <a:latin typeface="Times New Roman" panose="02020603050405020304" pitchFamily="18" charset="0"/>
                    <a:hlinkClick r:id="rId2" action="ppaction://hlinksldjump"/>
                  </a:rPr>
                  <a:t>（</a:t>
                </a:r>
                <a:r>
                  <a:rPr lang="en-US" altLang="zh-CN" sz="2400" dirty="0">
                    <a:latin typeface="Times New Roman" panose="02020603050405020304" pitchFamily="18" charset="0"/>
                    <a:hlinkClick r:id="rId2" action="ppaction://hlinksldjump"/>
                  </a:rPr>
                  <a:t>2-44</a:t>
                </a:r>
                <a:r>
                  <a:rPr lang="zh-CN" altLang="en-US" sz="2400" dirty="0">
                    <a:latin typeface="Times New Roman" panose="02020603050405020304" pitchFamily="18" charset="0"/>
                    <a:hlinkClick r:id="rId2" action="ppaction://hlinksldjump"/>
                  </a:rPr>
                  <a:t>）</a:t>
                </a:r>
                <a:r>
                  <a:rPr lang="zh-CN" altLang="en-US" sz="2400" dirty="0">
                    <a:latin typeface="Times New Roman" panose="02020603050405020304" pitchFamily="18" charset="0"/>
                  </a:rPr>
                  <a:t>的解即为式</a:t>
                </a:r>
                <a:r>
                  <a:rPr lang="zh-CN" altLang="en-US" sz="2400" dirty="0">
                    <a:latin typeface="Times New Roman" panose="02020603050405020304" pitchFamily="18" charset="0"/>
                    <a:hlinkClick r:id="rId2" action="ppaction://hlinksldjump"/>
                  </a:rPr>
                  <a:t>（</a:t>
                </a:r>
                <a:r>
                  <a:rPr lang="en-US" altLang="zh-CN" sz="2400" dirty="0">
                    <a:latin typeface="Times New Roman" panose="02020603050405020304" pitchFamily="18" charset="0"/>
                    <a:hlinkClick r:id="rId2" action="ppaction://hlinksldjump"/>
                  </a:rPr>
                  <a:t>2-47</a:t>
                </a:r>
                <a:r>
                  <a:rPr lang="zh-CN" altLang="en-US" sz="2400" dirty="0">
                    <a:latin typeface="Times New Roman" panose="02020603050405020304" pitchFamily="18" charset="0"/>
                    <a:hlinkClick r:id="rId2" action="ppaction://hlinksldjump"/>
                  </a:rPr>
                  <a:t>）</a:t>
                </a:r>
                <a:r>
                  <a:rPr lang="zh-CN" altLang="en-US" sz="2400" dirty="0">
                    <a:latin typeface="Times New Roman" panose="02020603050405020304" pitchFamily="18" charset="0"/>
                  </a:rPr>
                  <a:t>。</a:t>
                </a:r>
              </a:p>
            </p:txBody>
          </p:sp>
        </mc:Choice>
        <mc:Fallback xmlns="">
          <p:sp>
            <p:nvSpPr>
              <p:cNvPr id="2" name="标题 1">
                <a:extLst>
                  <a:ext uri="{FF2B5EF4-FFF2-40B4-BE49-F238E27FC236}">
                    <a16:creationId xmlns:a16="http://schemas.microsoft.com/office/drawing/2014/main" id="{8C7B9C4F-C7A4-41F1-AD83-50D288156E1A}"/>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3"/>
                <a:stretch>
                  <a:fillRect/>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B77718CA-9AFB-4BB8-AA08-D68BB85E9226}"/>
              </a:ext>
            </a:extLst>
          </p:cNvPr>
          <p:cNvSpPr txBox="1">
            <a:spLocks/>
          </p:cNvSpPr>
          <p:nvPr/>
        </p:nvSpPr>
        <p:spPr>
          <a:xfrm>
            <a:off x="11427785" y="642929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59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7" name="Rectangle 3">
                <a:extLst>
                  <a:ext uri="{FF2B5EF4-FFF2-40B4-BE49-F238E27FC236}">
                    <a16:creationId xmlns:a16="http://schemas.microsoft.com/office/drawing/2014/main" id="{4EBD5EBC-B68B-4EF5-8DC1-3E76E6499A09}"/>
                  </a:ext>
                </a:extLst>
              </p:cNvPr>
              <p:cNvSpPr>
                <a:spLocks noChangeArrowheads="1"/>
              </p:cNvSpPr>
              <p:nvPr/>
            </p:nvSpPr>
            <p:spPr bwMode="auto">
              <a:xfrm>
                <a:off x="587388" y="620688"/>
                <a:ext cx="11017224" cy="57490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400"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对于标量微分方程</a:t>
                </a:r>
                <a:endParaRPr lang="en-US" altLang="zh-CN" sz="2400"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r"/>
                <a14:m>
                  <m:oMath xmlns:m="http://schemas.openxmlformats.org/officeDocument/2006/math">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m:t>
                            </m:r>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𝑥</m:t>
                                </m:r>
                              </m:e>
                            </m:acc>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𝑎𝑥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e>
                          <m:e>
                            <m:r>
                              <a:rPr lang="zh-CN" altLang="en-US" sz="2400" i="1">
                                <a:solidFill>
                                  <a:schemeClr val="tx1"/>
                                </a:solidFill>
                                <a:latin typeface="Cambria Math" panose="02040503050406030204" pitchFamily="18" charset="0"/>
                              </a:rPr>
                              <m:t>&amp;</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m:t>
                                </m:r>
                              </m:e>
                              <m:sub>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(0)</m:t>
                            </m:r>
                          </m:e>
                        </m:eqArr>
                      </m:e>
                    </m:d>
                  </m:oMath>
                </a14:m>
                <a:r>
                  <a:rPr lang="en-US" altLang="zh-CN" sz="2400"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(2-1)</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p>
              <a:p>
                <a:pPr algn="just"/>
                <a:endParaRPr lang="zh-CN" altLang="en-US" sz="2400"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l" eaLnBrk="0" hangingPunct="0"/>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其解为：</a:t>
                </a:r>
                <a14:m>
                  <m:oMath xmlns:m="http://schemas.openxmlformats.org/officeDocument/2006/math">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 </m:t>
                    </m:r>
                    <m:func>
                      <m:funcPr>
                        <m:ctrlPr>
                          <a:rPr lang="zh-CN" altLang="en-US" sz="2400" i="1">
                            <a:solidFill>
                              <a:schemeClr val="tx1"/>
                            </a:solidFill>
                            <a:latin typeface="Cambria Math" panose="02040503050406030204" pitchFamily="18" charset="0"/>
                          </a:rPr>
                        </m:ctrlPr>
                      </m:funcPr>
                      <m:fNa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𝑎𝑡</m:t>
                            </m:r>
                          </m:sup>
                        </m:sSup>
                      </m:fName>
                      <m:e>
                        <m:r>
                          <a:rPr lang="zh-CN" altLang="en-US" sz="2400" i="1">
                            <a:solidFill>
                              <a:schemeClr val="tx1"/>
                            </a:solidFill>
                            <a:latin typeface="Cambria Math" panose="02040503050406030204" pitchFamily="18" charset="0"/>
                          </a:rPr>
                          <m:t>𝑥</m:t>
                        </m:r>
                      </m:e>
                    </m:func>
                    <m:r>
                      <a:rPr lang="zh-CN" altLang="en-US" sz="2400" i="1">
                        <a:solidFill>
                          <a:schemeClr val="tx1"/>
                        </a:solidFill>
                        <a:latin typeface="Cambria Math" panose="02040503050406030204" pitchFamily="18" charset="0"/>
                      </a:rPr>
                      <m:t>(0),</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≥0</m:t>
                    </m:r>
                  </m:oMath>
                </a14:m>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l" eaLnBrk="0" hangingPunct="0"/>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式中： </a:t>
                </a:r>
                <a14:m>
                  <m:oMath xmlns:m="http://schemas.openxmlformats.org/officeDocument/2006/math">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𝑎𝑡</m:t>
                        </m:r>
                      </m:sup>
                    </m:sSup>
                    <m:r>
                      <a:rPr lang="zh-CN" altLang="en-US" sz="2400" i="1">
                        <a:solidFill>
                          <a:schemeClr val="tx1"/>
                        </a:solidFill>
                        <a:latin typeface="Cambria Math" panose="02040503050406030204" pitchFamily="18" charset="0"/>
                      </a:rPr>
                      <m:t>=1+</m:t>
                    </m:r>
                    <m:r>
                      <a:rPr lang="zh-CN" altLang="en-US" sz="2400" i="1">
                        <a:solidFill>
                          <a:schemeClr val="tx1"/>
                        </a:solidFill>
                        <a:latin typeface="Cambria Math" panose="02040503050406030204" pitchFamily="18" charset="0"/>
                      </a:rPr>
                      <m:t>𝑎𝑡</m:t>
                    </m:r>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1</m:t>
                        </m:r>
                      </m:num>
                      <m:den>
                        <m:r>
                          <a:rPr lang="zh-CN" altLang="en-US" sz="2400" i="1">
                            <a:solidFill>
                              <a:schemeClr val="tx1"/>
                            </a:solidFill>
                            <a:latin typeface="Cambria Math" panose="02040503050406030204" pitchFamily="18" charset="0"/>
                          </a:rPr>
                          <m:t>2!</m:t>
                        </m:r>
                      </m:den>
                    </m:f>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𝑎</m:t>
                        </m:r>
                      </m:e>
                      <m:sup>
                        <m:r>
                          <a:rPr lang="zh-CN" altLang="en-US" sz="2400" i="1">
                            <a:solidFill>
                              <a:schemeClr val="tx1"/>
                            </a:solidFill>
                            <a:latin typeface="Cambria Math" panose="02040503050406030204" pitchFamily="18" charset="0"/>
                          </a:rPr>
                          <m:t>2</m:t>
                        </m:r>
                      </m:sup>
                    </m:sSup>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𝑡</m:t>
                        </m:r>
                      </m:e>
                      <m:sup>
                        <m:r>
                          <a:rPr lang="zh-CN" altLang="en-US" sz="2400" i="1">
                            <a:solidFill>
                              <a:schemeClr val="tx1"/>
                            </a:solidFill>
                            <a:latin typeface="Cambria Math" panose="02040503050406030204" pitchFamily="18" charset="0"/>
                          </a:rPr>
                          <m:t>2</m:t>
                        </m:r>
                      </m:sup>
                    </m:sSup>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1</m:t>
                        </m:r>
                      </m:num>
                      <m:den>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m:t>
                        </m:r>
                      </m:den>
                    </m:f>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𝑎</m:t>
                        </m:r>
                      </m:e>
                      <m:sup>
                        <m:r>
                          <a:rPr lang="zh-CN" altLang="en-US" sz="2400" i="1">
                            <a:solidFill>
                              <a:schemeClr val="tx1"/>
                            </a:solidFill>
                            <a:latin typeface="Cambria Math" panose="02040503050406030204" pitchFamily="18" charset="0"/>
                          </a:rPr>
                          <m:t>𝑘</m:t>
                        </m:r>
                      </m:sup>
                    </m:sSup>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𝑡</m:t>
                        </m:r>
                      </m:e>
                      <m:sup>
                        <m:r>
                          <a:rPr lang="zh-CN" altLang="en-US" sz="2400" i="1">
                            <a:solidFill>
                              <a:schemeClr val="tx1"/>
                            </a:solidFill>
                            <a:latin typeface="Cambria Math" panose="02040503050406030204" pitchFamily="18" charset="0"/>
                          </a:rPr>
                          <m:t>𝑘</m:t>
                        </m:r>
                      </m:sup>
                    </m:sSup>
                    <m:r>
                      <a:rPr lang="zh-CN" altLang="en-US" sz="2400" i="1">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为标量指数函数。</a:t>
                </a:r>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l"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p>
                <a:pPr algn="l" eaLnBrk="0" hangingPunct="0"/>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对于线性定常系统齐次状态方程</a:t>
                </a:r>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m:t>
                            </m:r>
                            <m:acc>
                              <m:accPr>
                                <m:chr m:val="̇"/>
                                <m:ctrlPr>
                                  <a:rPr lang="zh-CN" altLang="en-US" sz="2400" i="1">
                                    <a:solidFill>
                                      <a:schemeClr val="tx1"/>
                                    </a:solidFill>
                                    <a:latin typeface="Cambria Math" panose="02040503050406030204" pitchFamily="18" charset="0"/>
                                  </a:rPr>
                                </m:ctrlPr>
                              </m:accPr>
                              <m:e>
                                <m:r>
                                  <a:rPr lang="zh-CN" altLang="en-US" sz="2400" b="1" i="1">
                                    <a:solidFill>
                                      <a:schemeClr val="tx1"/>
                                    </a:solidFill>
                                    <a:latin typeface="Cambria Math" panose="02040503050406030204" pitchFamily="18" charset="0"/>
                                  </a:rPr>
                                  <m:t>𝒙</m:t>
                                </m:r>
                              </m:e>
                            </m:acc>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𝑨𝒙</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e>
                          <m:e>
                            <m:r>
                              <a:rPr lang="zh-CN" altLang="en-US" sz="2400" i="1">
                                <a:solidFill>
                                  <a:schemeClr val="tx1"/>
                                </a:solidFill>
                                <a:latin typeface="Cambria Math" panose="02040503050406030204" pitchFamily="18" charset="0"/>
                              </a:rPr>
                              <m:t>&amp;</m:t>
                            </m:r>
                            <m:r>
                              <a:rPr lang="zh-CN" altLang="en-US" sz="2400" b="1" i="1">
                                <a:solidFill>
                                  <a:schemeClr val="tx1"/>
                                </a:solidFill>
                                <a:latin typeface="Cambria Math" panose="02040503050406030204" pitchFamily="18" charset="0"/>
                              </a:rPr>
                              <m:t>𝒙</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m:t>
                                </m:r>
                              </m:e>
                              <m:sub>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𝒙</m:t>
                            </m:r>
                            <m:r>
                              <a:rPr lang="zh-CN" altLang="en-US" sz="2400" i="1">
                                <a:solidFill>
                                  <a:schemeClr val="tx1"/>
                                </a:solidFill>
                                <a:latin typeface="Cambria Math" panose="02040503050406030204" pitchFamily="18" charset="0"/>
                              </a:rPr>
                              <m:t>(0)</m:t>
                            </m:r>
                          </m:e>
                        </m:eqArr>
                      </m:e>
                    </m:d>
                  </m:oMath>
                </a14:m>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(2-2)</a:t>
                </a:r>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其解也可类似地写为   </a:t>
                </a:r>
                <a14:m>
                  <m:oMath xmlns:m="http://schemas.openxmlformats.org/officeDocument/2006/math">
                    <m:r>
                      <a:rPr lang="zh-CN" altLang="en-US" sz="2400" b="1" i="1">
                        <a:solidFill>
                          <a:schemeClr val="tx1"/>
                        </a:solidFill>
                        <a:latin typeface="Cambria Math" panose="02040503050406030204" pitchFamily="18" charset="0"/>
                      </a:rPr>
                      <m:t>𝒙</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𝑡</m:t>
                        </m:r>
                      </m:sup>
                    </m:sSup>
                    <m:r>
                      <a:rPr lang="zh-CN" altLang="en-US" sz="2400" b="1" i="1">
                        <a:solidFill>
                          <a:schemeClr val="tx1"/>
                        </a:solidFill>
                        <a:latin typeface="Cambria Math" panose="02040503050406030204" pitchFamily="18" charset="0"/>
                      </a:rPr>
                      <m:t>𝒙</m:t>
                    </m:r>
                    <m:r>
                      <a:rPr lang="zh-CN" altLang="en-US" sz="2400" i="1">
                        <a:solidFill>
                          <a:schemeClr val="tx1"/>
                        </a:solidFill>
                        <a:latin typeface="Cambria Math" panose="02040503050406030204" pitchFamily="18" charset="0"/>
                      </a:rPr>
                      <m:t>(0),</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≥0</m:t>
                    </m:r>
                  </m:oMath>
                </a14:m>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式中，𝒙</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𝑡</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线性定常系统的</a:t>
                </a:r>
                <a14:m>
                  <m:oMath xmlns:m="http://schemas.openxmlformats.org/officeDocument/2006/math">
                    <m:r>
                      <a:rPr lang="en-US"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维状态向量；	</a:t>
                </a:r>
                <a:b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𝑨</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线性定常系统的</a:t>
                </a:r>
                <a14:m>
                  <m:oMath xmlns:m="http://schemas.openxmlformats.org/officeDocument/2006/math">
                    <m:r>
                      <a:rPr lang="en-US" altLang="zh-CN" sz="2400" i="1">
                        <a:solidFill>
                          <a:schemeClr val="tx1"/>
                        </a:solidFill>
                        <a:latin typeface="Cambria Math" panose="02040503050406030204" pitchFamily="18" charset="0"/>
                        <a:cs typeface="Times New Roman" panose="02020603050405020304" pitchFamily="18" charset="0"/>
                      </a:rPr>
                      <m:t>𝑛</m:t>
                    </m:r>
                    <m:r>
                      <a:rPr lang="en-US"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系统矩阵；</a:t>
                </a:r>
                <a:b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𝑡</m:t>
                        </m:r>
                      </m:sup>
                    </m:sSup>
                    <m:r>
                      <a:rPr lang="zh-CN" altLang="en-US" sz="2400" i="1">
                        <a:solidFill>
                          <a:schemeClr val="tx1"/>
                        </a:solidFill>
                        <a:latin typeface="Cambria Math" panose="02040503050406030204" pitchFamily="18" charset="0"/>
                      </a:rPr>
                      <m:t>=</m:t>
                    </m:r>
                    <m:r>
                      <m:rPr>
                        <m:sty m:val="p"/>
                      </m:rPr>
                      <a:rPr lang="zh-CN" altLang="en-US" sz="2400" i="1">
                        <a:solidFill>
                          <a:schemeClr val="tx1"/>
                        </a:solidFill>
                        <a:latin typeface="Cambria Math" panose="02040503050406030204" pitchFamily="18" charset="0"/>
                      </a:rPr>
                      <m:t>I</m:t>
                    </m:r>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1</m:t>
                        </m:r>
                      </m:num>
                      <m:den>
                        <m:r>
                          <a:rPr lang="zh-CN" altLang="en-US" sz="2400" i="1">
                            <a:solidFill>
                              <a:schemeClr val="tx1"/>
                            </a:solidFill>
                            <a:latin typeface="Cambria Math" panose="02040503050406030204" pitchFamily="18" charset="0"/>
                          </a:rPr>
                          <m:t>2!</m:t>
                        </m:r>
                      </m:den>
                    </m:f>
                    <m:sSup>
                      <m:sSupPr>
                        <m:ctrlPr>
                          <a:rPr lang="zh-CN" altLang="en-US" sz="2400" i="1">
                            <a:solidFill>
                              <a:schemeClr val="tx1"/>
                            </a:solidFill>
                            <a:latin typeface="Cambria Math" panose="02040503050406030204" pitchFamily="18" charset="0"/>
                          </a:rPr>
                        </m:ctrlPr>
                      </m:sSupPr>
                      <m:e>
                        <m:r>
                          <a:rPr lang="zh-CN" altLang="en-US" sz="2400" b="1" i="1">
                            <a:solidFill>
                              <a:schemeClr val="tx1"/>
                            </a:solidFill>
                            <a:latin typeface="Cambria Math" panose="02040503050406030204" pitchFamily="18" charset="0"/>
                          </a:rPr>
                          <m:t>𝑨</m:t>
                        </m:r>
                      </m:e>
                      <m:sup>
                        <m:r>
                          <a:rPr lang="zh-CN" altLang="en-US" sz="2400" i="1">
                            <a:solidFill>
                              <a:schemeClr val="tx1"/>
                            </a:solidFill>
                            <a:latin typeface="Cambria Math" panose="02040503050406030204" pitchFamily="18" charset="0"/>
                          </a:rPr>
                          <m:t>2</m:t>
                        </m:r>
                      </m:sup>
                    </m:sSup>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𝑡</m:t>
                        </m:r>
                      </m:e>
                      <m:sup>
                        <m:r>
                          <a:rPr lang="zh-CN" altLang="en-US" sz="2400" i="1">
                            <a:solidFill>
                              <a:schemeClr val="tx1"/>
                            </a:solidFill>
                            <a:latin typeface="Cambria Math" panose="02040503050406030204" pitchFamily="18" charset="0"/>
                          </a:rPr>
                          <m:t>2</m:t>
                        </m:r>
                      </m:sup>
                    </m:sSup>
                    <m:r>
                      <a:rPr lang="zh-CN" altLang="en-US"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1</m:t>
                        </m:r>
                      </m:num>
                      <m:den>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m:t>
                        </m:r>
                      </m:den>
                    </m:f>
                    <m:sSup>
                      <m:sSupPr>
                        <m:ctrlPr>
                          <a:rPr lang="zh-CN" altLang="en-US" sz="2400" i="1">
                            <a:solidFill>
                              <a:schemeClr val="tx1"/>
                            </a:solidFill>
                            <a:latin typeface="Cambria Math" panose="02040503050406030204" pitchFamily="18" charset="0"/>
                          </a:rPr>
                        </m:ctrlPr>
                      </m:sSupPr>
                      <m:e>
                        <m:r>
                          <a:rPr lang="zh-CN" altLang="en-US" sz="2400" b="1" i="1">
                            <a:solidFill>
                              <a:schemeClr val="tx1"/>
                            </a:solidFill>
                            <a:latin typeface="Cambria Math" panose="02040503050406030204" pitchFamily="18" charset="0"/>
                          </a:rPr>
                          <m:t>𝑨</m:t>
                        </m:r>
                      </m:e>
                      <m:sup>
                        <m:r>
                          <a:rPr lang="zh-CN" altLang="en-US" sz="2400" i="1">
                            <a:solidFill>
                              <a:schemeClr val="tx1"/>
                            </a:solidFill>
                            <a:latin typeface="Cambria Math" panose="02040503050406030204" pitchFamily="18" charset="0"/>
                          </a:rPr>
                          <m:t>𝑘</m:t>
                        </m:r>
                      </m:sup>
                    </m:sSup>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𝑡</m:t>
                        </m:r>
                      </m:e>
                      <m:sup>
                        <m:r>
                          <a:rPr lang="zh-CN" altLang="en-US" sz="2400" i="1">
                            <a:solidFill>
                              <a:schemeClr val="tx1"/>
                            </a:solidFill>
                            <a:latin typeface="Cambria Math" panose="02040503050406030204" pitchFamily="18" charset="0"/>
                          </a:rPr>
                          <m:t>𝑘</m:t>
                        </m:r>
                      </m:sup>
                    </m:sSup>
                    <m:r>
                      <a:rPr lang="zh-CN" altLang="en-US" sz="2400" i="1">
                        <a:solidFill>
                          <a:schemeClr val="tx1"/>
                        </a:solidFill>
                        <a:latin typeface="Cambria Math" panose="02040503050406030204" pitchFamily="18" charset="0"/>
                      </a:rPr>
                      <m:t>+⋯</m:t>
                    </m:r>
                  </m:oMath>
                </a14:m>
                <a:r>
                  <a:rPr lang="en-US" altLang="zh-CN" sz="2400" dirty="0">
                    <a:solidFill>
                      <a:schemeClr val="tx1"/>
                    </a:solidFill>
                    <a:latin typeface="Times New Roman" panose="02020603050405020304" pitchFamily="18" charset="0"/>
                    <a:cs typeface="Times New Roman" panose="02020603050405020304" pitchFamily="18" charset="0"/>
                  </a:rPr>
                  <a:t>      </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为矩阵指数函数</a:t>
                </a:r>
              </a:p>
            </p:txBody>
          </p:sp>
        </mc:Choice>
        <mc:Fallback xmlns="">
          <p:sp>
            <p:nvSpPr>
              <p:cNvPr id="11267" name="Rectangle 3">
                <a:extLst>
                  <a:ext uri="{FF2B5EF4-FFF2-40B4-BE49-F238E27FC236}">
                    <a16:creationId xmlns:a16="http://schemas.microsoft.com/office/drawing/2014/main" id="{4EBD5EBC-B68B-4EF5-8DC1-3E76E6499A09}"/>
                  </a:ext>
                </a:extLst>
              </p:cNvPr>
              <p:cNvSpPr>
                <a:spLocks noRot="1" noChangeAspect="1" noMove="1" noResize="1" noEditPoints="1" noAdjustHandles="1" noChangeArrowheads="1" noChangeShapeType="1" noTextEdit="1"/>
              </p:cNvSpPr>
              <p:nvPr/>
            </p:nvSpPr>
            <p:spPr bwMode="auto">
              <a:xfrm>
                <a:off x="587388" y="620688"/>
                <a:ext cx="11017224" cy="5749010"/>
              </a:xfrm>
              <a:prstGeom prst="rect">
                <a:avLst/>
              </a:prstGeom>
              <a:blipFill>
                <a:blip r:embed="rId3"/>
                <a:stretch>
                  <a:fillRect l="-830" t="-848" r="-8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19287BB-A598-43EB-B3C1-B15E6800D9E9}"/>
              </a:ext>
            </a:extLst>
          </p:cNvPr>
          <p:cNvSpPr>
            <a:spLocks noGrp="1"/>
          </p:cNvSpPr>
          <p:nvPr>
            <p:ph type="sldNum" sz="quarter" idx="12"/>
          </p:nvPr>
        </p:nvSpPr>
        <p:spPr/>
        <p:txBody>
          <a:bodyPr/>
          <a:lstStyle/>
          <a:p>
            <a:fld id="{9E979F15-D452-4E46-8763-BB8DD33E3EB6}" type="slidenum">
              <a:rPr lang="en-US" altLang="zh-CN" smtClean="0"/>
              <a:pPr/>
              <a:t>6</a:t>
            </a:fld>
            <a:endParaRPr lang="en-US" altLang="zh-CN"/>
          </a:p>
        </p:txBody>
      </p:sp>
      <p:sp>
        <p:nvSpPr>
          <p:cNvPr id="4" name="动作按钮: 转到主页 3">
            <a:hlinkClick r:id="rId4" action="ppaction://hlinksldjump" highlightClick="1"/>
            <a:extLst>
              <a:ext uri="{FF2B5EF4-FFF2-40B4-BE49-F238E27FC236}">
                <a16:creationId xmlns:a16="http://schemas.microsoft.com/office/drawing/2014/main" id="{609F314D-6672-48A3-B145-47F357356E91}"/>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9973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C20ADDD-F52F-44A1-AD03-197F7A426BCB}"/>
                  </a:ext>
                </a:extLst>
              </p:cNvPr>
              <p:cNvSpPr>
                <a:spLocks noGrp="1"/>
              </p:cNvSpPr>
              <p:nvPr>
                <p:ph type="title" idx="4294967295"/>
              </p:nvPr>
            </p:nvSpPr>
            <p:spPr>
              <a:xfrm>
                <a:off x="623392" y="404665"/>
                <a:ext cx="11377263" cy="6192688"/>
              </a:xfrm>
            </p:spPr>
            <p:txBody>
              <a:bodyPr/>
              <a:lstStyle/>
              <a:p>
                <a:pPr fontAlgn="base">
                  <a:lnSpc>
                    <a:spcPct val="120000"/>
                  </a:lnSpc>
                  <a:spcAft>
                    <a:spcPct val="0"/>
                  </a:spcAft>
                </a:pPr>
                <a:r>
                  <a:rPr lang="zh-CN" altLang="en-US" sz="2400" dirty="0">
                    <a:solidFill>
                      <a:schemeClr val="tx1"/>
                    </a:solidFill>
                    <a:latin typeface="Times New Roman" panose="02020603050405020304" pitchFamily="18" charset="0"/>
                  </a:rPr>
                  <a:t>下面分析</a:t>
                </a:r>
                <a14:m>
                  <m:oMath xmlns:m="http://schemas.openxmlformats.org/officeDocument/2006/math">
                    <m:r>
                      <a:rPr lang="zh-CN" altLang="en-US" sz="2400" b="1" i="1">
                        <a:solidFill>
                          <a:schemeClr val="tx1"/>
                        </a:solidFill>
                        <a:latin typeface="Cambria Math" panose="02040503050406030204" pitchFamily="18" charset="0"/>
                      </a:rPr>
                      <m:t>𝑨</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𝒕</m:t>
                    </m:r>
                    <m:r>
                      <a:rPr lang="en-US" altLang="zh-CN" sz="2400" b="1" i="1" smtClean="0">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rPr>
                  <a:t>与</a:t>
                </a:r>
                <a14:m>
                  <m:oMath xmlns:m="http://schemas.openxmlformats.org/officeDocument/2006/math">
                    <m:nary>
                      <m:naryPr>
                        <m:ctrlPr>
                          <a:rPr lang="zh-CN" altLang="en-US" sz="2400" i="1">
                            <a:solidFill>
                              <a:schemeClr val="tx1"/>
                            </a:solidFill>
                            <a:latin typeface="Cambria Math" panose="02040503050406030204" pitchFamily="18" charset="0"/>
                          </a:rPr>
                        </m:ctrlPr>
                      </m:naryPr>
                      <m:sub>
                        <m:r>
                          <a:rPr lang="zh-CN" altLang="en-US" sz="2400">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sub>
                      <m:sup>
                        <m:r>
                          <a:rPr lang="zh-CN" altLang="en-US" sz="240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sup>
                      <m:e>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𝜏</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𝑑</m:t>
                        </m:r>
                        <m:r>
                          <a:rPr lang="zh-CN" altLang="en-US" sz="2400" i="1">
                            <a:solidFill>
                              <a:schemeClr val="tx1"/>
                            </a:solidFill>
                            <a:latin typeface="Cambria Math" panose="02040503050406030204" pitchFamily="18" charset="0"/>
                          </a:rPr>
                          <m:t>𝜏</m:t>
                        </m:r>
                      </m:e>
                    </m:nary>
                  </m:oMath>
                </a14:m>
                <a:r>
                  <a:rPr lang="zh-CN" altLang="en-US" sz="2400" dirty="0">
                    <a:solidFill>
                      <a:schemeClr val="tx1"/>
                    </a:solidFill>
                    <a:latin typeface="Times New Roman" panose="02020603050405020304" pitchFamily="18" charset="0"/>
                  </a:rPr>
                  <a:t>可交换的条件。</a:t>
                </a:r>
                <a:br>
                  <a:rPr lang="zh-CN" altLang="en-US" sz="2400" dirty="0">
                    <a:solidFill>
                      <a:schemeClr val="tx1"/>
                    </a:solidFill>
                    <a:latin typeface="Times New Roman" panose="02020603050405020304" pitchFamily="18" charset="0"/>
                  </a:rPr>
                </a:br>
                <a:r>
                  <a:rPr lang="zh-CN" altLang="en-US" sz="2400" dirty="0">
                    <a:solidFill>
                      <a:schemeClr val="tx1"/>
                    </a:solidFill>
                    <a:latin typeface="Times New Roman" panose="02020603050405020304" pitchFamily="18" charset="0"/>
                  </a:rPr>
                  <a:t>由式（</a:t>
                </a:r>
                <a:r>
                  <a:rPr lang="en-US" altLang="zh-CN" sz="2400" dirty="0">
                    <a:solidFill>
                      <a:schemeClr val="tx1"/>
                    </a:solidFill>
                    <a:latin typeface="Times New Roman" panose="02020603050405020304" pitchFamily="18" charset="0"/>
                  </a:rPr>
                  <a:t>2-51</a:t>
                </a:r>
                <a:r>
                  <a:rPr lang="zh-CN" altLang="en-US" sz="2400" dirty="0">
                    <a:solidFill>
                      <a:schemeClr val="tx1"/>
                    </a:solidFill>
                    <a:latin typeface="Times New Roman" panose="02020603050405020304" pitchFamily="18" charset="0"/>
                  </a:rPr>
                  <a:t>）得 </a:t>
                </a:r>
                <a:br>
                  <a:rPr lang="en-US" altLang="zh-CN" sz="2400" dirty="0">
                    <a:solidFill>
                      <a:schemeClr val="tx1"/>
                    </a:solidFill>
                    <a:latin typeface="Times New Roman" panose="02020603050405020304" pitchFamily="18" charset="0"/>
                  </a:rPr>
                </a:br>
                <a:r>
                  <a:rPr lang="en-US" altLang="zh-CN" sz="2400" dirty="0">
                    <a:solidFill>
                      <a:schemeClr val="tx1"/>
                    </a:solidFill>
                    <a:latin typeface="Times New Roman" panose="02020603050405020304" pitchFamily="18" charset="0"/>
                  </a:rPr>
                  <a:t>			</a:t>
                </a:r>
                <a14:m>
                  <m:oMath xmlns:m="http://schemas.openxmlformats.org/officeDocument/2006/math">
                    <m:r>
                      <a:rPr lang="zh-CN" altLang="en-US" sz="2400" b="1" i="1" cap="none">
                        <a:solidFill>
                          <a:schemeClr val="tx1"/>
                        </a:solidFill>
                        <a:latin typeface="Cambria Math" panose="02040503050406030204" pitchFamily="18" charset="0"/>
                        <a:cs typeface="+mn-cs"/>
                      </a:rPr>
                      <m:t>𝑨</m:t>
                    </m:r>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cs typeface="+mn-cs"/>
                      </a:rPr>
                      <m:t>𝑡</m:t>
                    </m:r>
                    <m:r>
                      <a:rPr lang="zh-CN" altLang="en-US" sz="2400" i="1" cap="none">
                        <a:solidFill>
                          <a:schemeClr val="tx1"/>
                        </a:solidFill>
                        <a:latin typeface="Cambria Math" panose="02040503050406030204" pitchFamily="18" charset="0"/>
                        <a:cs typeface="+mn-cs"/>
                      </a:rPr>
                      <m:t>)</m:t>
                    </m:r>
                    <m:nary>
                      <m:naryPr>
                        <m:ctrlPr>
                          <a:rPr lang="zh-CN" altLang="en-US" sz="2400" i="1" cap="none">
                            <a:solidFill>
                              <a:schemeClr val="tx1"/>
                            </a:solidFill>
                            <a:latin typeface="Cambria Math" panose="02040503050406030204" pitchFamily="18" charset="0"/>
                            <a:cs typeface="+mn-cs"/>
                          </a:rPr>
                        </m:ctrlPr>
                      </m:naryPr>
                      <m:sub>
                        <m:r>
                          <a:rPr lang="zh-CN" altLang="en-US" sz="2400" cap="none">
                            <a:solidFill>
                              <a:schemeClr val="tx1"/>
                            </a:solidFill>
                            <a:latin typeface="Cambria Math" panose="02040503050406030204" pitchFamily="18" charset="0"/>
                            <a:cs typeface="+mn-cs"/>
                          </a:rPr>
                          <m:t> </m:t>
                        </m:r>
                        <m:sSub>
                          <m:sSubPr>
                            <m:ctrlPr>
                              <a:rPr lang="zh-CN" altLang="en-US" sz="2400" i="1" cap="none">
                                <a:solidFill>
                                  <a:schemeClr val="tx1"/>
                                </a:solidFill>
                                <a:latin typeface="Cambria Math" panose="02040503050406030204" pitchFamily="18" charset="0"/>
                                <a:cs typeface="+mn-cs"/>
                              </a:rPr>
                            </m:ctrlPr>
                          </m:sSubPr>
                          <m:e>
                            <m:r>
                              <a:rPr lang="zh-CN" altLang="en-US" sz="2400" i="1" cap="none">
                                <a:solidFill>
                                  <a:schemeClr val="tx1"/>
                                </a:solidFill>
                                <a:latin typeface="Cambria Math" panose="02040503050406030204" pitchFamily="18" charset="0"/>
                                <a:cs typeface="+mn-cs"/>
                              </a:rPr>
                              <m:t>𝑡</m:t>
                            </m:r>
                          </m:e>
                          <m:sub>
                            <m:r>
                              <a:rPr lang="zh-CN" altLang="en-US" sz="2400" i="1" cap="none">
                                <a:solidFill>
                                  <a:schemeClr val="tx1"/>
                                </a:solidFill>
                                <a:latin typeface="Cambria Math" panose="02040503050406030204" pitchFamily="18" charset="0"/>
                                <a:cs typeface="+mn-cs"/>
                              </a:rPr>
                              <m:t>0</m:t>
                            </m:r>
                          </m:sub>
                        </m:sSub>
                      </m:sub>
                      <m:sup>
                        <m:r>
                          <a:rPr lang="zh-CN" altLang="en-US" sz="2400" cap="none">
                            <a:solidFill>
                              <a:schemeClr val="tx1"/>
                            </a:solidFill>
                            <a:latin typeface="Cambria Math" panose="02040503050406030204" pitchFamily="18" charset="0"/>
                            <a:cs typeface="+mn-cs"/>
                          </a:rPr>
                          <m:t> </m:t>
                        </m:r>
                        <m:r>
                          <a:rPr lang="zh-CN" altLang="en-US" sz="2400" i="1" cap="none">
                            <a:solidFill>
                              <a:schemeClr val="tx1"/>
                            </a:solidFill>
                            <a:latin typeface="Cambria Math" panose="02040503050406030204" pitchFamily="18" charset="0"/>
                            <a:cs typeface="+mn-cs"/>
                          </a:rPr>
                          <m:t>𝑡</m:t>
                        </m:r>
                      </m:sup>
                      <m:e>
                        <m:r>
                          <a:rPr lang="zh-CN" altLang="en-US" sz="2400" b="1" i="1" cap="none">
                            <a:solidFill>
                              <a:schemeClr val="tx1"/>
                            </a:solidFill>
                            <a:latin typeface="Cambria Math" panose="02040503050406030204" pitchFamily="18" charset="0"/>
                            <a:cs typeface="+mn-cs"/>
                          </a:rPr>
                          <m:t>𝑨</m:t>
                        </m:r>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cs typeface="+mn-cs"/>
                          </a:rPr>
                          <m:t>𝜏</m:t>
                        </m:r>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rPr>
                          <m:t>𝑑</m:t>
                        </m:r>
                        <m:r>
                          <a:rPr lang="zh-CN" altLang="en-US" sz="2400" i="1" cap="none">
                            <a:solidFill>
                              <a:schemeClr val="tx1"/>
                            </a:solidFill>
                            <a:latin typeface="Cambria Math" panose="02040503050406030204" pitchFamily="18" charset="0"/>
                          </a:rPr>
                          <m:t>𝜏</m:t>
                        </m:r>
                      </m:e>
                    </m:nary>
                    <m:r>
                      <a:rPr lang="zh-CN" altLang="en-US" sz="2400" i="1" cap="none">
                        <a:solidFill>
                          <a:schemeClr val="tx1"/>
                        </a:solidFill>
                        <a:latin typeface="Cambria Math" panose="02040503050406030204" pitchFamily="18" charset="0"/>
                        <a:cs typeface="+mn-cs"/>
                      </a:rPr>
                      <m:t>−</m:t>
                    </m:r>
                    <m:nary>
                      <m:naryPr>
                        <m:ctrlPr>
                          <a:rPr lang="zh-CN" altLang="en-US" sz="2400" i="1" cap="none">
                            <a:solidFill>
                              <a:schemeClr val="tx1"/>
                            </a:solidFill>
                            <a:latin typeface="Cambria Math" panose="02040503050406030204" pitchFamily="18" charset="0"/>
                            <a:cs typeface="+mn-cs"/>
                          </a:rPr>
                        </m:ctrlPr>
                      </m:naryPr>
                      <m:sub>
                        <m:r>
                          <a:rPr lang="zh-CN" altLang="en-US" sz="2400" cap="none">
                            <a:solidFill>
                              <a:schemeClr val="tx1"/>
                            </a:solidFill>
                            <a:latin typeface="Cambria Math" panose="02040503050406030204" pitchFamily="18" charset="0"/>
                            <a:cs typeface="+mn-cs"/>
                          </a:rPr>
                          <m:t> </m:t>
                        </m:r>
                        <m:sSub>
                          <m:sSubPr>
                            <m:ctrlPr>
                              <a:rPr lang="zh-CN" altLang="en-US" sz="2400" i="1" cap="none">
                                <a:solidFill>
                                  <a:schemeClr val="tx1"/>
                                </a:solidFill>
                                <a:latin typeface="Cambria Math" panose="02040503050406030204" pitchFamily="18" charset="0"/>
                                <a:cs typeface="+mn-cs"/>
                              </a:rPr>
                            </m:ctrlPr>
                          </m:sSubPr>
                          <m:e>
                            <m:r>
                              <a:rPr lang="zh-CN" altLang="en-US" sz="2400" i="1" cap="none">
                                <a:solidFill>
                                  <a:schemeClr val="tx1"/>
                                </a:solidFill>
                                <a:latin typeface="Cambria Math" panose="02040503050406030204" pitchFamily="18" charset="0"/>
                                <a:cs typeface="+mn-cs"/>
                              </a:rPr>
                              <m:t>𝑡</m:t>
                            </m:r>
                          </m:e>
                          <m:sub>
                            <m:r>
                              <a:rPr lang="zh-CN" altLang="en-US" sz="2400" i="1" cap="none">
                                <a:solidFill>
                                  <a:schemeClr val="tx1"/>
                                </a:solidFill>
                                <a:latin typeface="Cambria Math" panose="02040503050406030204" pitchFamily="18" charset="0"/>
                                <a:cs typeface="+mn-cs"/>
                              </a:rPr>
                              <m:t>0</m:t>
                            </m:r>
                          </m:sub>
                        </m:sSub>
                      </m:sub>
                      <m:sup>
                        <m:r>
                          <a:rPr lang="zh-CN" altLang="en-US" sz="2400" cap="none">
                            <a:solidFill>
                              <a:schemeClr val="tx1"/>
                            </a:solidFill>
                            <a:latin typeface="Cambria Math" panose="02040503050406030204" pitchFamily="18" charset="0"/>
                            <a:cs typeface="+mn-cs"/>
                          </a:rPr>
                          <m:t> </m:t>
                        </m:r>
                        <m:r>
                          <a:rPr lang="zh-CN" altLang="en-US" sz="2400" i="1" cap="none">
                            <a:solidFill>
                              <a:schemeClr val="tx1"/>
                            </a:solidFill>
                            <a:latin typeface="Cambria Math" panose="02040503050406030204" pitchFamily="18" charset="0"/>
                            <a:cs typeface="+mn-cs"/>
                          </a:rPr>
                          <m:t>𝑡</m:t>
                        </m:r>
                      </m:sup>
                      <m:e>
                        <m:r>
                          <a:rPr lang="zh-CN" altLang="en-US" sz="2400" b="1" i="1" cap="none">
                            <a:solidFill>
                              <a:schemeClr val="tx1"/>
                            </a:solidFill>
                            <a:latin typeface="Cambria Math" panose="02040503050406030204" pitchFamily="18" charset="0"/>
                            <a:cs typeface="+mn-cs"/>
                          </a:rPr>
                          <m:t>𝑨</m:t>
                        </m:r>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cs typeface="+mn-cs"/>
                          </a:rPr>
                          <m:t>𝜏</m:t>
                        </m:r>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rPr>
                          <m:t>𝑑</m:t>
                        </m:r>
                        <m:r>
                          <m:rPr>
                            <m:sty m:val="p"/>
                          </m:rPr>
                          <a:rPr lang="zh-CN" altLang="en-US" sz="2400" cap="none">
                            <a:solidFill>
                              <a:schemeClr val="tx1"/>
                            </a:solidFill>
                            <a:latin typeface="Cambria Math" panose="02040503050406030204" pitchFamily="18" charset="0"/>
                          </a:rPr>
                          <m:t>τ</m:t>
                        </m:r>
                      </m:e>
                    </m:nary>
                    <m:r>
                      <a:rPr lang="zh-CN" altLang="en-US" sz="2400" i="1" cap="none">
                        <a:solidFill>
                          <a:schemeClr val="tx1"/>
                        </a:solidFill>
                        <a:latin typeface="Cambria Math" panose="02040503050406030204" pitchFamily="18" charset="0"/>
                        <a:cs typeface="+mn-cs"/>
                      </a:rPr>
                      <m:t>⋅</m:t>
                    </m:r>
                    <m:r>
                      <a:rPr lang="zh-CN" altLang="en-US" sz="2400" b="1" i="1" cap="none">
                        <a:solidFill>
                          <a:schemeClr val="tx1"/>
                        </a:solidFill>
                        <a:latin typeface="Cambria Math" panose="02040503050406030204" pitchFamily="18" charset="0"/>
                        <a:cs typeface="+mn-cs"/>
                      </a:rPr>
                      <m:t>𝑨</m:t>
                    </m:r>
                    <m:r>
                      <a:rPr lang="zh-CN" altLang="en-US" sz="2400" i="1" cap="none">
                        <a:solidFill>
                          <a:schemeClr val="tx1"/>
                        </a:solidFill>
                        <a:latin typeface="Cambria Math" panose="02040503050406030204" pitchFamily="18" charset="0"/>
                        <a:cs typeface="+mn-cs"/>
                      </a:rPr>
                      <m:t>(</m:t>
                    </m:r>
                    <m:r>
                      <a:rPr lang="zh-CN" altLang="en-US" sz="2400" i="1" cap="none">
                        <a:solidFill>
                          <a:schemeClr val="tx1"/>
                        </a:solidFill>
                        <a:latin typeface="Cambria Math" panose="02040503050406030204" pitchFamily="18" charset="0"/>
                        <a:cs typeface="+mn-cs"/>
                      </a:rPr>
                      <m:t>𝑡</m:t>
                    </m:r>
                    <m:r>
                      <a:rPr lang="zh-CN" altLang="en-US" sz="2400" i="1" cap="none">
                        <a:solidFill>
                          <a:schemeClr val="tx1"/>
                        </a:solidFill>
                        <a:latin typeface="Cambria Math" panose="02040503050406030204" pitchFamily="18" charset="0"/>
                        <a:cs typeface="+mn-cs"/>
                      </a:rPr>
                      <m:t>)=0</m:t>
                    </m:r>
                  </m:oMath>
                </a14:m>
                <a:br>
                  <a:rPr lang="en-US" altLang="zh-CN" sz="2400" cap="none" dirty="0">
                    <a:solidFill>
                      <a:schemeClr val="tx1"/>
                    </a:solidFill>
                    <a:latin typeface="Times New Roman" panose="02020603050405020304" pitchFamily="18" charset="0"/>
                    <a:ea typeface="宋体" panose="02010600030101010101" pitchFamily="2" charset="-122"/>
                  </a:rPr>
                </a:br>
                <a:r>
                  <a:rPr lang="en-US" altLang="zh-CN" sz="2400" cap="none" dirty="0">
                    <a:solidFill>
                      <a:schemeClr val="tx1"/>
                    </a:solidFill>
                    <a:latin typeface="Times New Roman" panose="02020603050405020304" pitchFamily="18" charset="0"/>
                    <a:ea typeface="宋体" panose="02010600030101010101" pitchFamily="2" charset="-122"/>
                  </a:rPr>
                  <a:t>			</a:t>
                </a:r>
                <a14:m>
                  <m:oMath xmlns:m="http://schemas.openxmlformats.org/officeDocument/2006/math">
                    <m:nary>
                      <m:naryPr>
                        <m:ctrlPr>
                          <a:rPr lang="zh-CN" altLang="en-US" sz="2400" i="1">
                            <a:solidFill>
                              <a:schemeClr val="tx1"/>
                            </a:solidFill>
                            <a:latin typeface="Cambria Math" panose="02040503050406030204" pitchFamily="18" charset="0"/>
                          </a:rPr>
                        </m:ctrlPr>
                      </m:naryPr>
                      <m:sub>
                        <m:r>
                          <a:rPr lang="zh-CN" altLang="en-US" sz="2400">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sub>
                      <m:sup>
                        <m:r>
                          <a:rPr lang="zh-CN" altLang="en-US" sz="240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sup>
                      <m:e>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𝜏</m:t>
                        </m:r>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𝜏</m:t>
                        </m:r>
                        <m:r>
                          <a:rPr lang="zh-CN" altLang="en-US" sz="2400"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𝑨</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cap="none">
                            <a:solidFill>
                              <a:schemeClr val="tx1"/>
                            </a:solidFill>
                            <a:latin typeface="Cambria Math" panose="02040503050406030204" pitchFamily="18" charset="0"/>
                          </a:rPr>
                          <m:t>𝑑</m:t>
                        </m:r>
                        <m:r>
                          <m:rPr>
                            <m:sty m:val="p"/>
                          </m:rPr>
                          <a:rPr lang="zh-CN" altLang="en-US" sz="2400" cap="none">
                            <a:solidFill>
                              <a:schemeClr val="tx1"/>
                            </a:solidFill>
                            <a:latin typeface="Cambria Math" panose="02040503050406030204" pitchFamily="18" charset="0"/>
                          </a:rPr>
                          <m:t>τ</m:t>
                        </m:r>
                      </m:e>
                    </m:nary>
                    <m:r>
                      <a:rPr lang="zh-CN" altLang="en-US" sz="2400" i="1">
                        <a:solidFill>
                          <a:schemeClr val="tx1"/>
                        </a:solidFill>
                        <a:latin typeface="Cambria Math" panose="02040503050406030204" pitchFamily="18" charset="0"/>
                      </a:rPr>
                      <m:t>=0</m:t>
                    </m:r>
                  </m:oMath>
                </a14:m>
                <a:r>
                  <a:rPr lang="en-US" altLang="zh-CN" sz="2400" dirty="0">
                    <a:solidFill>
                      <a:schemeClr val="tx1"/>
                    </a:solidFill>
                    <a:latin typeface="Times New Roman" panose="02020603050405020304" pitchFamily="18" charset="0"/>
                  </a:rPr>
                  <a:t>				(2-52)</a:t>
                </a:r>
                <a:r>
                  <a:rPr lang="zh-CN" altLang="en-US" sz="2400" dirty="0">
                    <a:solidFill>
                      <a:schemeClr val="tx1"/>
                    </a:solidFill>
                    <a:latin typeface="Times New Roman" panose="02020603050405020304" pitchFamily="18" charset="0"/>
                  </a:rPr>
                  <a:t> </a:t>
                </a:r>
                <a:br>
                  <a:rPr lang="zh-CN" altLang="en-US" sz="2400" dirty="0">
                    <a:solidFill>
                      <a:schemeClr val="tx1"/>
                    </a:solidFill>
                    <a:latin typeface="Times New Roman" panose="02020603050405020304" pitchFamily="18" charset="0"/>
                  </a:rPr>
                </a:br>
                <a:r>
                  <a:rPr lang="zh-CN" altLang="en-US" sz="2400" cap="none" dirty="0">
                    <a:solidFill>
                      <a:schemeClr val="tx1"/>
                    </a:solidFill>
                    <a:latin typeface="Times New Roman" panose="02020603050405020304" pitchFamily="18" charset="0"/>
                  </a:rPr>
                  <a:t>上式必须对任意时间</a:t>
                </a:r>
                <a:r>
                  <a:rPr lang="en-US" altLang="zh-CN" sz="2400" i="1" cap="none" dirty="0">
                    <a:solidFill>
                      <a:schemeClr val="tx1"/>
                    </a:solidFill>
                    <a:latin typeface="Times New Roman" panose="02020603050405020304" pitchFamily="18" charset="0"/>
                  </a:rPr>
                  <a:t>t</a:t>
                </a:r>
                <a:r>
                  <a:rPr lang="zh-CN" altLang="en-US" sz="2400" cap="none" dirty="0">
                    <a:solidFill>
                      <a:schemeClr val="tx1"/>
                    </a:solidFill>
                    <a:latin typeface="Times New Roman" panose="02020603050405020304" pitchFamily="18" charset="0"/>
                  </a:rPr>
                  <a:t>成立。若对任意的</a:t>
                </a:r>
                <a:r>
                  <a:rPr lang="en-US" altLang="zh-CN" sz="2400" i="1" cap="none" dirty="0">
                    <a:solidFill>
                      <a:schemeClr val="tx1"/>
                    </a:solidFill>
                    <a:latin typeface="Times New Roman" panose="02020603050405020304" pitchFamily="18" charset="0"/>
                  </a:rPr>
                  <a:t>t</a:t>
                </a:r>
                <a:r>
                  <a:rPr lang="en-US" altLang="zh-CN" sz="2400" cap="none" baseline="-30000" dirty="0">
                    <a:solidFill>
                      <a:schemeClr val="tx1"/>
                    </a:solidFill>
                    <a:latin typeface="Times New Roman" panose="02020603050405020304" pitchFamily="18" charset="0"/>
                  </a:rPr>
                  <a:t>1</a:t>
                </a:r>
                <a:r>
                  <a:rPr lang="zh-CN" altLang="en-US" sz="2400" cap="none" dirty="0">
                    <a:solidFill>
                      <a:schemeClr val="tx1"/>
                    </a:solidFill>
                    <a:latin typeface="Times New Roman" panose="02020603050405020304" pitchFamily="18" charset="0"/>
                  </a:rPr>
                  <a:t>和</a:t>
                </a:r>
                <a:r>
                  <a:rPr lang="en-US" altLang="zh-CN" sz="2400" i="1" cap="none" dirty="0">
                    <a:solidFill>
                      <a:schemeClr val="tx1"/>
                    </a:solidFill>
                    <a:latin typeface="Times New Roman" panose="02020603050405020304" pitchFamily="18" charset="0"/>
                  </a:rPr>
                  <a:t>t</a:t>
                </a:r>
                <a:r>
                  <a:rPr lang="en-US" altLang="zh-CN" sz="2400" cap="none" baseline="-30000" dirty="0">
                    <a:solidFill>
                      <a:schemeClr val="tx1"/>
                    </a:solidFill>
                    <a:latin typeface="Times New Roman" panose="02020603050405020304" pitchFamily="18" charset="0"/>
                  </a:rPr>
                  <a:t>2</a:t>
                </a:r>
                <a:r>
                  <a:rPr lang="zh-CN" altLang="en-US" sz="2400" cap="none" dirty="0">
                    <a:solidFill>
                      <a:schemeClr val="tx1"/>
                    </a:solidFill>
                    <a:latin typeface="Times New Roman" panose="02020603050405020304" pitchFamily="18" charset="0"/>
                  </a:rPr>
                  <a:t>，有</a:t>
                </a:r>
                <a:br>
                  <a:rPr lang="en-US" altLang="zh-CN" sz="2400" cap="none" dirty="0">
                    <a:solidFill>
                      <a:schemeClr val="tx1"/>
                    </a:solidFill>
                    <a:latin typeface="Times New Roman" panose="02020603050405020304" pitchFamily="18" charset="0"/>
                  </a:rPr>
                </a:br>
                <a:r>
                  <a:rPr lang="en-US" altLang="zh-CN" sz="2400" cap="none" dirty="0">
                    <a:solidFill>
                      <a:schemeClr val="tx1"/>
                    </a:solidFill>
                    <a:latin typeface="Times New Roman" panose="02020603050405020304" pitchFamily="18" charset="0"/>
                  </a:rPr>
                  <a:t>				</a:t>
                </a:r>
                <a14:m>
                  <m:oMath xmlns:m="http://schemas.openxmlformats.org/officeDocument/2006/math">
                    <m:r>
                      <a:rPr lang="zh-CN" altLang="en-US" sz="2400" b="1" i="1" smtClean="0">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1</m:t>
                        </m:r>
                      </m:sub>
                    </m:sSub>
                    <m:r>
                      <a:rPr lang="zh-CN" altLang="en-US" sz="2400" i="1">
                        <a:solidFill>
                          <a:srgbClr val="FF0000"/>
                        </a:solidFill>
                        <a:latin typeface="Cambria Math" panose="02040503050406030204" pitchFamily="18" charset="0"/>
                      </a:rPr>
                      <m:t>)</m:t>
                    </m:r>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2</m:t>
                        </m:r>
                      </m:sub>
                    </m:sSub>
                    <m:r>
                      <a:rPr lang="zh-CN" altLang="en-US" sz="2400" i="1">
                        <a:solidFill>
                          <a:srgbClr val="FF0000"/>
                        </a:solidFill>
                        <a:latin typeface="Cambria Math" panose="02040503050406030204" pitchFamily="18" charset="0"/>
                      </a:rPr>
                      <m:t>)=</m:t>
                    </m:r>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2</m:t>
                        </m:r>
                      </m:sub>
                    </m:sSub>
                    <m:r>
                      <a:rPr lang="zh-CN" altLang="en-US" sz="2400" i="1">
                        <a:solidFill>
                          <a:srgbClr val="FF0000"/>
                        </a:solidFill>
                        <a:latin typeface="Cambria Math" panose="02040503050406030204" pitchFamily="18" charset="0"/>
                      </a:rPr>
                      <m:t>)</m:t>
                    </m:r>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1</m:t>
                        </m:r>
                      </m:sub>
                    </m:sSub>
                    <m:r>
                      <a:rPr lang="zh-CN" altLang="en-US" sz="2400" i="1">
                        <a:solidFill>
                          <a:srgbClr val="FF0000"/>
                        </a:solidFill>
                        <a:latin typeface="Cambria Math" panose="02040503050406030204" pitchFamily="18" charset="0"/>
                      </a:rPr>
                      <m:t>)</m:t>
                    </m:r>
                  </m:oMath>
                </a14:m>
                <a:r>
                  <a:rPr lang="en-US" altLang="zh-CN" sz="2400" dirty="0">
                    <a:solidFill>
                      <a:schemeClr val="tx1"/>
                    </a:solidFill>
                    <a:latin typeface="Times New Roman" panose="02020603050405020304" pitchFamily="18" charset="0"/>
                  </a:rPr>
                  <a:t>				 (2-53)</a:t>
                </a:r>
                <a:r>
                  <a:rPr lang="zh-CN" altLang="en-US" sz="2400" dirty="0">
                    <a:solidFill>
                      <a:schemeClr val="tx1"/>
                    </a:solidFill>
                    <a:latin typeface="Times New Roman" panose="02020603050405020304" pitchFamily="18" charset="0"/>
                  </a:rPr>
                  <a:t> </a:t>
                </a:r>
                <a:br>
                  <a:rPr lang="zh-CN" altLang="en-US" sz="2400" dirty="0">
                    <a:solidFill>
                      <a:schemeClr val="tx1"/>
                    </a:solidFill>
                    <a:latin typeface="Times New Roman" panose="02020603050405020304" pitchFamily="18" charset="0"/>
                  </a:rPr>
                </a:br>
                <a:r>
                  <a:rPr lang="zh-CN" altLang="en-US" sz="2400" dirty="0">
                    <a:solidFill>
                      <a:schemeClr val="tx1"/>
                    </a:solidFill>
                    <a:latin typeface="Times New Roman" panose="02020603050405020304" pitchFamily="18" charset="0"/>
                  </a:rPr>
                  <a:t>成立，</a:t>
                </a:r>
                <a:r>
                  <a:rPr lang="zh-CN" altLang="en-US" sz="2400" dirty="0">
                    <a:latin typeface="Times New Roman" panose="02020603050405020304" pitchFamily="18" charset="0"/>
                  </a:rPr>
                  <a:t>由此可得到如下结论：当式（</a:t>
                </a:r>
                <a:r>
                  <a:rPr lang="en-US" altLang="zh-CN" sz="2400" dirty="0">
                    <a:latin typeface="Times New Roman" panose="02020603050405020304" pitchFamily="18" charset="0"/>
                  </a:rPr>
                  <a:t>2-53</a:t>
                </a:r>
                <a:r>
                  <a:rPr lang="zh-CN" altLang="en-US" sz="2400" dirty="0">
                    <a:latin typeface="Times New Roman" panose="02020603050405020304" pitchFamily="18" charset="0"/>
                  </a:rPr>
                  <a:t>）对任意时间</a:t>
                </a:r>
                <a:r>
                  <a:rPr lang="en-US" altLang="zh-CN" sz="2400" i="1" dirty="0">
                    <a:latin typeface="Times New Roman" panose="02020603050405020304" pitchFamily="18" charset="0"/>
                  </a:rPr>
                  <a:t>t</a:t>
                </a:r>
                <a:r>
                  <a:rPr lang="en-US" altLang="zh-CN" sz="2400" baseline="-30000" dirty="0">
                    <a:latin typeface="Times New Roman" panose="02020603050405020304" pitchFamily="18" charset="0"/>
                  </a:rPr>
                  <a:t>1</a:t>
                </a:r>
                <a:r>
                  <a:rPr lang="zh-CN" altLang="en-US" sz="2400" dirty="0">
                    <a:latin typeface="Times New Roman" panose="02020603050405020304" pitchFamily="18" charset="0"/>
                  </a:rPr>
                  <a:t>和</a:t>
                </a:r>
                <a:r>
                  <a:rPr lang="en-US" altLang="zh-CN" sz="2400" i="1" dirty="0">
                    <a:latin typeface="Times New Roman" panose="02020603050405020304" pitchFamily="18" charset="0"/>
                  </a:rPr>
                  <a:t>t</a:t>
                </a:r>
                <a:r>
                  <a:rPr lang="en-US" altLang="zh-CN" sz="2400" baseline="-30000" dirty="0">
                    <a:latin typeface="Times New Roman" panose="02020603050405020304" pitchFamily="18" charset="0"/>
                  </a:rPr>
                  <a:t>2</a:t>
                </a:r>
                <a:r>
                  <a:rPr lang="zh-CN" altLang="en-US" sz="2400" dirty="0">
                    <a:latin typeface="Times New Roman" panose="02020603050405020304" pitchFamily="18" charset="0"/>
                  </a:rPr>
                  <a:t>成立时，线性时变齐次状态方程的解为式（</a:t>
                </a:r>
                <a:r>
                  <a:rPr lang="en-US" altLang="zh-CN" sz="2400" dirty="0">
                    <a:latin typeface="Times New Roman" panose="02020603050405020304" pitchFamily="18" charset="0"/>
                  </a:rPr>
                  <a:t>2-47</a:t>
                </a:r>
                <a:r>
                  <a:rPr lang="zh-CN" altLang="en-US" sz="2400" dirty="0">
                    <a:latin typeface="Times New Roman" panose="02020603050405020304" pitchFamily="18" charset="0"/>
                  </a:rPr>
                  <a:t>），系统的状态转移矩阵为</a:t>
                </a:r>
                <a:br>
                  <a:rPr lang="en-US" altLang="zh-CN" sz="2400" dirty="0">
                    <a:latin typeface="Times New Roman" panose="02020603050405020304" pitchFamily="18" charset="0"/>
                  </a:rPr>
                </a:br>
                <a:br>
                  <a:rPr lang="en-US" altLang="zh-CN" sz="2400" dirty="0">
                    <a:latin typeface="Times New Roman" panose="02020603050405020304" pitchFamily="18" charset="0"/>
                  </a:rPr>
                </a:br>
                <a14:m>
                  <m:oMathPara xmlns:m="http://schemas.openxmlformats.org/officeDocument/2006/math">
                    <m:oMathParaPr>
                      <m:jc m:val="left"/>
                    </m:oMathParaPr>
                    <m:oMath xmlns:m="http://schemas.openxmlformats.org/officeDocument/2006/math">
                      <m:r>
                        <a:rPr lang="zh-CN" altLang="en-US" sz="2400" b="1" i="1" smtClean="0">
                          <a:solidFill>
                            <a:srgbClr val="FF0000"/>
                          </a:solidFill>
                          <a:latin typeface="Cambria Math" panose="02040503050406030204" pitchFamily="18" charset="0"/>
                        </a:rPr>
                        <m:t>𝜱</m:t>
                      </m:r>
                      <m:d>
                        <m:dPr>
                          <m:ctrlPr>
                            <a:rPr lang="zh-CN" altLang="en-US" sz="2400" b="1"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𝑡</m:t>
                          </m:r>
                          <m:r>
                            <a:rPr lang="zh-CN" altLang="en-US"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e>
                      </m:d>
                      <m:r>
                        <a:rPr lang="zh-CN" altLang="en-US" sz="2400" i="1">
                          <a:solidFill>
                            <a:srgbClr val="FF0000"/>
                          </a:solidFill>
                          <a:latin typeface="Cambria Math" panose="02040503050406030204" pitchFamily="18" charset="0"/>
                        </a:rPr>
                        <m:t>=</m:t>
                      </m:r>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𝑒</m:t>
                          </m:r>
                        </m:e>
                        <m:sup>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𝑨</m:t>
                              </m:r>
                              <m:d>
                                <m:dPr>
                                  <m:ctrlPr>
                                    <a:rPr lang="zh-CN" altLang="en-US" sz="2400" b="1"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𝜏</m:t>
                                  </m:r>
                                </m:e>
                              </m:d>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e>
                          </m:nary>
                        </m:sup>
                      </m:sSup>
                    </m:oMath>
                  </m:oMathPara>
                </a14:m>
                <a:br>
                  <a:rPr lang="en-US" altLang="zh-CN" sz="2400" i="1" dirty="0">
                    <a:solidFill>
                      <a:srgbClr val="FF0000"/>
                    </a:solidFill>
                    <a:latin typeface="Times New Roman" panose="02020603050405020304" pitchFamily="18" charset="0"/>
                  </a:rPr>
                </a:br>
                <a:r>
                  <a:rPr lang="en-US" altLang="zh-CN" sz="2400" i="1" dirty="0">
                    <a:solidFill>
                      <a:srgbClr val="FF0000"/>
                    </a:solidFill>
                    <a:latin typeface="Times New Roman" panose="02020603050405020304" pitchFamily="18" charset="0"/>
                  </a:rPr>
                  <a:t>    		 </a:t>
                </a:r>
                <a14:m>
                  <m:oMath xmlns:m="http://schemas.openxmlformats.org/officeDocument/2006/math">
                    <m:r>
                      <a:rPr lang="zh-CN" altLang="en-US" sz="2400" i="1">
                        <a:solidFill>
                          <a:srgbClr val="FF0000"/>
                        </a:solidFill>
                        <a:latin typeface="Cambria Math" panose="02040503050406030204" pitchFamily="18" charset="0"/>
                      </a:rPr>
                      <m:t>=</m:t>
                    </m:r>
                    <m:r>
                      <a:rPr lang="zh-CN" altLang="en-US" sz="2400" b="1" i="1">
                        <a:solidFill>
                          <a:srgbClr val="FF0000"/>
                        </a:solidFill>
                        <a:latin typeface="Cambria Math" panose="02040503050406030204" pitchFamily="18" charset="0"/>
                      </a:rPr>
                      <m:t>𝑰</m:t>
                    </m:r>
                    <m:r>
                      <a:rPr lang="zh-CN" altLang="en-US" sz="2400" i="1">
                        <a:solidFill>
                          <a:srgbClr val="FF0000"/>
                        </a:solidFill>
                        <a:latin typeface="Cambria Math" panose="02040503050406030204" pitchFamily="18" charset="0"/>
                      </a:rPr>
                      <m:t>+</m:t>
                    </m:r>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𝜏</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e>
                    </m:nary>
                    <m:r>
                      <a:rPr lang="zh-CN" altLang="en-US" sz="2400" i="1">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1</m:t>
                        </m:r>
                      </m:num>
                      <m:den>
                        <m:r>
                          <a:rPr lang="zh-CN" altLang="en-US" sz="2400" i="1">
                            <a:solidFill>
                              <a:srgbClr val="FF0000"/>
                            </a:solidFill>
                            <a:latin typeface="Cambria Math" panose="02040503050406030204" pitchFamily="18" charset="0"/>
                          </a:rPr>
                          <m:t>2!</m:t>
                        </m:r>
                      </m:den>
                    </m:f>
                    <m:r>
                      <a:rPr lang="zh-CN" altLang="en-US" sz="2400" i="1">
                        <a:solidFill>
                          <a:srgbClr val="FF0000"/>
                        </a:solidFill>
                        <a:latin typeface="Cambria Math" panose="02040503050406030204" pitchFamily="18" charset="0"/>
                      </a:rPr>
                      <m:t>[</m:t>
                    </m:r>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𝜏</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e>
                    </m:nary>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m:t>
                        </m:r>
                      </m:e>
                      <m:sup>
                        <m:r>
                          <a:rPr lang="zh-CN" altLang="en-US" sz="2400" i="1">
                            <a:solidFill>
                              <a:srgbClr val="FF0000"/>
                            </a:solidFill>
                            <a:latin typeface="Cambria Math" panose="02040503050406030204" pitchFamily="18" charset="0"/>
                          </a:rPr>
                          <m:t>2</m:t>
                        </m:r>
                      </m:sup>
                    </m:sSup>
                    <m:r>
                      <a:rPr lang="zh-CN" altLang="en-US" sz="2400" i="1">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1</m:t>
                        </m:r>
                      </m:num>
                      <m:den>
                        <m:r>
                          <a:rPr lang="zh-CN" altLang="en-US" sz="2400" i="1">
                            <a:solidFill>
                              <a:srgbClr val="FF0000"/>
                            </a:solidFill>
                            <a:latin typeface="Cambria Math" panose="02040503050406030204" pitchFamily="18" charset="0"/>
                          </a:rPr>
                          <m:t>𝑘</m:t>
                        </m:r>
                        <m:r>
                          <a:rPr lang="zh-CN" altLang="en-US" sz="2400" i="1">
                            <a:solidFill>
                              <a:srgbClr val="FF0000"/>
                            </a:solidFill>
                            <a:latin typeface="Cambria Math" panose="02040503050406030204" pitchFamily="18" charset="0"/>
                          </a:rPr>
                          <m:t>!</m:t>
                        </m:r>
                      </m:den>
                    </m:f>
                    <m:r>
                      <a:rPr lang="zh-CN" altLang="en-US" sz="2400" i="1">
                        <a:solidFill>
                          <a:srgbClr val="FF0000"/>
                        </a:solidFill>
                        <a:latin typeface="Cambria Math" panose="02040503050406030204" pitchFamily="18" charset="0"/>
                      </a:rPr>
                      <m:t>[</m:t>
                    </m:r>
                    <m:nary>
                      <m:naryPr>
                        <m:ctrlPr>
                          <a:rPr lang="zh-CN" altLang="en-US" sz="2400" i="1">
                            <a:solidFill>
                              <a:srgbClr val="FF0000"/>
                            </a:solidFill>
                            <a:latin typeface="Cambria Math" panose="02040503050406030204" pitchFamily="18" charset="0"/>
                          </a:rPr>
                        </m:ctrlPr>
                      </m:naryPr>
                      <m:sub>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𝑡</m:t>
                            </m:r>
                          </m:e>
                          <m:sub>
                            <m:r>
                              <a:rPr lang="zh-CN" altLang="en-US" sz="2400" i="1">
                                <a:solidFill>
                                  <a:srgbClr val="FF0000"/>
                                </a:solidFill>
                                <a:latin typeface="Cambria Math" panose="02040503050406030204" pitchFamily="18" charset="0"/>
                              </a:rPr>
                              <m:t>0</m:t>
                            </m:r>
                          </m:sub>
                        </m:sSub>
                      </m:sub>
                      <m:sup>
                        <m:r>
                          <a:rPr lang="zh-CN" altLang="en-US" sz="2400" i="1">
                            <a:solidFill>
                              <a:srgbClr val="FF0000"/>
                            </a:solidFill>
                            <a:latin typeface="Cambria Math" panose="02040503050406030204" pitchFamily="18" charset="0"/>
                          </a:rPr>
                          <m:t>𝑡</m:t>
                        </m:r>
                      </m:sup>
                      <m:e>
                        <m:r>
                          <a:rPr lang="zh-CN" altLang="en-US" sz="2400" b="1" i="1">
                            <a:solidFill>
                              <a:srgbClr val="FF0000"/>
                            </a:solidFill>
                            <a:latin typeface="Cambria Math" panose="02040503050406030204" pitchFamily="18" charset="0"/>
                          </a:rPr>
                          <m:t>𝑨</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𝜏</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𝑑</m:t>
                        </m:r>
                        <m:r>
                          <a:rPr lang="zh-CN" altLang="en-US" sz="2400" i="1">
                            <a:solidFill>
                              <a:srgbClr val="FF0000"/>
                            </a:solidFill>
                            <a:latin typeface="Cambria Math" panose="02040503050406030204" pitchFamily="18" charset="0"/>
                          </a:rPr>
                          <m:t>𝜏</m:t>
                        </m:r>
                      </m:e>
                    </m:nary>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m:t>
                        </m:r>
                      </m:e>
                      <m:sup>
                        <m:r>
                          <a:rPr lang="zh-CN" altLang="en-US" sz="2400" i="1">
                            <a:solidFill>
                              <a:srgbClr val="FF0000"/>
                            </a:solidFill>
                            <a:latin typeface="Cambria Math" panose="02040503050406030204" pitchFamily="18" charset="0"/>
                          </a:rPr>
                          <m:t>𝑘</m:t>
                        </m:r>
                      </m:sup>
                    </m:sSup>
                    <m:r>
                      <a:rPr lang="zh-CN" altLang="en-US" sz="2400" i="1">
                        <a:solidFill>
                          <a:srgbClr val="FF0000"/>
                        </a:solidFill>
                        <a:latin typeface="Cambria Math" panose="02040503050406030204" pitchFamily="18" charset="0"/>
                      </a:rPr>
                      <m:t>+⋯</m:t>
                    </m:r>
                  </m:oMath>
                </a14:m>
                <a:r>
                  <a:rPr lang="zh-CN" altLang="en-US" sz="2400" dirty="0">
                    <a:solidFill>
                      <a:srgbClr val="FF0000"/>
                    </a:solidFill>
                    <a:latin typeface="Times New Roman" panose="02020603050405020304" pitchFamily="18" charset="0"/>
                  </a:rPr>
                  <a:t>     </a:t>
                </a:r>
                <a:r>
                  <a:rPr lang="en-US" altLang="zh-CN" sz="2400" dirty="0">
                    <a:solidFill>
                      <a:srgbClr val="FF0000"/>
                    </a:solidFill>
                    <a:latin typeface="Times New Roman" panose="02020603050405020304" pitchFamily="18" charset="0"/>
                  </a:rPr>
                  <a:t>(2-54)</a:t>
                </a:r>
                <a:r>
                  <a:rPr lang="zh-CN" altLang="en-US" sz="2400" dirty="0">
                    <a:solidFill>
                      <a:srgbClr val="FF0000"/>
                    </a:solidFill>
                    <a:latin typeface="Times New Roman" panose="02020603050405020304" pitchFamily="18" charset="0"/>
                  </a:rPr>
                  <a:t> </a:t>
                </a:r>
                <a:endParaRPr lang="zh-CN" altLang="en-US" sz="2400" dirty="0">
                  <a:solidFill>
                    <a:schemeClr val="tx1"/>
                  </a:solidFill>
                  <a:latin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BC20ADDD-F52F-44A1-AD03-197F7A426BCB}"/>
                  </a:ext>
                </a:extLst>
              </p:cNvPr>
              <p:cNvSpPr>
                <a:spLocks noGrp="1" noRot="1" noChangeAspect="1" noMove="1" noResize="1" noEditPoints="1" noAdjustHandles="1" noChangeArrowheads="1" noChangeShapeType="1" noTextEdit="1"/>
              </p:cNvSpPr>
              <p:nvPr>
                <p:ph type="title" idx="4294967295"/>
              </p:nvPr>
            </p:nvSpPr>
            <p:spPr>
              <a:xfrm>
                <a:off x="623392" y="404665"/>
                <a:ext cx="11377263" cy="6192688"/>
              </a:xfrm>
              <a:blipFill>
                <a:blip r:embed="rId2"/>
                <a:stretch>
                  <a:fillRect/>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CC2A4EEC-FED5-42EC-8EB8-B8D8DA3312D3}"/>
              </a:ext>
            </a:extLst>
          </p:cNvPr>
          <p:cNvSpPr txBox="1">
            <a:spLocks/>
          </p:cNvSpPr>
          <p:nvPr/>
        </p:nvSpPr>
        <p:spPr>
          <a:xfrm>
            <a:off x="11236440" y="6414790"/>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8DA5BEE-035E-46E7-B72D-C2266671BB25}"/>
                  </a:ext>
                </a:extLst>
              </p:cNvPr>
              <p:cNvSpPr>
                <a:spLocks noGrp="1"/>
              </p:cNvSpPr>
              <p:nvPr>
                <p:ph type="title" idx="4294967295"/>
              </p:nvPr>
            </p:nvSpPr>
            <p:spPr>
              <a:xfrm>
                <a:off x="623393" y="404665"/>
                <a:ext cx="11189822" cy="6192688"/>
              </a:xfrm>
            </p:spPr>
            <p:txBody>
              <a:bodyPr/>
              <a:lstStyle/>
              <a:p>
                <a:pPr>
                  <a:lnSpc>
                    <a:spcPct val="120000"/>
                  </a:lnSpc>
                </a:pPr>
                <a:r>
                  <a:rPr lang="zh-CN" altLang="en-US" sz="2400" dirty="0">
                    <a:highlight>
                      <a:srgbClr val="C0C0C0"/>
                    </a:highlight>
                    <a:latin typeface="Times New Roman" panose="02020603050405020304" pitchFamily="18" charset="0"/>
                    <a:cs typeface="Times New Roman" panose="02020603050405020304" pitchFamily="18" charset="0"/>
                  </a:rPr>
                  <a:t>例</a:t>
                </a:r>
                <a:r>
                  <a:rPr lang="en-US" altLang="zh-CN" sz="2400" dirty="0">
                    <a:highlight>
                      <a:srgbClr val="C0C0C0"/>
                    </a:highlight>
                    <a:latin typeface="Times New Roman" panose="02020603050405020304" pitchFamily="18" charset="0"/>
                    <a:cs typeface="Times New Roman" panose="02020603050405020304" pitchFamily="18" charset="0"/>
                  </a:rPr>
                  <a:t>2-7 </a:t>
                </a:r>
                <a:r>
                  <a:rPr lang="zh-CN" altLang="en-US" sz="2400" dirty="0">
                    <a:latin typeface="Times New Roman" panose="02020603050405020304" pitchFamily="18" charset="0"/>
                    <a:cs typeface="Times New Roman" panose="02020603050405020304" pitchFamily="18" charset="0"/>
                  </a:rPr>
                  <a:t>系统状态方程为</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oMath>
                </a14:m>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求当</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=0,</m:t>
                    </m:r>
                    <m:r>
                      <a:rPr lang="zh-CN" altLang="en-US" sz="240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a:solidFill>
                                    <a:srgbClr val="000000"/>
                                  </a:solidFill>
                                  <a:latin typeface="Cambria Math" panose="02040503050406030204" pitchFamily="18" charset="0"/>
                                </a:rPr>
                                <m:t>0</m:t>
                              </m:r>
                            </m:e>
                          </m:mr>
                          <m:mr>
                            <m:e>
                              <m:r>
                                <a:rPr lang="zh-CN" altLang="en-US" sz="2400">
                                  <a:solidFill>
                                    <a:srgbClr val="000000"/>
                                  </a:solidFill>
                                  <a:latin typeface="Cambria Math" panose="02040503050406030204" pitchFamily="18" charset="0"/>
                                </a:rPr>
                                <m:t>1</m:t>
                              </m:r>
                            </m:e>
                          </m:mr>
                        </m:m>
                      </m:e>
                    </m:d>
                  </m:oMath>
                </a14:m>
                <a:r>
                  <a:rPr lang="zh-CN" altLang="en-US" sz="2400" dirty="0">
                    <a:latin typeface="Times New Roman" panose="02020603050405020304" pitchFamily="18" charset="0"/>
                    <a:cs typeface="Times New Roman" panose="02020603050405020304" pitchFamily="18" charset="0"/>
                  </a:rPr>
                  <a:t>时，状态方程的解</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解：∵</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oMath>
                </a14:m>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400" b="1" i="1">
                        <a:solidFill>
                          <a:srgbClr val="000000"/>
                        </a:solidFill>
                        <a:latin typeface="Cambria Math" panose="02040503050406030204" pitchFamily="18" charset="0"/>
                      </a:rPr>
                      <m:t>𝑨</m:t>
                    </m:r>
                    <m:r>
                      <a:rPr lang="en-US" altLang="zh-CN" sz="2400" b="1"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𝑡</m:t>
                    </m:r>
                    <m:r>
                      <a:rPr lang="en-US" altLang="zh-CN" sz="2400" b="1" i="1" smtClean="0">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与</a:t>
                </a:r>
                <a14:m>
                  <m:oMath xmlns:m="http://schemas.openxmlformats.org/officeDocument/2006/math">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𝑑</m:t>
                        </m:r>
                        <m:r>
                          <a:rPr lang="zh-CN" altLang="en-US" sz="2400" i="1" cap="none">
                            <a:solidFill>
                              <a:srgbClr val="000000"/>
                            </a:solidFill>
                            <a:latin typeface="Cambria Math" panose="02040503050406030204" pitchFamily="18" charset="0"/>
                          </a:rPr>
                          <m:t>𝜏</m:t>
                        </m:r>
                      </m:e>
                    </m:nary>
                  </m:oMath>
                </a14:m>
                <a:r>
                  <a:rPr lang="zh-CN" altLang="en-US" sz="2400" dirty="0">
                    <a:latin typeface="Times New Roman" panose="02020603050405020304" pitchFamily="18" charset="0"/>
                    <a:cs typeface="Times New Roman" panose="02020603050405020304" pitchFamily="18" charset="0"/>
                  </a:rPr>
                  <a:t>满足可交换条件，根据式（</a:t>
                </a:r>
                <a:r>
                  <a:rPr lang="en-US" altLang="zh-CN" sz="2400" dirty="0">
                    <a:latin typeface="Times New Roman" panose="02020603050405020304" pitchFamily="18" charset="0"/>
                    <a:cs typeface="Times New Roman" panose="02020603050405020304" pitchFamily="18" charset="0"/>
                  </a:rPr>
                  <a:t>2-54</a:t>
                </a:r>
                <a:r>
                  <a:rPr lang="zh-CN" altLang="en-US" sz="2400" dirty="0">
                    <a:latin typeface="Times New Roman" panose="02020603050405020304" pitchFamily="18" charset="0"/>
                    <a:cs typeface="Times New Roman" panose="02020603050405020304" pitchFamily="18" charset="0"/>
                  </a:rPr>
                  <a:t>）写出系统的状态转移矩阵：</a:t>
                </a:r>
                <a:br>
                  <a:rPr lang="en-US" altLang="zh-CN" sz="2400" dirty="0">
                    <a:latin typeface="Times New Roman" panose="02020603050405020304" pitchFamily="18" charset="0"/>
                    <a:cs typeface="Times New Roman" panose="02020603050405020304" pitchFamily="18" charset="0"/>
                  </a:rPr>
                </a:br>
                <a14:m>
                  <m:oMathPara xmlns:m="http://schemas.openxmlformats.org/officeDocument/2006/math">
                    <m:oMathParaPr>
                      <m:jc m:val="left"/>
                    </m:oMathParaPr>
                    <m:oMath xmlns:m="http://schemas.openxmlformats.org/officeDocument/2006/math">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𝜏</m:t>
                                  </m:r>
                                </m:e>
                              </m:d>
                              <m:r>
                                <a:rPr lang="zh-CN" altLang="en-US" sz="2400" i="1" cap="none">
                                  <a:solidFill>
                                    <a:srgbClr val="000000"/>
                                  </a:solidFill>
                                  <a:latin typeface="Cambria Math" panose="02040503050406030204" pitchFamily="18" charset="0"/>
                                </a:rPr>
                                <m:t>𝑑</m:t>
                              </m:r>
                              <m:r>
                                <a:rPr lang="zh-CN" altLang="en-US" sz="2400" i="1" cap="none">
                                  <a:solidFill>
                                    <a:srgbClr val="000000"/>
                                  </a:solidFill>
                                  <a:latin typeface="Cambria Math" panose="02040503050406030204" pitchFamily="18" charset="0"/>
                                </a:rPr>
                                <m:t>𝜏</m:t>
                              </m:r>
                            </m:e>
                          </m:nary>
                        </m:sup>
                      </m:sSup>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𝑑</m:t>
                          </m:r>
                          <m:r>
                            <a:rPr lang="zh-CN" altLang="en-US" sz="2400" i="1" cap="none">
                              <a:solidFill>
                                <a:srgbClr val="000000"/>
                              </a:solidFill>
                              <a:latin typeface="Cambria Math" panose="02040503050406030204" pitchFamily="18" charset="0"/>
                            </a:rPr>
                            <m:t>𝜏</m:t>
                          </m:r>
                        </m:e>
                      </m:nary>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𝜏</m:t>
                              </m:r>
                            </m:e>
                          </m:d>
                          <m:r>
                            <a:rPr lang="zh-CN" altLang="en-US" sz="2400" i="1" cap="none">
                              <a:solidFill>
                                <a:srgbClr val="000000"/>
                              </a:solidFill>
                              <a:latin typeface="Cambria Math" panose="02040503050406030204" pitchFamily="18" charset="0"/>
                            </a:rPr>
                            <m:t>𝑑</m:t>
                          </m:r>
                          <m:r>
                            <a:rPr lang="zh-CN" altLang="en-US" sz="2400" i="1" cap="none">
                              <a:solidFill>
                                <a:srgbClr val="000000"/>
                              </a:solidFill>
                              <a:latin typeface="Cambria Math" panose="02040503050406030204" pitchFamily="18" charset="0"/>
                            </a:rPr>
                            <m:t>𝜏</m:t>
                          </m:r>
                        </m:e>
                      </m:nary>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oMath>
                  </m:oMathPara>
                </a14:m>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sSup>
                      <m:sSupPr>
                        <m:ctrlPr>
                          <a:rPr lang="zh-CN" altLang="en-US" sz="2400" i="1">
                            <a:solidFill>
                              <a:srgbClr val="000000"/>
                            </a:solidFill>
                            <a:latin typeface="Cambria Math" panose="02040503050406030204" pitchFamily="18" charset="0"/>
                          </a:rPr>
                        </m:ctrlPr>
                      </m:sSupPr>
                      <m:e>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28DA5BEE-035E-46E7-B72D-C2266671BB25}"/>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79270D61-F7FA-4215-9FB5-3ACB99D65BC2}"/>
              </a:ext>
            </a:extLst>
          </p:cNvPr>
          <p:cNvSpPr txBox="1">
            <a:spLocks/>
          </p:cNvSpPr>
          <p:nvPr/>
        </p:nvSpPr>
        <p:spPr>
          <a:xfrm>
            <a:off x="11186499" y="5805264"/>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3D562BB-C436-4F4B-B93A-01196E1DB47F}"/>
                  </a:ext>
                </a:extLst>
              </p:cNvPr>
              <p:cNvSpPr>
                <a:spLocks noGrp="1"/>
              </p:cNvSpPr>
              <p:nvPr>
                <p:ph type="title" idx="4294967295"/>
              </p:nvPr>
            </p:nvSpPr>
            <p:spPr>
              <a:xfrm>
                <a:off x="623393" y="404665"/>
                <a:ext cx="11189822" cy="6192688"/>
              </a:xfrm>
            </p:spPr>
            <p:txBody>
              <a:bodyPr/>
              <a:lstStyle/>
              <a:p>
                <a:pPr>
                  <a:lnSpc>
                    <a:spcPct val="100000"/>
                  </a:lnSpc>
                </a:pPr>
                <a:br>
                  <a:rPr lang="en-US" altLang="zh-CN" sz="2400" dirty="0">
                    <a:latin typeface="宋体" panose="02010600030101010101" pitchFamily="2" charset="-122"/>
                  </a:rPr>
                </a:br>
                <a:r>
                  <a:rPr lang="zh-CN" altLang="en-US" sz="2400" dirty="0">
                    <a:latin typeface="宋体" panose="02010600030101010101" pitchFamily="2" charset="-122"/>
                  </a:rPr>
                  <a:t>因为</a:t>
                </a:r>
                <a:br>
                  <a:rPr lang="en-US" altLang="zh-CN" sz="2400" dirty="0">
                    <a:latin typeface="宋体" panose="02010600030101010101" pitchFamily="2" charset="-122"/>
                  </a:rPr>
                </a:b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e>
                        <m:sup>
                          <m:r>
                            <a:rPr lang="en-US" altLang="zh-CN" sz="2400" b="0" i="1" smtClean="0">
                              <a:solidFill>
                                <a:srgbClr val="000000"/>
                              </a:solidFill>
                              <a:latin typeface="Cambria Math" panose="02040503050406030204" pitchFamily="18" charset="0"/>
                            </a:rPr>
                            <m:t>𝑘</m:t>
                          </m:r>
                        </m:sup>
                      </m:sSup>
                      <m:r>
                        <a:rPr lang="en-US" altLang="zh-CN" sz="2400" b="0"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𝟎</m:t>
                      </m:r>
                      <m:r>
                        <a:rPr lang="en-US" altLang="zh-CN" sz="2400" b="1" i="1" smtClean="0">
                          <a:solidFill>
                            <a:srgbClr val="000000"/>
                          </a:solidFill>
                          <a:latin typeface="Cambria Math" panose="02040503050406030204" pitchFamily="18" charset="0"/>
                        </a:rPr>
                        <m:t>,        </m:t>
                      </m:r>
                      <m:r>
                        <a:rPr lang="en-US" altLang="zh-CN" sz="2400" b="0" i="1" smtClean="0">
                          <a:solidFill>
                            <a:srgbClr val="000000"/>
                          </a:solidFill>
                          <a:latin typeface="Cambria Math" panose="02040503050406030204" pitchFamily="18" charset="0"/>
                        </a:rPr>
                        <m:t>𝑘</m:t>
                      </m:r>
                      <m:r>
                        <a:rPr lang="en-US" altLang="zh-CN" sz="2400" b="0" i="1" smtClean="0">
                          <a:solidFill>
                            <a:srgbClr val="000000"/>
                          </a:solidFill>
                          <a:latin typeface="Cambria Math" panose="02040503050406030204" pitchFamily="18" charset="0"/>
                        </a:rPr>
                        <m:t>=2,3,…</m:t>
                      </m:r>
                    </m:oMath>
                  </m:oMathPara>
                </a14:m>
                <a:br>
                  <a:rPr lang="en-US" altLang="zh-CN" sz="2400" b="1" dirty="0"/>
                </a:br>
                <a:r>
                  <a:rPr lang="zh-CN" altLang="en-US" sz="2400" dirty="0"/>
                  <a:t>所以</a:t>
                </a:r>
                <a:br>
                  <a:rPr lang="en-US" altLang="zh-CN" sz="2400" dirty="0"/>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oMath>
                  </m:oMathPara>
                </a14:m>
                <a:br>
                  <a:rPr lang="zh-CN" altLang="en-US" sz="2400" i="1" dirty="0">
                    <a:solidFill>
                      <a:srgbClr val="000000"/>
                    </a:solidFill>
                    <a:latin typeface="Cambria Math" panose="02040503050406030204" pitchFamily="18" charset="0"/>
                  </a:rPr>
                </a:br>
                <a:br>
                  <a:rPr lang="en-US" altLang="zh-CN" sz="2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,0)</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mr>
                          </m:m>
                        </m:e>
                      </m:d>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num>
                                  <m:den>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den>
                                </m:f>
                              </m:e>
                            </m:mr>
                            <m:mr>
                              <m:e>
                                <m:r>
                                  <a:rPr lang="zh-CN" altLang="en-US" sz="2400">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𝑡</m:t>
                                    </m:r>
                                  </m:num>
                                  <m:den>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den>
                                </m:f>
                              </m:e>
                            </m:mr>
                            <m:mr>
                              <m:e>
                                <m:r>
                                  <a:rPr lang="zh-CN" altLang="en-US" sz="2400" i="1">
                                    <a:solidFill>
                                      <a:srgbClr val="000000"/>
                                    </a:solidFill>
                                    <a:latin typeface="Cambria Math" panose="02040503050406030204" pitchFamily="18" charset="0"/>
                                  </a:rPr>
                                  <m:t>1</m:t>
                                </m:r>
                              </m:e>
                            </m:mr>
                          </m:m>
                        </m:e>
                      </m:d>
                    </m:oMath>
                  </m:oMathPara>
                </a14:m>
                <a:br>
                  <a:rPr lang="en-US" altLang="zh-CN" sz="2400" dirty="0"/>
                </a:br>
                <a:endParaRPr lang="zh-CN" altLang="en-US" sz="2400" dirty="0"/>
              </a:p>
            </p:txBody>
          </p:sp>
        </mc:Choice>
        <mc:Fallback xmlns="">
          <p:sp>
            <p:nvSpPr>
              <p:cNvPr id="2" name="标题 1">
                <a:extLst>
                  <a:ext uri="{FF2B5EF4-FFF2-40B4-BE49-F238E27FC236}">
                    <a16:creationId xmlns:a16="http://schemas.microsoft.com/office/drawing/2014/main" id="{93D562BB-C436-4F4B-B93A-01196E1DB47F}"/>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43A8C865-20E6-4336-BB32-8B83B0DC5730}"/>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62</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0C439FE-69C8-4328-B563-6D0CF08ED7A3}"/>
                  </a:ext>
                </a:extLst>
              </p:cNvPr>
              <p:cNvSpPr>
                <a:spLocks noGrp="1"/>
              </p:cNvSpPr>
              <p:nvPr>
                <p:ph sz="quarter" idx="13"/>
              </p:nvPr>
            </p:nvSpPr>
            <p:spPr/>
            <p:txBody>
              <a:bodyPr/>
              <a:lstStyle/>
              <a:p>
                <a:pPr marL="342900" indent="-342900">
                  <a:lnSpc>
                    <a:spcPct val="110000"/>
                  </a:lnSpc>
                  <a:spcBef>
                    <a:spcPts val="600"/>
                  </a:spcBef>
                  <a:buFont typeface="Wingdings" panose="05000000000000000000" pitchFamily="2" charset="2"/>
                  <a:buChar char="Ø"/>
                </a:pPr>
                <a:r>
                  <a:rPr lang="zh-CN" altLang="en-US" b="1" dirty="0">
                    <a:latin typeface="Times New Roman" panose="02020603050405020304" pitchFamily="18" charset="0"/>
                    <a:cs typeface="Times New Roman" panose="02020603050405020304" pitchFamily="18" charset="0"/>
                  </a:rPr>
                  <a:t>若</a:t>
                </a:r>
                <a14:m>
                  <m:oMath xmlns:m="http://schemas.openxmlformats.org/officeDocument/2006/math">
                    <m:r>
                      <a:rPr lang="zh-CN" altLang="en-US" b="1" i="1">
                        <a:solidFill>
                          <a:srgbClr val="000000"/>
                        </a:solidFill>
                        <a:latin typeface="Cambria Math" panose="02040503050406030204" pitchFamily="18" charset="0"/>
                      </a:rPr>
                      <m:t>𝑨</m:t>
                    </m:r>
                    <m:r>
                      <a:rPr lang="en-US" altLang="zh-CN" b="1"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𝑡</m:t>
                    </m:r>
                    <m:r>
                      <a:rPr lang="en-US" altLang="zh-CN" b="1"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𝜏</m:t>
                        </m:r>
                      </m:e>
                    </m:nary>
                  </m:oMath>
                </a14:m>
                <a:r>
                  <a:rPr lang="zh-CN" altLang="en-US" dirty="0">
                    <a:latin typeface="Times New Roman" panose="02020603050405020304" pitchFamily="18" charset="0"/>
                    <a:cs typeface="Times New Roman" panose="02020603050405020304" pitchFamily="18" charset="0"/>
                  </a:rPr>
                  <a:t>不满足可交换条件时，可采用</a:t>
                </a:r>
                <a:r>
                  <a:rPr lang="zh-CN" altLang="en-US" b="1" dirty="0">
                    <a:latin typeface="Times New Roman" panose="02020603050405020304" pitchFamily="18" charset="0"/>
                    <a:cs typeface="Times New Roman" panose="02020603050405020304" pitchFamily="18" charset="0"/>
                  </a:rPr>
                  <a:t>逐次逼近法</a:t>
                </a:r>
                <a:r>
                  <a:rPr lang="zh-CN" altLang="en-US" dirty="0">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将时变齐次状态方程（</a:t>
                </a:r>
                <a:r>
                  <a:rPr lang="en-US" altLang="zh-CN" dirty="0">
                    <a:latin typeface="Times New Roman" panose="02020603050405020304" pitchFamily="18" charset="0"/>
                    <a:cs typeface="Times New Roman" panose="02020603050405020304" pitchFamily="18" charset="0"/>
                  </a:rPr>
                  <a:t>2-44</a:t>
                </a:r>
                <a:r>
                  <a:rPr lang="zh-CN" altLang="en-US" dirty="0">
                    <a:latin typeface="Times New Roman" panose="02020603050405020304" pitchFamily="18" charset="0"/>
                    <a:cs typeface="Times New Roman" panose="02020603050405020304" pitchFamily="18" charset="0"/>
                  </a:rPr>
                  <a:t>）式改写为 </a:t>
                </a:r>
                <a:br>
                  <a:rPr lang="zh-CN" alt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zh-CN" altLang="en-US">
                        <a:solidFill>
                          <a:srgbClr val="000000"/>
                        </a:solidFill>
                        <a:latin typeface="Cambria Math" panose="02040503050406030204" pitchFamily="18" charset="0"/>
                      </a:rPr>
                      <m:t>d</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𝑡</m:t>
                    </m:r>
                  </m:oMath>
                </a14:m>
                <a:r>
                  <a:rPr lang="en-US" altLang="zh-CN" dirty="0">
                    <a:latin typeface="Times New Roman" panose="02020603050405020304" pitchFamily="18" charset="0"/>
                    <a:cs typeface="Times New Roman" panose="02020603050405020304" pitchFamily="18" charset="0"/>
                  </a:rPr>
                  <a:t>					  (2-55)</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两边积分得                 </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e>
                    </m:nary>
                  </m:oMath>
                </a14:m>
                <a:r>
                  <a:rPr lang="en-US" altLang="zh-CN" dirty="0">
                    <a:latin typeface="Times New Roman" panose="02020603050405020304" pitchFamily="18" charset="0"/>
                    <a:cs typeface="Times New Roman" panose="02020603050405020304" pitchFamily="18" charset="0"/>
                  </a:rPr>
                  <a:t>				  (2-56)</a:t>
                </a:r>
              </a:p>
              <a:p>
                <a:pPr>
                  <a:lnSpc>
                    <a:spcPct val="100000"/>
                  </a:lnSpc>
                  <a:spcBef>
                    <a:spcPts val="600"/>
                  </a:spcBef>
                  <a:buNone/>
                </a:pPr>
                <a:r>
                  <a:rPr lang="zh-CN" altLang="en-US" dirty="0">
                    <a:latin typeface="Times New Roman" panose="02020603050405020304" pitchFamily="18" charset="0"/>
                    <a:cs typeface="Times New Roman" panose="02020603050405020304" pitchFamily="18" charset="0"/>
                  </a:rPr>
                  <a:t>取一次近似解为</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，代入方程式</a:t>
                </a:r>
                <a:r>
                  <a:rPr lang="en-US" altLang="zh-CN" dirty="0">
                    <a:latin typeface="Times New Roman" panose="02020603050405020304" pitchFamily="18" charset="0"/>
                    <a:cs typeface="Times New Roman" panose="02020603050405020304" pitchFamily="18" charset="0"/>
                  </a:rPr>
                  <a:t>(2-56)</a:t>
                </a:r>
                <a:r>
                  <a:rPr lang="zh-CN" altLang="en-US" dirty="0">
                    <a:latin typeface="Times New Roman" panose="02020603050405020304" pitchFamily="18" charset="0"/>
                    <a:cs typeface="Times New Roman" panose="02020603050405020304" pitchFamily="18" charset="0"/>
                  </a:rPr>
                  <a:t>的右端，得到</a:t>
                </a:r>
                <a:br>
                  <a:rPr lang="zh-CN" altLang="en-US"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nary>
                      </m:e>
                    </m:nary>
                  </m:oMath>
                </a14:m>
                <a:br>
                  <a:rPr lang="zh-CN" altLang="en-US"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取第二次近似解为</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𝑡</m:t>
                        </m:r>
                      </m:sup>
                      <m:e>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𝜏</m:t>
                            </m:r>
                          </m:e>
                        </m:func>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nary>
                  </m:oMath>
                </a14:m>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(2-56)</a:t>
                </a:r>
                <a:r>
                  <a:rPr lang="zh-CN" altLang="en-US" dirty="0">
                    <a:latin typeface="Times New Roman" panose="02020603050405020304" pitchFamily="18" charset="0"/>
                    <a:cs typeface="Times New Roman" panose="02020603050405020304" pitchFamily="18" charset="0"/>
                  </a:rPr>
                  <a:t>右端，可得</a:t>
                </a:r>
                <a:br>
                  <a:rPr lang="zh-CN" altLang="en-US"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d>
                            <m:dPr>
                              <m:begChr m:val="["/>
                              <m:endChr m:val="]"/>
                              <m:ctrlPr>
                                <a:rPr lang="en-US" altLang="zh-CN" sz="2000" i="1" smtClean="0">
                                  <a:solidFill>
                                    <a:srgbClr val="000000"/>
                                  </a:solidFill>
                                  <a:latin typeface="Cambria Math" panose="02040503050406030204" pitchFamily="18" charset="0"/>
                                </a:rPr>
                              </m:ctrlPr>
                            </m:dPr>
                            <m:e>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r>
                                        <a:rPr lang="zh-CN" altLang="en-US" sz="2000" i="1">
                                          <a:solidFill>
                                            <a:srgbClr val="000000"/>
                                          </a:solidFill>
                                          <a:latin typeface="Cambria Math" panose="02040503050406030204" pitchFamily="18" charset="0"/>
                                        </a:rPr>
                                        <m:t>𝜏</m:t>
                                      </m:r>
                                    </m:e>
                                  </m:func>
                                </m:e>
                              </m:nary>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e>
                          </m:d>
                        </m:e>
                      </m:nary>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r>
                            <a:rPr lang="zh-CN" altLang="en-US" sz="2000" i="1">
                              <a:solidFill>
                                <a:srgbClr val="000000"/>
                              </a:solidFill>
                              <a:latin typeface="Cambria Math" panose="02040503050406030204" pitchFamily="18" charset="0"/>
                            </a:rPr>
                            <m:t>𝜏</m:t>
                          </m:r>
                        </m:e>
                      </m:func>
                    </m:oMath>
                    <m:oMath xmlns:m="http://schemas.openxmlformats.org/officeDocument/2006/math">
                      <m:r>
                        <m:rPr>
                          <m:nor/>
                        </m:rPr>
                        <a:rPr lang="zh-CN" altLang="en-US" sz="2000">
                          <a:solidFill>
                            <a:srgbClr val="000000"/>
                          </a:solidFill>
                          <a:latin typeface="Times New Roman" panose="02020603050405020304" pitchFamily="18" charset="0"/>
                          <a:cs typeface="Times New Roman" panose="02020603050405020304" pitchFamily="18" charset="0"/>
                        </a:rPr>
                        <m:t>      </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d>
                        <m:dPr>
                          <m:begChr m:val="["/>
                          <m:endChr m:val="]"/>
                          <m:ctrlPr>
                            <a:rPr lang="en-US" altLang="zh-CN" sz="2000" i="1" smtClean="0">
                              <a:solidFill>
                                <a:srgbClr val="000000"/>
                              </a:solidFill>
                              <a:latin typeface="Cambria Math" panose="02040503050406030204" pitchFamily="18" charset="0"/>
                            </a:rPr>
                          </m:ctrlPr>
                        </m:dPr>
                        <m:e>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r>
                                    <a:rPr lang="zh-CN" altLang="en-US" sz="2000" i="1">
                                      <a:solidFill>
                                        <a:srgbClr val="000000"/>
                                      </a:solidFill>
                                      <a:latin typeface="Cambria Math" panose="02040503050406030204" pitchFamily="18" charset="0"/>
                                    </a:rPr>
                                    <m:t>𝜏</m:t>
                                  </m:r>
                                </m:e>
                              </m:func>
                            </m:e>
                          </m:nary>
                        </m:e>
                      </m:d>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en-US" altLang="zh-CN" sz="2000" b="0" i="1" smtClean="0">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m:t>
                      </m:r>
                      <m:d>
                        <m:dPr>
                          <m:begChr m:val="["/>
                          <m:endChr m:val="]"/>
                          <m:ctrlPr>
                            <a:rPr lang="en-US" altLang="zh-CN" sz="2000" i="1" smtClean="0">
                              <a:solidFill>
                                <a:srgbClr val="000000"/>
                              </a:solidFill>
                              <a:latin typeface="Cambria Math" panose="02040503050406030204" pitchFamily="18" charset="0"/>
                            </a:rPr>
                          </m:ctrlPr>
                        </m:dPr>
                        <m:e>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e>
                              </m:nary>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e>
                              </m:func>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e>
                              </m:func>
                            </m:e>
                          </m:nary>
                        </m:e>
                      </m:d>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oMath>
                    <m:oMath xmlns:m="http://schemas.openxmlformats.org/officeDocument/2006/math">
                      <m:r>
                        <m:rPr>
                          <m:nor/>
                        </m:rPr>
                        <a:rPr lang="zh-CN" altLang="en-US" sz="2000">
                          <a:solidFill>
                            <a:srgbClr val="000000"/>
                          </a:solidFill>
                          <a:latin typeface="Times New Roman" panose="02020603050405020304" pitchFamily="18" charset="0"/>
                          <a:cs typeface="Times New Roman" panose="02020603050405020304" pitchFamily="18" charset="0"/>
                        </a:rPr>
                        <m:t>      </m:t>
                      </m:r>
                      <m:r>
                        <a:rPr lang="zh-CN" altLang="en-US" sz="2000" i="1">
                          <a:solidFill>
                            <a:srgbClr val="000000"/>
                          </a:solidFill>
                          <a:latin typeface="Cambria Math" panose="02040503050406030204" pitchFamily="18" charset="0"/>
                        </a:rPr>
                        <m:t>=</m:t>
                      </m:r>
                      <m:d>
                        <m:dPr>
                          <m:begChr m:val="["/>
                          <m:endChr m:val="]"/>
                          <m:ctrlPr>
                            <a:rPr lang="en-US" altLang="zh-CN" sz="2000" i="1" smtClean="0">
                              <a:solidFill>
                                <a:srgbClr val="000000"/>
                              </a:solidFill>
                              <a:latin typeface="Cambria Math" panose="02040503050406030204" pitchFamily="18" charset="0"/>
                            </a:rPr>
                          </m:ctrlPr>
                        </m:dPr>
                        <m:e>
                          <m:r>
                            <a:rPr lang="zh-CN" altLang="en-US" sz="2000" b="1" i="1">
                              <a:solidFill>
                                <a:srgbClr val="000000"/>
                              </a:solidFill>
                              <a:latin typeface="Cambria Math" panose="02040503050406030204" pitchFamily="18" charset="0"/>
                            </a:rPr>
                            <m:t>𝑰</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r>
                                    <a:rPr lang="zh-CN" altLang="en-US" sz="2000" i="1">
                                      <a:solidFill>
                                        <a:srgbClr val="000000"/>
                                      </a:solidFill>
                                      <a:latin typeface="Cambria Math" panose="02040503050406030204" pitchFamily="18" charset="0"/>
                                    </a:rPr>
                                    <m:t>𝜏</m:t>
                                  </m:r>
                                </m:e>
                              </m:func>
                            </m:e>
                          </m:nary>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e>
                              </m:nary>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e>
                              </m:func>
                              <m:func>
                                <m:funcPr>
                                  <m:ctrlPr>
                                    <a:rPr lang="zh-CN" altLang="en-US" sz="2000" i="1">
                                      <a:solidFill>
                                        <a:srgbClr val="000000"/>
                                      </a:solidFill>
                                      <a:latin typeface="Cambria Math" panose="02040503050406030204" pitchFamily="18" charset="0"/>
                                    </a:rPr>
                                  </m:ctrlPr>
                                </m:funcPr>
                                <m:fName>
                                  <m:r>
                                    <a:rPr lang="zh-CN" altLang="en-US" sz="2000" i="1">
                                      <a:solidFill>
                                        <a:srgbClr val="000000"/>
                                      </a:solidFill>
                                      <a:latin typeface="Cambria Math" panose="02040503050406030204" pitchFamily="18" charset="0"/>
                                    </a:rPr>
                                    <m:t>𝑑</m:t>
                                  </m:r>
                                </m:fNa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e>
                              </m:func>
                            </m:e>
                          </m:nary>
                        </m:e>
                      </m:d>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oMath>
                  </m:oMathPara>
                </a14:m>
                <a:br>
                  <a:rPr lang="en-US" altLang="zh-CN" sz="2000"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内容占位符 4">
                <a:extLst>
                  <a:ext uri="{FF2B5EF4-FFF2-40B4-BE49-F238E27FC236}">
                    <a16:creationId xmlns:a16="http://schemas.microsoft.com/office/drawing/2014/main" id="{C0C439FE-69C8-4328-B563-6D0CF08ED7A3}"/>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18B452D0-7697-4D36-8977-6C5A9B8F84F7}"/>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E296E37F-3CD9-4843-B84C-AFF787228F29}"/>
                  </a:ext>
                </a:extLst>
              </p:cNvPr>
              <p:cNvSpPr>
                <a:spLocks noGrp="1"/>
              </p:cNvSpPr>
              <p:nvPr>
                <p:ph type="title" idx="4294967295"/>
              </p:nvPr>
            </p:nvSpPr>
            <p:spPr>
              <a:xfrm>
                <a:off x="623393" y="404665"/>
                <a:ext cx="11189822" cy="6192688"/>
              </a:xfrm>
            </p:spPr>
            <p:txBody>
              <a:bodyPr/>
              <a:lstStyle/>
              <a:p>
                <a:pPr>
                  <a:lnSpc>
                    <a:spcPct val="110000"/>
                  </a:lnSpc>
                  <a:spcBef>
                    <a:spcPts val="600"/>
                  </a:spcBef>
                </a:pPr>
                <a:r>
                  <a:rPr lang="en-US" altLang="zh-CN" sz="2400" dirty="0">
                    <a:latin typeface="宋体" panose="02010600030101010101" pitchFamily="2" charset="-122"/>
                  </a:rPr>
                  <a:t> </a:t>
                </a:r>
                <a:br>
                  <a:rPr lang="en-US" altLang="zh-CN" sz="2400" dirty="0">
                    <a:latin typeface="宋体" panose="02010600030101010101" pitchFamily="2" charset="-122"/>
                  </a:rPr>
                </a:br>
                <a:r>
                  <a:rPr lang="zh-CN" altLang="en-US" sz="2400" dirty="0">
                    <a:latin typeface="Times New Roman" panose="02020603050405020304" pitchFamily="18" charset="0"/>
                  </a:rPr>
                  <a:t>余类推，可以得到第</a:t>
                </a:r>
                <a:r>
                  <a:rPr lang="en-US" altLang="zh-CN" sz="2400" i="1" dirty="0">
                    <a:latin typeface="Times New Roman" panose="02020603050405020304" pitchFamily="18" charset="0"/>
                  </a:rPr>
                  <a:t>n</a:t>
                </a:r>
                <a:r>
                  <a:rPr lang="en-US" altLang="zh-CN" sz="2400" dirty="0">
                    <a:latin typeface="Times New Roman" panose="02020603050405020304" pitchFamily="18" charset="0"/>
                  </a:rPr>
                  <a:t>+1</a:t>
                </a:r>
                <a:r>
                  <a:rPr lang="zh-CN" altLang="en-US" sz="2400" dirty="0">
                    <a:latin typeface="Times New Roman" panose="02020603050405020304" pitchFamily="18" charset="0"/>
                  </a:rPr>
                  <a:t>次近似解为</a:t>
                </a:r>
                <a:br>
                  <a:rPr lang="en-US" altLang="zh-CN" sz="2400" dirty="0">
                    <a:latin typeface="Times New Roman" panose="02020603050405020304" pitchFamily="18" charset="0"/>
                  </a:rPr>
                </a:br>
                <a:r>
                  <a:rPr lang="en-US" altLang="zh-CN" sz="2400" b="1" dirty="0">
                    <a:solidFill>
                      <a:srgbClr val="000000"/>
                    </a:solidFill>
                    <a:latin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d>
                      <m:dPr>
                        <m:begChr m:val="["/>
                        <m:endChr m:val=""/>
                        <m:ctrlPr>
                          <a:rPr lang="en-US" altLang="zh-CN" sz="2400" i="1">
                            <a:solidFill>
                              <a:srgbClr val="000000"/>
                            </a:solidFill>
                            <a:latin typeface="Cambria Math" panose="02040503050406030204" pitchFamily="18" charset="0"/>
                          </a:rPr>
                        </m:ctrlPr>
                      </m:dPr>
                      <m:e>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r>
                                  <a:rPr lang="zh-CN" altLang="en-US" sz="2400" i="1">
                                    <a:solidFill>
                                      <a:srgbClr val="000000"/>
                                    </a:solidFill>
                                    <a:latin typeface="Cambria Math" panose="02040503050406030204" pitchFamily="18" charset="0"/>
                                  </a:rPr>
                                  <m:t>𝜏</m:t>
                                </m:r>
                              </m:e>
                            </m:func>
                          </m:e>
                        </m:nary>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e>
                            </m:func>
                          </m:e>
                        </m:nary>
                      </m:e>
                    </m:d>
                  </m:oMath>
                </a14:m>
                <a:br>
                  <a:rPr lang="zh-CN" altLang="en-US" sz="2400" i="1" dirty="0">
                    <a:solidFill>
                      <a:srgbClr val="000000"/>
                    </a:solidFill>
                    <a:latin typeface="Times New Roman" panose="02020603050405020304" pitchFamily="18" charset="0"/>
                  </a:rPr>
                </a:br>
                <a:r>
                  <a:rPr lang="en-US" altLang="zh-CN" sz="2400" i="1" dirty="0">
                    <a:solidFill>
                      <a:srgbClr val="000000"/>
                    </a:solidFill>
                    <a:latin typeface="Times New Roman" panose="02020603050405020304" pitchFamily="18" charset="0"/>
                  </a:rPr>
                  <a:t>		      </a:t>
                </a:r>
                <a14:m>
                  <m:oMath xmlns:m="http://schemas.openxmlformats.org/officeDocument/2006/math">
                    <m:d>
                      <m:dPr>
                        <m:begChr m:val=""/>
                        <m:endChr m:val="]"/>
                        <m:ctrlPr>
                          <a:rPr lang="zh-CN" altLang="en-US" sz="2400" b="1"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en-US" altLang="zh-CN"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e>
                            </m:func>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e>
                            </m:func>
                          </m:e>
                        </m:nary>
                        <m:r>
                          <a:rPr lang="zh-CN" altLang="en-US" sz="2400" i="1">
                            <a:solidFill>
                              <a:srgbClr val="000000"/>
                            </a:solidFill>
                            <a:latin typeface="Cambria Math" panose="02040503050406030204" pitchFamily="18" charset="0"/>
                          </a:rPr>
                          <m:t>+⋅⋅⋅</m:t>
                        </m:r>
                      </m:e>
                    </m:d>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rPr>
                  <a:t> </a:t>
                </a:r>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en-US" altLang="zh-CN" sz="2400" dirty="0">
                    <a:latin typeface="Times New Roman" panose="02020603050405020304" pitchFamily="18" charset="0"/>
                  </a:rPr>
                  <a:t>2-57)</a:t>
                </a:r>
                <a:r>
                  <a:rPr lang="zh-CN" altLang="en-US" sz="2400" dirty="0">
                    <a:latin typeface="Times New Roman" panose="02020603050405020304" pitchFamily="18" charset="0"/>
                  </a:rPr>
                  <a:t> </a:t>
                </a:r>
                <a:br>
                  <a:rPr lang="zh-CN" altLang="en-US" sz="2400" dirty="0">
                    <a:latin typeface="Times New Roman" panose="02020603050405020304" pitchFamily="18" charset="0"/>
                  </a:rPr>
                </a:br>
                <a:r>
                  <a:rPr lang="zh-CN" altLang="en-US" sz="2400" dirty="0">
                    <a:latin typeface="宋体" panose="02010600030101010101" pitchFamily="2" charset="-122"/>
                  </a:rPr>
                  <a:t>以上为时变系统齐次状态方程的解。它的证明比较简单，只需验证它满足时变系统齐次状态方程和初始条件即可。 </a:t>
                </a:r>
                <a:r>
                  <a:rPr lang="zh-CN" altLang="en-US" sz="2400" dirty="0"/>
                  <a:t> </a:t>
                </a:r>
                <a:br>
                  <a:rPr lang="zh-CN" altLang="en-US" sz="2400" dirty="0"/>
                </a:br>
                <a14:m>
                  <m:oMathPara xmlns:m="http://schemas.openxmlformats.org/officeDocument/2006/math">
                    <m:oMathParaPr>
                      <m:jc m:val="centerGroup"/>
                    </m:oMathParaPr>
                    <m:oMath xmlns:m="http://schemas.openxmlformats.org/officeDocument/2006/math">
                      <m:f>
                        <m:fPr>
                          <m:ctrlPr>
                            <a:rPr lang="zh-CN" altLang="en-US" sz="2400" i="1" cap="none">
                              <a:solidFill>
                                <a:srgbClr val="000000"/>
                              </a:solidFill>
                              <a:latin typeface="Cambria Math" panose="02040503050406030204" pitchFamily="18" charset="0"/>
                              <a:cs typeface="+mn-cs"/>
                            </a:rPr>
                          </m:ctrlPr>
                        </m:fPr>
                        <m:num>
                          <m:r>
                            <m:rPr>
                              <m:sty m:val="p"/>
                            </m:rPr>
                            <a:rPr lang="zh-CN" altLang="en-US" sz="2400" cap="none">
                              <a:solidFill>
                                <a:srgbClr val="000000"/>
                              </a:solidFill>
                              <a:latin typeface="Cambria Math" panose="02040503050406030204" pitchFamily="18" charset="0"/>
                              <a:cs typeface="+mn-cs"/>
                            </a:rPr>
                            <m:t>d</m:t>
                          </m:r>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num>
                        <m:den>
                          <m:r>
                            <m:rPr>
                              <m:sty m:val="p"/>
                            </m:rPr>
                            <a:rPr lang="zh-CN" altLang="en-US" sz="2400" cap="none">
                              <a:solidFill>
                                <a:srgbClr val="000000"/>
                              </a:solidFill>
                              <a:latin typeface="Cambria Math" panose="02040503050406030204" pitchFamily="18" charset="0"/>
                              <a:cs typeface="+mn-cs"/>
                            </a:rPr>
                            <m:t>d</m:t>
                          </m:r>
                          <m:r>
                            <a:rPr lang="zh-CN" altLang="en-US" sz="2400" i="1" cap="none">
                              <a:solidFill>
                                <a:srgbClr val="000000"/>
                              </a:solidFill>
                              <a:latin typeface="Cambria Math" panose="02040503050406030204" pitchFamily="18" charset="0"/>
                              <a:cs typeface="+mn-cs"/>
                            </a:rPr>
                            <m:t>𝑡</m:t>
                          </m:r>
                        </m:den>
                      </m:f>
                      <m:r>
                        <a:rPr lang="zh-CN" altLang="en-US" sz="2400" i="1" cap="none">
                          <a:solidFill>
                            <a:srgbClr val="000000"/>
                          </a:solidFill>
                          <a:latin typeface="Cambria Math" panose="02040503050406030204" pitchFamily="18" charset="0"/>
                          <a:cs typeface="+mn-cs"/>
                        </a:rPr>
                        <m:t>=</m:t>
                      </m:r>
                      <m:f>
                        <m:fPr>
                          <m:ctrlPr>
                            <a:rPr lang="zh-CN" altLang="en-US" sz="2400" i="1" cap="none">
                              <a:solidFill>
                                <a:srgbClr val="000000"/>
                              </a:solidFill>
                              <a:latin typeface="Cambria Math" panose="02040503050406030204" pitchFamily="18" charset="0"/>
                              <a:cs typeface="+mn-cs"/>
                            </a:rPr>
                          </m:ctrlPr>
                        </m:fPr>
                        <m:num>
                          <m:r>
                            <m:rPr>
                              <m:sty m:val="p"/>
                            </m:rPr>
                            <a:rPr lang="zh-CN" altLang="en-US" sz="2400" cap="none">
                              <a:solidFill>
                                <a:srgbClr val="000000"/>
                              </a:solidFill>
                              <a:latin typeface="Cambria Math" panose="02040503050406030204" pitchFamily="18" charset="0"/>
                              <a:cs typeface="+mn-cs"/>
                            </a:rPr>
                            <m:t>d</m:t>
                          </m:r>
                        </m:num>
                        <m:den>
                          <m:r>
                            <m:rPr>
                              <m:sty m:val="p"/>
                            </m:rPr>
                            <a:rPr lang="zh-CN" altLang="en-US" sz="2400" cap="none">
                              <a:solidFill>
                                <a:srgbClr val="000000"/>
                              </a:solidFill>
                              <a:latin typeface="Cambria Math" panose="02040503050406030204" pitchFamily="18" charset="0"/>
                              <a:cs typeface="+mn-cs"/>
                            </a:rPr>
                            <m:t>d</m:t>
                          </m:r>
                          <m:r>
                            <a:rPr lang="zh-CN" altLang="en-US" sz="2400" i="1" cap="none">
                              <a:solidFill>
                                <a:srgbClr val="000000"/>
                              </a:solidFill>
                              <a:latin typeface="Cambria Math" panose="02040503050406030204" pitchFamily="18" charset="0"/>
                              <a:cs typeface="+mn-cs"/>
                            </a:rPr>
                            <m:t>𝑡</m:t>
                          </m:r>
                        </m:den>
                      </m:f>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r>
                            <a:rPr lang="zh-CN" altLang="en-US" sz="2400" i="1" cap="none">
                              <a:solidFill>
                                <a:srgbClr val="000000"/>
                              </a:solidFill>
                              <a:latin typeface="Cambria Math" panose="02040503050406030204" pitchFamily="18" charset="0"/>
                              <a:cs typeface="+mn-cs"/>
                            </a:rPr>
                            <m:t>𝑡</m:t>
                          </m:r>
                        </m:sup>
                        <m:e>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𝜏</m:t>
                          </m:r>
                          <m:r>
                            <a:rPr lang="zh-CN" altLang="en-US" sz="2400" i="1" cap="none">
                              <a:solidFill>
                                <a:srgbClr val="000000"/>
                              </a:solidFill>
                              <a:latin typeface="Cambria Math" panose="02040503050406030204" pitchFamily="18" charset="0"/>
                              <a:cs typeface="+mn-cs"/>
                            </a:rPr>
                            <m:t>)</m:t>
                          </m:r>
                        </m:e>
                      </m:nary>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r>
                            <a:rPr lang="zh-CN" altLang="en-US" sz="2400" i="1" cap="none">
                              <a:solidFill>
                                <a:srgbClr val="000000"/>
                              </a:solidFill>
                              <a:latin typeface="Cambria Math" panose="02040503050406030204" pitchFamily="18" charset="0"/>
                              <a:cs typeface="+mn-cs"/>
                            </a:rPr>
                            <m:t>𝜏</m:t>
                          </m:r>
                        </m:e>
                      </m:func>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r>
                            <a:rPr lang="zh-CN" altLang="en-US" sz="2400" i="1" cap="none">
                              <a:solidFill>
                                <a:srgbClr val="000000"/>
                              </a:solidFill>
                              <a:latin typeface="Cambria Math" panose="02040503050406030204" pitchFamily="18" charset="0"/>
                              <a:cs typeface="+mn-cs"/>
                            </a:rPr>
                            <m:t>𝑡</m:t>
                          </m:r>
                        </m:sup>
                        <m:e>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1</m:t>
                              </m:r>
                            </m:sub>
                          </m:sSub>
                          <m:r>
                            <a:rPr lang="zh-CN" altLang="en-US" sz="2400" i="1" cap="none">
                              <a:solidFill>
                                <a:srgbClr val="000000"/>
                              </a:solidFill>
                              <a:latin typeface="Cambria Math" panose="02040503050406030204" pitchFamily="18" charset="0"/>
                              <a:cs typeface="+mn-cs"/>
                            </a:rPr>
                            <m:t>)</m:t>
                          </m:r>
                        </m:e>
                      </m:nary>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1</m:t>
                              </m:r>
                            </m:sub>
                          </m:sSub>
                        </m:sup>
                        <m:e>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r>
                            <a:rPr lang="zh-CN" altLang="en-US" sz="2400" i="1" cap="none">
                              <a:solidFill>
                                <a:srgbClr val="000000"/>
                              </a:solidFill>
                              <a:latin typeface="Cambria Math" panose="02040503050406030204" pitchFamily="18" charset="0"/>
                              <a:cs typeface="+mn-cs"/>
                            </a:rPr>
                            <m:t>)</m:t>
                          </m:r>
                        </m:e>
                      </m:nary>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1</m:t>
                              </m:r>
                            </m:sub>
                          </m:sSub>
                        </m:e>
                      </m:func>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e>
                      </m:func>
                    </m:oMath>
                  </m:oMathPara>
                </a14:m>
                <a:br>
                  <a:rPr lang="zh-CN" altLang="en-US" sz="2400" i="1" cap="none" dirty="0">
                    <a:solidFill>
                      <a:srgbClr val="000000"/>
                    </a:solidFill>
                    <a:latin typeface="Cambria Math" panose="02040503050406030204" pitchFamily="18" charset="0"/>
                    <a:ea typeface="宋体" panose="02010600030101010101" pitchFamily="2" charset="-122"/>
                    <a:cs typeface="+mn-cs"/>
                  </a:rPr>
                </a:br>
                <a:r>
                  <a:rPr lang="en-US" altLang="zh-CN" sz="2400" i="1" cap="none" dirty="0">
                    <a:solidFill>
                      <a:srgbClr val="000000"/>
                    </a:solidFill>
                    <a:latin typeface="Cambria Math" panose="02040503050406030204" pitchFamily="18" charset="0"/>
                    <a:ea typeface="宋体" panose="02010600030101010101" pitchFamily="2" charset="-122"/>
                    <a:cs typeface="+mn-cs"/>
                  </a:rPr>
                  <a:t>			</a:t>
                </a:r>
                <a14:m>
                  <m:oMath xmlns:m="http://schemas.openxmlformats.org/officeDocument/2006/math">
                    <m:r>
                      <m:rPr>
                        <m:nor/>
                      </m:rPr>
                      <a:rPr lang="zh-CN" altLang="en-US" sz="2400" cap="none">
                        <a:solidFill>
                          <a:srgbClr val="000000"/>
                        </a:solidFill>
                        <a:latin typeface="Cambria Math" panose="02040503050406030204" pitchFamily="18" charset="0"/>
                        <a:ea typeface="宋体" panose="02010600030101010101" pitchFamily="2" charset="-122"/>
                        <a:cs typeface="+mn-cs"/>
                      </a:rPr>
                      <m:t> </m:t>
                    </m:r>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r>
                          <a:rPr lang="zh-CN" altLang="en-US" sz="2400" i="1" cap="none">
                            <a:solidFill>
                              <a:srgbClr val="000000"/>
                            </a:solidFill>
                            <a:latin typeface="Cambria Math" panose="02040503050406030204" pitchFamily="18" charset="0"/>
                            <a:cs typeface="+mn-cs"/>
                          </a:rPr>
                          <m:t>𝑡</m:t>
                        </m:r>
                      </m:sup>
                      <m:e>
                        <m:r>
                          <m:rPr>
                            <m:sty m:val="p"/>
                          </m:rPr>
                          <a:rPr lang="zh-CN" altLang="en-US" sz="2400" i="1" cap="none">
                            <a:solidFill>
                              <a:srgbClr val="000000"/>
                            </a:solidFill>
                            <a:latin typeface="Cambria Math" panose="02040503050406030204" pitchFamily="18" charset="0"/>
                            <a:cs typeface="+mn-cs"/>
                          </a:rPr>
                          <m:t>A</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1</m:t>
                            </m:r>
                          </m:sub>
                        </m:sSub>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1</m:t>
                                </m:r>
                              </m:sub>
                            </m:sSub>
                          </m:sup>
                          <m:e>
                            <m:r>
                              <m:rPr>
                                <m:sty m:val="p"/>
                              </m:rPr>
                              <a:rPr lang="zh-CN" altLang="en-US" sz="2400" i="1" cap="none">
                                <a:solidFill>
                                  <a:srgbClr val="000000"/>
                                </a:solidFill>
                                <a:latin typeface="Cambria Math" panose="02040503050406030204" pitchFamily="18" charset="0"/>
                                <a:cs typeface="+mn-cs"/>
                              </a:rPr>
                              <m:t>A</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r>
                              <a:rPr lang="zh-CN" altLang="en-US" sz="2400" i="1" cap="none">
                                <a:solidFill>
                                  <a:srgbClr val="000000"/>
                                </a:solidFill>
                                <a:latin typeface="Cambria Math" panose="02040503050406030204" pitchFamily="18" charset="0"/>
                                <a:cs typeface="+mn-cs"/>
                              </a:rPr>
                              <m:t>)</m:t>
                            </m:r>
                          </m:e>
                        </m:nary>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sup>
                          <m:e>
                            <m:r>
                              <m:rPr>
                                <m:sty m:val="p"/>
                              </m:rPr>
                              <a:rPr lang="zh-CN" altLang="en-US" sz="2400" i="1" cap="none">
                                <a:solidFill>
                                  <a:srgbClr val="000000"/>
                                </a:solidFill>
                                <a:latin typeface="Cambria Math" panose="02040503050406030204" pitchFamily="18" charset="0"/>
                                <a:cs typeface="+mn-cs"/>
                              </a:rPr>
                              <m:t>A</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3</m:t>
                                </m:r>
                              </m:sub>
                            </m:sSub>
                            <m:r>
                              <a:rPr lang="zh-CN" altLang="en-US" sz="2400" i="1" cap="none">
                                <a:solidFill>
                                  <a:srgbClr val="000000"/>
                                </a:solidFill>
                                <a:latin typeface="Cambria Math" panose="02040503050406030204" pitchFamily="18" charset="0"/>
                                <a:cs typeface="+mn-cs"/>
                              </a:rPr>
                              <m:t>)</m:t>
                            </m:r>
                          </m:e>
                        </m:nary>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1</m:t>
                                </m:r>
                              </m:sub>
                            </m:sSub>
                          </m:e>
                        </m:func>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e>
                        </m:func>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3</m:t>
                                </m:r>
                              </m:sub>
                            </m:sSub>
                          </m:e>
                        </m:func>
                      </m:e>
                    </m:nary>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r>
                      <a:rPr lang="zh-CN" altLang="en-US" sz="2400" i="1" cap="none">
                        <a:solidFill>
                          <a:srgbClr val="000000"/>
                        </a:solidFill>
                        <a:latin typeface="Cambria Math" panose="02040503050406030204" pitchFamily="18" charset="0"/>
                        <a:cs typeface="+mn-cs"/>
                      </a:rPr>
                      <m:t>)</m:t>
                    </m:r>
                  </m:oMath>
                </a14:m>
                <a:br>
                  <a:rPr lang="zh-CN" altLang="en-US" sz="2400" i="1" cap="none" dirty="0">
                    <a:solidFill>
                      <a:srgbClr val="000000"/>
                    </a:solidFill>
                    <a:latin typeface="Cambria Math" panose="02040503050406030204" pitchFamily="18" charset="0"/>
                    <a:ea typeface="宋体" panose="02010600030101010101" pitchFamily="2" charset="-122"/>
                    <a:cs typeface="+mn-cs"/>
                  </a:rPr>
                </a:br>
                <a14:m>
                  <m:oMathPara xmlns:m="http://schemas.openxmlformats.org/officeDocument/2006/math">
                    <m:oMathParaPr>
                      <m:jc m:val="centerGroup"/>
                    </m:oMathParaPr>
                    <m:oMath xmlns:m="http://schemas.openxmlformats.org/officeDocument/2006/math">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d>
                        <m:dPr>
                          <m:ctrlPr>
                            <a:rPr lang="zh-CN" altLang="en-US" sz="2400" b="1" i="1" cap="none">
                              <a:solidFill>
                                <a:srgbClr val="000000"/>
                              </a:solidFill>
                              <a:latin typeface="Cambria Math" panose="02040503050406030204" pitchFamily="18" charset="0"/>
                              <a:cs typeface="+mn-cs"/>
                            </a:rPr>
                          </m:ctrlPr>
                        </m:dPr>
                        <m:e>
                          <m:r>
                            <a:rPr lang="zh-CN" altLang="en-US" sz="2400" i="1" cap="none">
                              <a:solidFill>
                                <a:srgbClr val="000000"/>
                              </a:solidFill>
                              <a:latin typeface="Cambria Math" panose="02040503050406030204" pitchFamily="18" charset="0"/>
                              <a:cs typeface="+mn-cs"/>
                            </a:rPr>
                            <m:t>𝑡</m:t>
                          </m:r>
                        </m:e>
                      </m:d>
                      <m:d>
                        <m:dPr>
                          <m:begChr m:val="["/>
                          <m:endChr m:val="]"/>
                          <m:ctrlPr>
                            <a:rPr lang="zh-CN" altLang="en-US" sz="2400" i="1" cap="none">
                              <a:solidFill>
                                <a:srgbClr val="000000"/>
                              </a:solidFill>
                              <a:latin typeface="Cambria Math" panose="02040503050406030204" pitchFamily="18" charset="0"/>
                              <a:cs typeface="+mn-cs"/>
                            </a:rPr>
                          </m:ctrlPr>
                        </m:dPr>
                        <m:e>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r>
                                <a:rPr lang="zh-CN" altLang="en-US" sz="2400" i="1" cap="none">
                                  <a:solidFill>
                                    <a:srgbClr val="000000"/>
                                  </a:solidFill>
                                  <a:latin typeface="Cambria Math" panose="02040503050406030204" pitchFamily="18" charset="0"/>
                                  <a:cs typeface="+mn-cs"/>
                                </a:rPr>
                                <m:t>𝑡</m:t>
                              </m:r>
                            </m:sup>
                            <m:e>
                              <m:r>
                                <a:rPr lang="zh-CN" altLang="en-US" sz="2400" b="1" i="1" cap="none">
                                  <a:solidFill>
                                    <a:srgbClr val="000000"/>
                                  </a:solidFill>
                                  <a:latin typeface="Cambria Math" panose="02040503050406030204" pitchFamily="18" charset="0"/>
                                  <a:cs typeface="+mn-cs"/>
                                </a:rPr>
                                <m:t>𝑨</m:t>
                              </m:r>
                              <m:d>
                                <m:dPr>
                                  <m:ctrlPr>
                                    <a:rPr lang="zh-CN" altLang="en-US" sz="2400" b="1" i="1" cap="none">
                                      <a:solidFill>
                                        <a:srgbClr val="000000"/>
                                      </a:solidFill>
                                      <a:latin typeface="Cambria Math" panose="02040503050406030204" pitchFamily="18" charset="0"/>
                                      <a:cs typeface="+mn-cs"/>
                                    </a:rPr>
                                  </m:ctrlPr>
                                </m:dPr>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e>
                              </m:d>
                            </m:e>
                          </m:nary>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e>
                          </m:func>
                          <m:r>
                            <a:rPr lang="zh-CN" altLang="en-US" sz="2400" i="1" cap="none">
                              <a:solidFill>
                                <a:srgbClr val="000000"/>
                              </a:solidFill>
                              <a:latin typeface="Cambria Math" panose="02040503050406030204" pitchFamily="18" charset="0"/>
                              <a:cs typeface="+mn-cs"/>
                            </a:rPr>
                            <m:t>+</m:t>
                          </m:r>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r>
                                <a:rPr lang="zh-CN" altLang="en-US" sz="2400" i="1" cap="none">
                                  <a:solidFill>
                                    <a:srgbClr val="000000"/>
                                  </a:solidFill>
                                  <a:latin typeface="Cambria Math" panose="02040503050406030204" pitchFamily="18" charset="0"/>
                                  <a:cs typeface="+mn-cs"/>
                                </a:rPr>
                                <m:t>𝑡</m:t>
                              </m:r>
                            </m:sup>
                            <m:e>
                              <m:r>
                                <a:rPr lang="zh-CN" altLang="en-US" sz="2400" b="1" i="1" cap="none">
                                  <a:solidFill>
                                    <a:srgbClr val="000000"/>
                                  </a:solidFill>
                                  <a:latin typeface="Cambria Math" panose="02040503050406030204" pitchFamily="18" charset="0"/>
                                  <a:cs typeface="+mn-cs"/>
                                </a:rPr>
                                <m:t>𝑨</m:t>
                              </m:r>
                              <m:d>
                                <m:dPr>
                                  <m:ctrlPr>
                                    <a:rPr lang="zh-CN" altLang="en-US" sz="2400" b="1" i="1" cap="none">
                                      <a:solidFill>
                                        <a:srgbClr val="000000"/>
                                      </a:solidFill>
                                      <a:latin typeface="Cambria Math" panose="02040503050406030204" pitchFamily="18" charset="0"/>
                                      <a:cs typeface="+mn-cs"/>
                                    </a:rPr>
                                  </m:ctrlPr>
                                </m:dPr>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e>
                              </m:d>
                            </m:e>
                          </m:nary>
                          <m:nary>
                            <m:naryPr>
                              <m:ctrlPr>
                                <a:rPr lang="zh-CN" altLang="en-US" sz="2400" i="1" cap="none">
                                  <a:solidFill>
                                    <a:srgbClr val="000000"/>
                                  </a:solidFill>
                                  <a:latin typeface="Cambria Math" panose="02040503050406030204" pitchFamily="18" charset="0"/>
                                  <a:cs typeface="+mn-cs"/>
                                </a:rPr>
                              </m:ctrlPr>
                            </m:naryPr>
                            <m:sub>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sub>
                            <m:sup>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sup>
                            <m:e>
                              <m:r>
                                <a:rPr lang="zh-CN" altLang="en-US" sz="2400" b="1" i="1" cap="none">
                                  <a:solidFill>
                                    <a:srgbClr val="000000"/>
                                  </a:solidFill>
                                  <a:latin typeface="Cambria Math" panose="02040503050406030204" pitchFamily="18" charset="0"/>
                                  <a:cs typeface="+mn-cs"/>
                                </a:rPr>
                                <m:t>𝑨</m:t>
                              </m:r>
                              <m:d>
                                <m:dPr>
                                  <m:ctrlPr>
                                    <a:rPr lang="zh-CN" altLang="en-US" sz="2400" b="1" i="1" cap="none">
                                      <a:solidFill>
                                        <a:srgbClr val="000000"/>
                                      </a:solidFill>
                                      <a:latin typeface="Cambria Math" panose="02040503050406030204" pitchFamily="18" charset="0"/>
                                      <a:cs typeface="+mn-cs"/>
                                    </a:rPr>
                                  </m:ctrlPr>
                                </m:dPr>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3</m:t>
                                      </m:r>
                                    </m:sub>
                                  </m:sSub>
                                </m:e>
                              </m:d>
                            </m:e>
                          </m:nary>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2</m:t>
                                  </m:r>
                                </m:sub>
                              </m:sSub>
                            </m:e>
                          </m:func>
                          <m:func>
                            <m:funcPr>
                              <m:ctrlPr>
                                <a:rPr lang="zh-CN" altLang="en-US" sz="2400" i="1" cap="none">
                                  <a:solidFill>
                                    <a:srgbClr val="000000"/>
                                  </a:solidFill>
                                  <a:latin typeface="Cambria Math" panose="02040503050406030204" pitchFamily="18" charset="0"/>
                                  <a:cs typeface="+mn-cs"/>
                                </a:rPr>
                              </m:ctrlPr>
                            </m:funcPr>
                            <m:fName>
                              <m:r>
                                <m:rPr>
                                  <m:sty m:val="p"/>
                                </m:rPr>
                                <a:rPr lang="zh-CN" altLang="en-US" sz="2400" cap="none">
                                  <a:solidFill>
                                    <a:srgbClr val="000000"/>
                                  </a:solidFill>
                                  <a:latin typeface="Cambria Math" panose="02040503050406030204" pitchFamily="18" charset="0"/>
                                  <a:cs typeface="+mn-cs"/>
                                </a:rPr>
                                <m:t>d</m:t>
                              </m:r>
                            </m:fName>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𝜏</m:t>
                                  </m:r>
                                </m:e>
                                <m:sub>
                                  <m:r>
                                    <a:rPr lang="zh-CN" altLang="en-US" sz="2400" i="1" cap="none">
                                      <a:solidFill>
                                        <a:srgbClr val="000000"/>
                                      </a:solidFill>
                                      <a:latin typeface="Cambria Math" panose="02040503050406030204" pitchFamily="18" charset="0"/>
                                      <a:cs typeface="+mn-cs"/>
                                    </a:rPr>
                                    <m:t>3</m:t>
                                  </m:r>
                                </m:sub>
                              </m:sSub>
                            </m:e>
                          </m:func>
                          <m:r>
                            <a:rPr lang="zh-CN" altLang="en-US" sz="2400" i="1" cap="none">
                              <a:solidFill>
                                <a:srgbClr val="000000"/>
                              </a:solidFill>
                              <a:latin typeface="Cambria Math" panose="02040503050406030204" pitchFamily="18" charset="0"/>
                              <a:cs typeface="+mn-cs"/>
                            </a:rPr>
                            <m:t>+⋅⋅⋅</m:t>
                          </m:r>
                        </m:e>
                      </m:d>
                      <m:r>
                        <a:rPr lang="zh-CN" altLang="en-US" sz="2400" b="1" i="1" cap="none">
                          <a:solidFill>
                            <a:srgbClr val="000000"/>
                          </a:solidFill>
                          <a:latin typeface="Cambria Math" panose="02040503050406030204" pitchFamily="18" charset="0"/>
                          <a:cs typeface="+mn-cs"/>
                        </a:rPr>
                        <m:t>𝒙</m:t>
                      </m:r>
                      <m:d>
                        <m:dPr>
                          <m:ctrlPr>
                            <a:rPr lang="zh-CN" altLang="en-US" sz="2400" b="1" i="1" cap="none">
                              <a:solidFill>
                                <a:srgbClr val="000000"/>
                              </a:solidFill>
                              <a:latin typeface="Cambria Math" panose="02040503050406030204" pitchFamily="18" charset="0"/>
                              <a:cs typeface="+mn-cs"/>
                            </a:rPr>
                          </m:ctrlPr>
                        </m:dPr>
                        <m:e>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e>
                      </m:d>
                    </m:oMath>
                    <m:oMath xmlns:m="http://schemas.openxmlformats.org/officeDocument/2006/math">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oMath>
                  </m:oMathPara>
                </a14:m>
                <a:endParaRPr lang="zh-CN" altLang="en-US" sz="2400" dirty="0"/>
              </a:p>
            </p:txBody>
          </p:sp>
        </mc:Choice>
        <mc:Fallback xmlns="">
          <p:sp>
            <p:nvSpPr>
              <p:cNvPr id="4" name="标题 3">
                <a:extLst>
                  <a:ext uri="{FF2B5EF4-FFF2-40B4-BE49-F238E27FC236}">
                    <a16:creationId xmlns:a16="http://schemas.microsoft.com/office/drawing/2014/main" id="{E296E37F-3CD9-4843-B84C-AFF787228F29}"/>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CD99896C-9820-4C5C-973F-849C09FC00E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64</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BFC9811-B701-4438-8A62-99E75803E02A}"/>
                  </a:ext>
                </a:extLst>
              </p:cNvPr>
              <p:cNvSpPr>
                <a:spLocks noGrp="1"/>
              </p:cNvSpPr>
              <p:nvPr>
                <p:ph type="title" idx="4294967295"/>
              </p:nvPr>
            </p:nvSpPr>
            <p:spPr>
              <a:xfrm>
                <a:off x="623393" y="404665"/>
                <a:ext cx="11189822" cy="6192688"/>
              </a:xfrm>
            </p:spPr>
            <p:txBody>
              <a:bodyPr/>
              <a:lstStyle/>
              <a:p>
                <a:pPr>
                  <a:lnSpc>
                    <a:spcPct val="120000"/>
                  </a:lnSpc>
                </a:pPr>
                <a:r>
                  <a:rPr lang="zh-CN" altLang="en-US" sz="2400" dirty="0">
                    <a:latin typeface="Times New Roman" panose="02020603050405020304" pitchFamily="18" charset="0"/>
                    <a:cs typeface="Times New Roman" panose="02020603050405020304" pitchFamily="18" charset="0"/>
                  </a:rPr>
                  <a:t>初始条件为 </a:t>
                </a:r>
                <a:br>
                  <a:rPr lang="zh-CN" altLang="en-US" sz="2400"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r>
                            <a:rPr lang="zh-CN" altLang="en-US" sz="2400" b="0" i="1">
                              <a:solidFill>
                                <a:srgbClr val="000000"/>
                              </a:solidFill>
                              <a:latin typeface="Cambria Math" panose="02040503050406030204" pitchFamily="18" charset="0"/>
                            </a:rPr>
                            <m:t>𝜏</m:t>
                          </m:r>
                        </m:e>
                      </m:func>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r>
                        <a:rPr lang="zh-CN" altLang="en-US" sz="2400" b="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e>
                      </m:func>
                    </m:oMath>
                    <m:oMath xmlns:m="http://schemas.openxmlformats.org/officeDocument/2006/math">
                      <m:r>
                        <m:rPr>
                          <m:nor/>
                        </m:rPr>
                        <a:rPr lang="zh-CN" altLang="en-US" sz="2400">
                          <a:solidFill>
                            <a:srgbClr val="000000"/>
                          </a:solidFill>
                          <a:latin typeface="Times New Roman" panose="02020603050405020304" pitchFamily="18" charset="0"/>
                          <a:cs typeface="Times New Roman" panose="02020603050405020304" pitchFamily="18" charset="0"/>
                        </a:rPr>
                        <m:t>            </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e>
                          </m:func>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e>
                          </m:func>
                        </m:e>
                      </m:nary>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m:rPr>
                          <m:nor/>
                        </m:rPr>
                        <a:rPr lang="zh-CN" altLang="en-US" sz="2400">
                          <a:solidFill>
                            <a:srgbClr val="000000"/>
                          </a:solidFill>
                          <a:latin typeface="Times New Roman" panose="02020603050405020304" pitchFamily="18" charset="0"/>
                          <a:cs typeface="Times New Roman" panose="02020603050405020304" pitchFamily="18" charset="0"/>
                        </a:rPr>
                        <m:t> </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上式成立的条件是无穷级数必须收敛，</a:t>
                </a:r>
                <a14:m>
                  <m:oMath xmlns:m="http://schemas.openxmlformats.org/officeDocument/2006/math">
                    <m:r>
                      <a:rPr lang="zh-CN" altLang="en-US" sz="2400" b="1" i="1" cap="none">
                        <a:solidFill>
                          <a:srgbClr val="000000"/>
                        </a:solidFill>
                        <a:latin typeface="Cambria Math" panose="02040503050406030204" pitchFamily="18" charset="0"/>
                      </a:rPr>
                      <m:t>𝑨</m:t>
                    </m:r>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zh-CN" altLang="en-US" sz="2400" i="1" cap="none">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的所有元素在积分区间内是有界的。可以证明该条件一定是满足的。</a:t>
                </a: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系统的状态转移矩阵</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为</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e>
                    </m:func>
                  </m:oMath>
                </a14:m>
                <a:br>
                  <a:rPr lang="zh-CN" altLang="en-US" sz="2400" i="1" dirty="0">
                    <a:solidFill>
                      <a:srgbClr val="000000"/>
                    </a:solidFill>
                    <a:latin typeface="Times New Roman" panose="02020603050405020304" pitchFamily="18" charset="0"/>
                    <a:cs typeface="Times New Roman" panose="02020603050405020304" pitchFamily="18" charset="0"/>
                  </a:rPr>
                </a:br>
                <a:r>
                  <a:rPr lang="en-US" altLang="zh-CN" sz="2400" i="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zh-CN" altLang="en-US" sz="2400">
                        <a:solidFill>
                          <a:srgbClr val="000000"/>
                        </a:solidFill>
                        <a:latin typeface="Times New Roman" panose="02020603050405020304" pitchFamily="18" charset="0"/>
                        <a:cs typeface="Times New Roman" panose="02020603050405020304" pitchFamily="18" charset="0"/>
                      </a:rPr>
                      <m:t>            </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e>
                        </m:func>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e>
                        </m:func>
                      </m:e>
                    </m:nary>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2-58</a:t>
                </a:r>
                <a:r>
                  <a:rPr lang="zh-CN" altLang="en-US" sz="2400"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该级数称为皮亚诺一贝克（</a:t>
                </a:r>
                <a:r>
                  <a:rPr lang="en-US" altLang="zh-CN" sz="2400" cap="none" dirty="0" err="1">
                    <a:latin typeface="Times New Roman" panose="02020603050405020304" pitchFamily="18" charset="0"/>
                    <a:cs typeface="Times New Roman" panose="02020603050405020304" pitchFamily="18" charset="0"/>
                  </a:rPr>
                  <a:t>Peano</a:t>
                </a:r>
                <a:r>
                  <a:rPr lang="en-US" altLang="zh-CN" sz="2400" cap="none" dirty="0">
                    <a:latin typeface="Times New Roman" panose="02020603050405020304" pitchFamily="18" charset="0"/>
                    <a:cs typeface="Times New Roman" panose="02020603050405020304" pitchFamily="18" charset="0"/>
                  </a:rPr>
                  <a:t>-Baker</a:t>
                </a:r>
                <a:r>
                  <a:rPr lang="zh-CN" altLang="en-US" sz="2400" cap="none"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级数</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p>
            </p:txBody>
          </p:sp>
        </mc:Choice>
        <mc:Fallback xmlns="">
          <p:sp>
            <p:nvSpPr>
              <p:cNvPr id="2" name="标题 1">
                <a:extLst>
                  <a:ext uri="{FF2B5EF4-FFF2-40B4-BE49-F238E27FC236}">
                    <a16:creationId xmlns:a16="http://schemas.microsoft.com/office/drawing/2014/main" id="{3BFC9811-B701-4438-8A62-99E75803E02A}"/>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FF6AFE55-E3E6-4917-A8A3-AD70D29C7F4B}"/>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E092929-F708-4B2A-8A39-A48B958DC659}"/>
                  </a:ext>
                </a:extLst>
              </p:cNvPr>
              <p:cNvSpPr>
                <a:spLocks noGrp="1"/>
              </p:cNvSpPr>
              <p:nvPr>
                <p:ph type="title" idx="4294967295"/>
              </p:nvPr>
            </p:nvSpPr>
            <p:spPr>
              <a:xfrm>
                <a:off x="623393" y="404665"/>
                <a:ext cx="11189822" cy="6192688"/>
              </a:xfrm>
            </p:spPr>
            <p:txBody>
              <a:bodyPr/>
              <a:lstStyle/>
              <a:p>
                <a:pPr>
                  <a:lnSpc>
                    <a:spcPct val="150000"/>
                  </a:lnSpc>
                </a:pPr>
                <a:r>
                  <a:rPr lang="zh-CN" altLang="en-US" sz="2400" dirty="0">
                    <a:latin typeface="Times New Roman" panose="02020603050405020304" pitchFamily="18" charset="0"/>
                    <a:cs typeface="Times New Roman" panose="02020603050405020304" pitchFamily="18" charset="0"/>
                  </a:rPr>
                  <a:t>例</a:t>
                </a:r>
                <a:r>
                  <a:rPr lang="en-US" altLang="zh-CN" sz="2400" dirty="0">
                    <a:latin typeface="Times New Roman" panose="02020603050405020304" pitchFamily="18" charset="0"/>
                    <a:cs typeface="Times New Roman" panose="02020603050405020304" pitchFamily="18" charset="0"/>
                  </a:rPr>
                  <a:t>2-8 </a:t>
                </a:r>
                <a:r>
                  <a:rPr lang="zh-CN" altLang="en-US" sz="2400" dirty="0">
                    <a:latin typeface="Times New Roman" panose="02020603050405020304" pitchFamily="18" charset="0"/>
                    <a:cs typeface="Times New Roman" panose="02020603050405020304" pitchFamily="18" charset="0"/>
                  </a:rPr>
                  <a:t>时变系统齐次状态方程如下式，试求状态方程的解</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𝑡</m:t>
                              </m:r>
                            </m:e>
                          </m:mr>
                        </m:m>
                      </m:e>
                    </m:d>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br>
                  <a:rPr lang="zh-CN" altLang="en-US" sz="2400" dirty="0">
                    <a:latin typeface="Times New Roman" panose="02020603050405020304" pitchFamily="18" charset="0"/>
                    <a:cs typeface="Times New Roman" panose="02020603050405020304" pitchFamily="18" charset="0"/>
                  </a:rPr>
                </a:br>
                <a:r>
                  <a:rPr lang="zh-CN" altLang="en-US" sz="2400" cap="none" dirty="0">
                    <a:solidFill>
                      <a:srgbClr val="355071"/>
                    </a:solidFill>
                    <a:latin typeface="Times New Roman" panose="02020603050405020304" pitchFamily="18" charset="0"/>
                    <a:cs typeface="Times New Roman" panose="02020603050405020304" pitchFamily="18" charset="0"/>
                  </a:rPr>
                  <a:t>解 对任意时间</a:t>
                </a:r>
                <a:r>
                  <a:rPr lang="en-US" altLang="zh-CN" sz="2400" i="1" cap="none" dirty="0">
                    <a:solidFill>
                      <a:srgbClr val="355071"/>
                    </a:solidFill>
                    <a:latin typeface="Times New Roman" panose="02020603050405020304" pitchFamily="18" charset="0"/>
                    <a:cs typeface="Times New Roman" panose="02020603050405020304" pitchFamily="18" charset="0"/>
                  </a:rPr>
                  <a:t>t</a:t>
                </a:r>
                <a:r>
                  <a:rPr lang="en-US" altLang="zh-CN" sz="2400" cap="none" baseline="-30000" dirty="0">
                    <a:solidFill>
                      <a:srgbClr val="355071"/>
                    </a:solidFill>
                    <a:latin typeface="Times New Roman" panose="02020603050405020304" pitchFamily="18" charset="0"/>
                    <a:cs typeface="Times New Roman" panose="02020603050405020304" pitchFamily="18" charset="0"/>
                  </a:rPr>
                  <a:t>1</a:t>
                </a:r>
                <a:r>
                  <a:rPr lang="zh-CN" altLang="en-US" sz="2400" cap="none" dirty="0">
                    <a:solidFill>
                      <a:srgbClr val="355071"/>
                    </a:solidFill>
                    <a:latin typeface="Times New Roman" panose="02020603050405020304" pitchFamily="18" charset="0"/>
                    <a:cs typeface="Times New Roman" panose="02020603050405020304" pitchFamily="18" charset="0"/>
                  </a:rPr>
                  <a:t>和</a:t>
                </a:r>
                <a:r>
                  <a:rPr lang="en-US" altLang="zh-CN" sz="2400" i="1" cap="none" dirty="0">
                    <a:solidFill>
                      <a:srgbClr val="355071"/>
                    </a:solidFill>
                    <a:latin typeface="Times New Roman" panose="02020603050405020304" pitchFamily="18" charset="0"/>
                    <a:cs typeface="Times New Roman" panose="02020603050405020304" pitchFamily="18" charset="0"/>
                  </a:rPr>
                  <a:t>t</a:t>
                </a:r>
                <a:r>
                  <a:rPr lang="en-US" altLang="zh-CN" sz="2400" cap="none" baseline="-30000" dirty="0">
                    <a:solidFill>
                      <a:srgbClr val="355071"/>
                    </a:solidFill>
                    <a:latin typeface="Times New Roman" panose="02020603050405020304" pitchFamily="18" charset="0"/>
                    <a:cs typeface="Times New Roman" panose="02020603050405020304" pitchFamily="18" charset="0"/>
                  </a:rPr>
                  <a:t>2</a:t>
                </a:r>
                <a:r>
                  <a:rPr lang="zh-CN" altLang="en-US" sz="2400" cap="none" dirty="0">
                    <a:solidFill>
                      <a:srgbClr val="355071"/>
                    </a:solidFill>
                    <a:latin typeface="Times New Roman" panose="02020603050405020304" pitchFamily="18" charset="0"/>
                    <a:cs typeface="Times New Roman" panose="02020603050405020304" pitchFamily="18" charset="0"/>
                  </a:rPr>
                  <a:t>，有 </a:t>
                </a:r>
                <a:br>
                  <a:rPr lang="zh-CN" altLang="en-US" sz="2400" cap="none" dirty="0">
                    <a:solidFill>
                      <a:srgbClr val="355071"/>
                    </a:solidFill>
                    <a:latin typeface="Times New Roman" panose="02020603050405020304" pitchFamily="18" charset="0"/>
                    <a:ea typeface="宋体" panose="02010600030101010101" pitchFamily="2"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e>
                            </m:mr>
                            <m:mr>
                              <m:e>
                                <m:r>
                                  <a:rPr lang="zh-CN" altLang="en-US" sz="2400" i="1">
                                    <a:solidFill>
                                      <a:srgbClr val="000000"/>
                                    </a:solidFill>
                                    <a:latin typeface="Cambria Math" panose="02040503050406030204" pitchFamily="18" charset="0"/>
                                  </a:rPr>
                                  <m:t>0</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e>
                            </m:mr>
                          </m:m>
                        </m:e>
                      </m:d>
                    </m:oMath>
                  </m:oMathPara>
                </a14:m>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因为</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en-US" altLang="zh-CN" sz="2400" b="0" i="1" smtClean="0">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en-US" altLang="zh-CN" sz="2400" b="0" i="1" smtClean="0">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 </m:t>
                    </m:r>
                  </m:oMath>
                </a14:m>
                <a:r>
                  <a:rPr lang="zh-CN" altLang="en-US" sz="2400" dirty="0">
                    <a:latin typeface="Times New Roman" panose="02020603050405020304" pitchFamily="18" charset="0"/>
                    <a:cs typeface="Times New Roman" panose="02020603050405020304" pitchFamily="18" charset="0"/>
                  </a:rPr>
                  <a:t>，所以</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与</a:t>
                </a:r>
                <a14:m>
                  <m:oMath xmlns:m="http://schemas.openxmlformats.org/officeDocument/2006/math">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𝑑</m:t>
                        </m:r>
                        <m:r>
                          <a:rPr lang="zh-CN" altLang="en-US" sz="2400" i="1" cap="none">
                            <a:solidFill>
                              <a:srgbClr val="000000"/>
                            </a:solidFill>
                            <a:latin typeface="Cambria Math" panose="02040503050406030204" pitchFamily="18" charset="0"/>
                          </a:rPr>
                          <m:t>𝜏</m:t>
                        </m:r>
                      </m:e>
                    </m:nary>
                  </m:oMath>
                </a14:m>
                <a:r>
                  <a:rPr lang="zh-CN" altLang="en-US" sz="2400" dirty="0">
                    <a:latin typeface="Times New Roman" panose="02020603050405020304" pitchFamily="18" charset="0"/>
                    <a:cs typeface="Times New Roman" panose="02020603050405020304" pitchFamily="18" charset="0"/>
                  </a:rPr>
                  <a:t>是不可交换的。</a:t>
                </a:r>
                <a:br>
                  <a:rPr lang="zh-CN" altLang="en-US" sz="2400" dirty="0">
                    <a:latin typeface="Times New Roman" panose="02020603050405020304" pitchFamily="18" charset="0"/>
                    <a:cs typeface="Times New Roman" panose="02020603050405020304" pitchFamily="18" charset="0"/>
                  </a:rPr>
                </a:br>
                <a:br>
                  <a:rPr lang="zh-CN" altLang="en-US" sz="2400" dirty="0">
                    <a:latin typeface="Times New Roman" panose="02020603050405020304" pitchFamily="18" charset="0"/>
                    <a:cs typeface="Times New Roman" panose="02020603050405020304" pitchFamily="18" charset="0"/>
                  </a:rPr>
                </a:b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EE092929-F708-4B2A-8A39-A48B958DC659}"/>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0ED41B49-C9E0-4652-A23D-1BE43E840FD4}"/>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66</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378638E-A779-4100-97D0-DF411E062D55}"/>
                  </a:ext>
                </a:extLst>
              </p:cNvPr>
              <p:cNvSpPr>
                <a:spLocks noGrp="1"/>
              </p:cNvSpPr>
              <p:nvPr>
                <p:ph type="title" idx="4294967295"/>
              </p:nvPr>
            </p:nvSpPr>
            <p:spPr>
              <a:xfrm>
                <a:off x="623393" y="404665"/>
                <a:ext cx="11189822" cy="6192688"/>
              </a:xfrm>
            </p:spPr>
            <p:txBody>
              <a:bodyPr/>
              <a:lstStyle/>
              <a:p>
                <a:pPr>
                  <a:lnSpc>
                    <a:spcPct val="100000"/>
                  </a:lnSpc>
                </a:pPr>
                <a:r>
                  <a:rPr lang="zh-CN" altLang="en-US" sz="2400" dirty="0">
                    <a:latin typeface="宋体" panose="02010600030101010101" pitchFamily="2" charset="-122"/>
                  </a:rPr>
                  <a:t>时变系统的状态转移矩阵为 </a:t>
                </a:r>
                <a:br>
                  <a:rPr lang="zh-CN" altLang="en-US" sz="2400" dirty="0">
                    <a:latin typeface="宋体" panose="02010600030101010101" pitchFamily="2" charset="-122"/>
                  </a:rPr>
                </a:br>
                <a14:m>
                  <m:oMathPara xmlns:m="http://schemas.openxmlformats.org/officeDocument/2006/math">
                    <m:oMathParaPr>
                      <m:jc m:val="centerGroup"/>
                    </m:oMathParaPr>
                    <m:oMath xmlns:m="http://schemas.openxmlformats.org/officeDocument/2006/math">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𝑰</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e>
                      </m:nary>
                      <m:func>
                        <m:funcPr>
                          <m:ctrlPr>
                            <a:rPr lang="zh-CN" altLang="en-US" sz="2000" i="1">
                              <a:solidFill>
                                <a:srgbClr val="000000"/>
                              </a:solidFill>
                              <a:latin typeface="Cambria Math" panose="02040503050406030204" pitchFamily="18" charset="0"/>
                            </a:rPr>
                          </m:ctrlPr>
                        </m:funcPr>
                        <m:fName>
                          <m:r>
                            <m:rPr>
                              <m:sty m:val="p"/>
                            </m:rPr>
                            <a:rPr lang="zh-CN" altLang="en-US" sz="2000">
                              <a:solidFill>
                                <a:srgbClr val="000000"/>
                              </a:solidFill>
                              <a:latin typeface="Cambria Math" panose="02040503050406030204" pitchFamily="18" charset="0"/>
                            </a:rPr>
                            <m:t>d</m:t>
                          </m:r>
                        </m:fName>
                        <m:e>
                          <m:r>
                            <a:rPr lang="zh-CN" altLang="en-US" sz="2000" i="1">
                              <a:solidFill>
                                <a:srgbClr val="000000"/>
                              </a:solidFill>
                              <a:latin typeface="Cambria Math" panose="02040503050406030204" pitchFamily="18" charset="0"/>
                            </a:rPr>
                            <m:t>𝜏</m:t>
                          </m:r>
                        </m:e>
                      </m:func>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𝑡</m:t>
                          </m:r>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e>
                      </m:nary>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sup>
                        <m:e>
                          <m:r>
                            <a:rPr lang="zh-CN" altLang="en-US" sz="2000" b="1" i="1">
                              <a:solidFill>
                                <a:srgbClr val="000000"/>
                              </a:solidFill>
                              <a:latin typeface="Cambria Math" panose="02040503050406030204" pitchFamily="18" charset="0"/>
                            </a:rPr>
                            <m:t>𝑨</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e>
                      </m:nary>
                      <m:func>
                        <m:funcPr>
                          <m:ctrlPr>
                            <a:rPr lang="zh-CN" altLang="en-US" sz="2000" i="1">
                              <a:solidFill>
                                <a:srgbClr val="000000"/>
                              </a:solidFill>
                              <a:latin typeface="Cambria Math" panose="02040503050406030204" pitchFamily="18" charset="0"/>
                            </a:rPr>
                          </m:ctrlPr>
                        </m:funcPr>
                        <m:fName>
                          <m:r>
                            <a:rPr lang="zh-CN" altLang="en-US" sz="2000" b="0" i="1">
                              <a:solidFill>
                                <a:srgbClr val="000000"/>
                              </a:solidFill>
                              <a:latin typeface="Cambria Math" panose="02040503050406030204" pitchFamily="18" charset="0"/>
                            </a:rPr>
                            <m:t>𝑑</m:t>
                          </m:r>
                        </m:fNa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1</m:t>
                              </m:r>
                            </m:sub>
                          </m:sSub>
                        </m:e>
                      </m:func>
                      <m:func>
                        <m:funcPr>
                          <m:ctrlPr>
                            <a:rPr lang="zh-CN" altLang="en-US" sz="2000" i="1">
                              <a:solidFill>
                                <a:srgbClr val="000000"/>
                              </a:solidFill>
                              <a:latin typeface="Cambria Math" panose="02040503050406030204" pitchFamily="18" charset="0"/>
                            </a:rPr>
                          </m:ctrlPr>
                        </m:funcPr>
                        <m:fName>
                          <m:r>
                            <a:rPr lang="zh-CN" altLang="en-US" sz="2000" b="0" i="1">
                              <a:solidFill>
                                <a:srgbClr val="000000"/>
                              </a:solidFill>
                              <a:latin typeface="Cambria Math" panose="02040503050406030204" pitchFamily="18" charset="0"/>
                            </a:rPr>
                            <m:t>𝑑</m:t>
                          </m:r>
                        </m:fNa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𝜏</m:t>
                              </m:r>
                            </m:e>
                            <m:sub>
                              <m:r>
                                <a:rPr lang="zh-CN" altLang="en-US" sz="2000" i="1">
                                  <a:solidFill>
                                    <a:srgbClr val="000000"/>
                                  </a:solidFill>
                                  <a:latin typeface="Cambria Math" panose="02040503050406030204" pitchFamily="18" charset="0"/>
                                </a:rPr>
                                <m:t>2</m:t>
                              </m:r>
                            </m:sub>
                          </m:sSub>
                        </m:e>
                      </m:func>
                      <m:r>
                        <a:rPr lang="zh-CN" altLang="en-US" sz="2000" i="1">
                          <a:solidFill>
                            <a:srgbClr val="000000"/>
                          </a:solidFill>
                          <a:latin typeface="Cambria Math" panose="02040503050406030204" pitchFamily="18" charset="0"/>
                        </a:rPr>
                        <m:t>+⋅⋅⋅</m:t>
                      </m:r>
                    </m:oMath>
                    <m:oMath xmlns:m="http://schemas.openxmlformats.org/officeDocument/2006/math">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a:solidFill>
                                      <a:srgbClr val="000000"/>
                                    </a:solidFill>
                                    <a:latin typeface="Cambria Math" panose="02040503050406030204" pitchFamily="18" charset="0"/>
                                  </a:rPr>
                                  <m:t>1</m:t>
                                </m:r>
                              </m:e>
                              <m:e>
                                <m:r>
                                  <a:rPr lang="zh-CN" altLang="en-US" sz="2000">
                                    <a:solidFill>
                                      <a:srgbClr val="000000"/>
                                    </a:solidFill>
                                    <a:latin typeface="Cambria Math" panose="02040503050406030204" pitchFamily="18" charset="0"/>
                                  </a:rPr>
                                  <m:t>0</m:t>
                                </m:r>
                              </m:e>
                            </m:mr>
                            <m:mr>
                              <m:e>
                                <m:r>
                                  <a:rPr lang="zh-CN" altLang="en-US" sz="2000">
                                    <a:solidFill>
                                      <a:srgbClr val="000000"/>
                                    </a:solidFill>
                                    <a:latin typeface="Cambria Math" panose="02040503050406030204" pitchFamily="18" charset="0"/>
                                  </a:rPr>
                                  <m:t>0</m:t>
                                </m:r>
                              </m:e>
                              <m:e>
                                <m:r>
                                  <a:rPr lang="zh-CN" altLang="en-US" sz="2000">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e>
                            </m:mr>
                            <m:mr>
                              <m:e>
                                <m:r>
                                  <a:rPr lang="zh-CN" altLang="en-US" sz="2000" i="1">
                                    <a:solidFill>
                                      <a:srgbClr val="000000"/>
                                    </a:solidFill>
                                    <a:latin typeface="Cambria Math" panose="02040503050406030204" pitchFamily="18" charset="0"/>
                                  </a:rPr>
                                  <m:t>0</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6</m:t>
                                    </m:r>
                                  </m:den>
                                </m:f>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0</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8</m:t>
                                    </m:r>
                                  </m:den>
                                </m:f>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e>
                                  <m:sup>
                                    <m:r>
                                      <a:rPr lang="zh-CN" altLang="en-US" sz="2000" i="1">
                                        <a:solidFill>
                                          <a:srgbClr val="000000"/>
                                        </a:solidFill>
                                        <a:latin typeface="Cambria Math" panose="02040503050406030204" pitchFamily="18" charset="0"/>
                                      </a:rPr>
                                      <m:t>2</m:t>
                                    </m:r>
                                  </m:sup>
                                </m:sSup>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6</m:t>
                                    </m:r>
                                  </m:den>
                                </m:f>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+2</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8</m:t>
                                    </m:r>
                                  </m:den>
                                </m:f>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e>
                                  <m:sup>
                                    <m:r>
                                      <a:rPr lang="zh-CN" altLang="en-US" sz="2000" i="1">
                                        <a:solidFill>
                                          <a:srgbClr val="000000"/>
                                        </a:solidFill>
                                        <a:latin typeface="Cambria Math" panose="02040503050406030204" pitchFamily="18" charset="0"/>
                                      </a:rPr>
                                      <m:t>2</m:t>
                                    </m:r>
                                  </m:sup>
                                </m:sSup>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e>
                            </m:mr>
                          </m:m>
                        </m:e>
                      </m:d>
                    </m:oMath>
                  </m:oMathPara>
                </a14:m>
                <a:br>
                  <a:rPr lang="zh-CN" altLang="en-US" sz="2400" dirty="0"/>
                </a:br>
                <a:br>
                  <a:rPr lang="en-US" altLang="zh-CN" sz="2400" dirty="0">
                    <a:latin typeface="宋体" panose="02010600030101010101" pitchFamily="2" charset="-122"/>
                  </a:rPr>
                </a:br>
                <a:r>
                  <a:rPr lang="zh-CN" altLang="en-US" sz="2400" dirty="0">
                    <a:latin typeface="宋体" panose="02010600030101010101" pitchFamily="2" charset="-122"/>
                  </a:rPr>
                  <a:t>时变系统状态方程的解为</a:t>
                </a:r>
                <a:r>
                  <a:rPr lang="zh-CN" altLang="en-US" sz="2400" dirty="0">
                    <a:latin typeface="黑体" panose="02010609060101010101" pitchFamily="49" charset="-122"/>
                    <a:ea typeface="黑体" panose="02010609060101010101" pitchFamily="49" charset="-122"/>
                  </a:rPr>
                  <a:t> </a:t>
                </a:r>
                <a:br>
                  <a:rPr lang="zh-CN" altLang="en-US" sz="2400" dirty="0">
                    <a:latin typeface="黑体" panose="02010609060101010101" pitchFamily="49" charset="-122"/>
                    <a:ea typeface="黑体" panose="02010609060101010101" pitchFamily="49" charset="-122"/>
                  </a:rPr>
                </a:br>
                <a:endParaRPr lang="zh-CN" altLang="en-US" sz="2400" dirty="0"/>
              </a:p>
            </p:txBody>
          </p:sp>
        </mc:Choice>
        <mc:Fallback xmlns="">
          <p:sp>
            <p:nvSpPr>
              <p:cNvPr id="2" name="标题 1">
                <a:extLst>
                  <a:ext uri="{FF2B5EF4-FFF2-40B4-BE49-F238E27FC236}">
                    <a16:creationId xmlns:a16="http://schemas.microsoft.com/office/drawing/2014/main" id="{2378638E-A779-4100-97D0-DF411E062D55}"/>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715" name="Object 3">
                <a:extLst>
                  <a:ext uri="{FF2B5EF4-FFF2-40B4-BE49-F238E27FC236}">
                    <a16:creationId xmlns:a16="http://schemas.microsoft.com/office/drawing/2014/main" id="{D3080DDC-7553-41C7-A475-FBD643ABD84B}"/>
                  </a:ext>
                </a:extLst>
              </p:cNvPr>
              <p:cNvSpPr txBox="1"/>
              <p:nvPr/>
            </p:nvSpPr>
            <p:spPr bwMode="auto">
              <a:xfrm>
                <a:off x="1248109" y="4684440"/>
                <a:ext cx="9940390" cy="162488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6</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8</m:t>
                                    </m:r>
                                  </m:den>
                                </m:f>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sup>
                                    <m:r>
                                      <a:rPr lang="zh-CN" altLang="en-US" sz="2400" i="1">
                                        <a:solidFill>
                                          <a:srgbClr val="000000"/>
                                        </a:solidFill>
                                        <a:latin typeface="Cambria Math" panose="02040503050406030204" pitchFamily="18" charset="0"/>
                                      </a:rPr>
                                      <m:t>2</m:t>
                                    </m:r>
                                  </m:sup>
                                </m:sSup>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e>
                            </m:mr>
                          </m:m>
                        </m:e>
                      </m:d>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115715" name="Object 3">
                <a:extLst>
                  <a:ext uri="{FF2B5EF4-FFF2-40B4-BE49-F238E27FC236}">
                    <a16:creationId xmlns:a16="http://schemas.microsoft.com/office/drawing/2014/main" id="{D3080DDC-7553-41C7-A475-FBD643ABD84B}"/>
                  </a:ext>
                </a:extLst>
              </p:cNvPr>
              <p:cNvSpPr txBox="1">
                <a:spLocks noRot="1" noChangeAspect="1" noMove="1" noResize="1" noEditPoints="1" noAdjustHandles="1" noChangeArrowheads="1" noChangeShapeType="1" noTextEdit="1"/>
              </p:cNvSpPr>
              <p:nvPr/>
            </p:nvSpPr>
            <p:spPr bwMode="auto">
              <a:xfrm>
                <a:off x="1248109" y="4684440"/>
                <a:ext cx="9940390" cy="1624880"/>
              </a:xfrm>
              <a:prstGeom prst="rect">
                <a:avLst/>
              </a:prstGeom>
              <a:blipFill>
                <a:blip r:embed="rId3"/>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2F462139-C7F2-43DC-9FAC-AFB02B3DCCBA}"/>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67</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9C0A597-AAE6-489B-8461-FEE748C4AB0B}"/>
              </a:ext>
            </a:extLst>
          </p:cNvPr>
          <p:cNvSpPr>
            <a:spLocks noGrp="1"/>
          </p:cNvSpPr>
          <p:nvPr>
            <p:ph type="title"/>
          </p:nvPr>
        </p:nvSpPr>
        <p:spPr/>
        <p:txBody>
          <a:bodyPr>
            <a:normAutofit/>
          </a:bodyPr>
          <a:lstStyle/>
          <a:p>
            <a:r>
              <a:rPr lang="en-US" altLang="zh-CN" dirty="0"/>
              <a:t>2.4.2 </a:t>
            </a:r>
            <a:r>
              <a:rPr lang="zh-CN" altLang="en-US" dirty="0"/>
              <a:t>线性时变系统状态转移矩阵</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BC2018CC-F260-4CD2-ACCB-3C45433C5841}"/>
                  </a:ext>
                </a:extLst>
              </p:cNvPr>
              <p:cNvSpPr>
                <a:spLocks noGrp="1"/>
              </p:cNvSpPr>
              <p:nvPr>
                <p:ph sz="quarter" idx="13"/>
              </p:nvPr>
            </p:nvSpPr>
            <p:spPr/>
            <p:txBody>
              <a:bodyPr/>
              <a:lstStyle/>
              <a:p>
                <a:pPr>
                  <a:lnSpc>
                    <a:spcPct val="120000"/>
                  </a:lnSpc>
                  <a:buNone/>
                </a:pPr>
                <a:r>
                  <a:rPr lang="zh-CN" altLang="en-US" dirty="0">
                    <a:latin typeface="Times New Roman" panose="02020603050405020304" pitchFamily="18" charset="0"/>
                    <a:cs typeface="Times New Roman" panose="02020603050405020304" pitchFamily="18" charset="0"/>
                  </a:rPr>
                  <a:t>        虽然线性时变系统齐次状态方程的解一般不能象线性定常系统那样写成封闭的解析式，但它仍可以表示成如下形式 </a:t>
                </a:r>
              </a:p>
              <a:p>
                <a:pPr algn="r">
                  <a:lnSpc>
                    <a:spcPct val="120000"/>
                  </a:lnSpc>
                  <a:buNone/>
                </a:pPr>
                <a:r>
                  <a:rPr lang="en-US" altLang="zh-CN" b="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b="1" i="1" smtClean="0">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2-59</a:t>
                </a:r>
                <a:r>
                  <a:rPr lang="zh-CN" altLang="en-US" dirty="0">
                    <a:latin typeface="Times New Roman" panose="02020603050405020304" pitchFamily="18" charset="0"/>
                    <a:cs typeface="Times New Roman" panose="02020603050405020304" pitchFamily="18" charset="0"/>
                  </a:rPr>
                  <a:t>） </a:t>
                </a:r>
              </a:p>
              <a:p>
                <a:pPr>
                  <a:lnSpc>
                    <a:spcPct val="120000"/>
                  </a:lnSpc>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为线性时变系统的状态转移矩阵</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是一个</a:t>
                </a:r>
                <a14:m>
                  <m:oMath xmlns:m="http://schemas.openxmlformats.org/officeDocument/2006/math">
                    <m:r>
                      <a:rPr lang="en-US" altLang="zh-CN" b="0" i="1" smtClean="0">
                        <a:solidFill>
                          <a:srgbClr val="000000"/>
                        </a:solidFill>
                        <a:latin typeface="Cambria Math" panose="02040503050406030204" pitchFamily="18" charset="0"/>
                      </a:rPr>
                      <m:t>𝑛</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的时变函数阵，</a:t>
                </a:r>
              </a:p>
              <a:p>
                <a:pPr algn="r">
                  <a:lnSpc>
                    <a:spcPct val="120000"/>
                  </a:lnSpc>
                  <a:buNone/>
                </a:pPr>
                <a14:m>
                  <m:oMath xmlns:m="http://schemas.openxmlformats.org/officeDocument/2006/math">
                    <m:r>
                      <a:rPr lang="zh-CN" altLang="en-US" b="1" i="1" smtClean="0">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e>
                          </m:mr>
                        </m:m>
                      </m:e>
                    </m:d>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2-60</a:t>
                </a:r>
                <a:r>
                  <a:rPr lang="zh-CN" altLang="en-US" dirty="0">
                    <a:latin typeface="Times New Roman" panose="02020603050405020304" pitchFamily="18" charset="0"/>
                    <a:cs typeface="Times New Roman" panose="02020603050405020304" pitchFamily="18" charset="0"/>
                  </a:rPr>
                  <a:t>）</a:t>
                </a:r>
              </a:p>
            </p:txBody>
          </p:sp>
        </mc:Choice>
        <mc:Fallback xmlns="">
          <p:sp>
            <p:nvSpPr>
              <p:cNvPr id="6" name="内容占位符 5">
                <a:extLst>
                  <a:ext uri="{FF2B5EF4-FFF2-40B4-BE49-F238E27FC236}">
                    <a16:creationId xmlns:a16="http://schemas.microsoft.com/office/drawing/2014/main" id="{BC2018CC-F260-4CD2-ACCB-3C45433C5841}"/>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8" name="灯片编号占位符 1">
            <a:extLst>
              <a:ext uri="{FF2B5EF4-FFF2-40B4-BE49-F238E27FC236}">
                <a16:creationId xmlns:a16="http://schemas.microsoft.com/office/drawing/2014/main" id="{8A410207-A5DA-4729-B472-989FF891D5A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68</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4854A574-B131-4D03-B737-A713D5972A64}"/>
                  </a:ext>
                </a:extLst>
              </p:cNvPr>
              <p:cNvSpPr>
                <a:spLocks noGrp="1"/>
              </p:cNvSpPr>
              <p:nvPr>
                <p:ph type="title" idx="4294967295"/>
              </p:nvPr>
            </p:nvSpPr>
            <p:spPr>
              <a:xfrm>
                <a:off x="623393" y="908719"/>
                <a:ext cx="11189822" cy="5688633"/>
              </a:xfrm>
            </p:spPr>
            <p:txBody>
              <a:bodyPr/>
              <a:lstStyle/>
              <a:p>
                <a:pPr>
                  <a:lnSpc>
                    <a:spcPct val="120000"/>
                  </a:lnSpc>
                </a:pPr>
                <a:r>
                  <a:rPr lang="zh-CN" altLang="en-US" sz="2400" dirty="0">
                    <a:latin typeface="Times New Roman" panose="02020603050405020304" pitchFamily="18" charset="0"/>
                    <a:cs typeface="Times New Roman" panose="02020603050405020304" pitchFamily="18" charset="0"/>
                  </a:rPr>
                  <a:t>由前面状态方程的解，可知时变系统的状态转移矩阵</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为一无穷级数之和，即</a:t>
                </a:r>
                <a:br>
                  <a:rPr lang="en-US" altLang="zh-CN" sz="2400" dirty="0">
                    <a:latin typeface="Times New Roman" panose="020206030504050203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r>
                            <a:rPr lang="zh-CN" altLang="en-US" sz="2400" b="0" i="1">
                              <a:solidFill>
                                <a:srgbClr val="000000"/>
                              </a:solidFill>
                              <a:latin typeface="Cambria Math" panose="02040503050406030204" pitchFamily="18" charset="0"/>
                            </a:rPr>
                            <m:t>𝜏</m:t>
                          </m:r>
                        </m:e>
                      </m:func>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𝜏</m:t>
                              </m:r>
                            </m:e>
                            <m:sub>
                              <m:r>
                                <a:rPr lang="zh-CN" altLang="en-US" sz="2400" b="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𝜏</m:t>
                              </m:r>
                            </m:e>
                            <m:sub>
                              <m:r>
                                <a:rPr lang="zh-CN" altLang="en-US" sz="2400" b="0" i="1">
                                  <a:solidFill>
                                    <a:srgbClr val="000000"/>
                                  </a:solidFill>
                                  <a:latin typeface="Cambria Math" panose="02040503050406030204" pitchFamily="18" charset="0"/>
                                </a:rPr>
                                <m:t>2</m:t>
                              </m:r>
                            </m:sub>
                          </m:sSub>
                        </m:e>
                      </m:func>
                    </m:oMath>
                  </m:oMathPara>
                </a14:m>
                <a:br>
                  <a:rPr lang="zh-CN" altLang="en-US" sz="2400" i="1" dirty="0">
                    <a:solidFill>
                      <a:srgbClr val="000000"/>
                    </a:solidFill>
                    <a:latin typeface="Times New Roman" panose="02020603050405020304" pitchFamily="18" charset="0"/>
                    <a:cs typeface="Times New Roman" panose="02020603050405020304" pitchFamily="18" charset="0"/>
                  </a:rPr>
                </a:br>
                <a:r>
                  <a:rPr lang="en-US" altLang="zh-CN" sz="2400" i="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zh-CN" altLang="en-US" sz="2400">
                        <a:solidFill>
                          <a:srgbClr val="000000"/>
                        </a:solidFill>
                        <a:latin typeface="Times New Roman" panose="02020603050405020304" pitchFamily="18" charset="0"/>
                        <a:cs typeface="Times New Roman" panose="02020603050405020304" pitchFamily="18" charset="0"/>
                      </a:rPr>
                      <m:t>            </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1</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e>
                        </m:nary>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2</m:t>
                                </m:r>
                              </m:sub>
                            </m:sSub>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𝜏</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e>
                        </m:nary>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𝜏</m:t>
                                </m:r>
                              </m:e>
                              <m:sub>
                                <m:r>
                                  <a:rPr lang="zh-CN" altLang="en-US" sz="2400" b="0" i="1">
                                    <a:solidFill>
                                      <a:srgbClr val="000000"/>
                                    </a:solidFill>
                                    <a:latin typeface="Cambria Math" panose="02040503050406030204" pitchFamily="18" charset="0"/>
                                  </a:rPr>
                                  <m:t>1</m:t>
                                </m:r>
                              </m:sub>
                            </m:sSub>
                          </m:e>
                        </m:func>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𝜏</m:t>
                                </m:r>
                              </m:e>
                              <m:sub>
                                <m:r>
                                  <a:rPr lang="zh-CN" altLang="en-US" sz="2400" b="0" i="1">
                                    <a:solidFill>
                                      <a:srgbClr val="000000"/>
                                    </a:solidFill>
                                    <a:latin typeface="Cambria Math" panose="02040503050406030204" pitchFamily="18" charset="0"/>
                                  </a:rPr>
                                  <m:t>2</m:t>
                                </m:r>
                              </m:sub>
                            </m:sSub>
                          </m:e>
                        </m:func>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𝜏</m:t>
                                </m:r>
                              </m:e>
                              <m:sub>
                                <m:r>
                                  <a:rPr lang="zh-CN" altLang="en-US" sz="2400" b="0" i="1">
                                    <a:solidFill>
                                      <a:srgbClr val="000000"/>
                                    </a:solidFill>
                                    <a:latin typeface="Cambria Math" panose="02040503050406030204" pitchFamily="18" charset="0"/>
                                  </a:rPr>
                                  <m:t>3</m:t>
                                </m:r>
                              </m:sub>
                            </m:sSub>
                          </m:e>
                        </m:func>
                      </m:e>
                    </m:nary>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2-61)</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尽管它不能写成封闭形式，但可以按照一定的精度要求，采用数值计算的方法近似求</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下面讨论线性时变系统状态转移矩阵</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的性质。</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 name="标题 3">
                <a:extLst>
                  <a:ext uri="{FF2B5EF4-FFF2-40B4-BE49-F238E27FC236}">
                    <a16:creationId xmlns:a16="http://schemas.microsoft.com/office/drawing/2014/main" id="{4854A574-B131-4D03-B737-A713D5972A64}"/>
                  </a:ext>
                </a:extLst>
              </p:cNvPr>
              <p:cNvSpPr>
                <a:spLocks noGrp="1" noRot="1" noChangeAspect="1" noMove="1" noResize="1" noEditPoints="1" noAdjustHandles="1" noChangeArrowheads="1" noChangeShapeType="1" noTextEdit="1"/>
              </p:cNvSpPr>
              <p:nvPr>
                <p:ph type="title" idx="4294967295"/>
              </p:nvPr>
            </p:nvSpPr>
            <p:spPr>
              <a:xfrm>
                <a:off x="623393" y="908719"/>
                <a:ext cx="11189822" cy="5688633"/>
              </a:xfrm>
              <a:blipFill>
                <a:blip r:embed="rId2"/>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865F2680-EEA8-4A64-BDCD-FCD2E97CEE0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69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FB5FE5-557C-4B53-9336-03D4F4A76AD2}"/>
              </a:ext>
            </a:extLst>
          </p:cNvPr>
          <p:cNvSpPr>
            <a:spLocks noGrp="1"/>
          </p:cNvSpPr>
          <p:nvPr>
            <p:ph type="sldNum" sz="quarter" idx="12"/>
          </p:nvPr>
        </p:nvSpPr>
        <p:spPr/>
        <p:txBody>
          <a:bodyPr/>
          <a:lstStyle/>
          <a:p>
            <a:fld id="{86AEE06C-0CD7-41E2-81E6-FA1C1A12492D}" type="slidenum">
              <a:rPr lang="en-US" altLang="zh-CN" smtClean="0"/>
              <a:pPr/>
              <a:t>7</a:t>
            </a:fld>
            <a:endParaRPr lang="en-US" altLang="zh-CN"/>
          </a:p>
        </p:txBody>
      </p:sp>
      <mc:AlternateContent xmlns:mc="http://schemas.openxmlformats.org/markup-compatibility/2006" xmlns:a14="http://schemas.microsoft.com/office/drawing/2010/main">
        <mc:Choice Requires="a14">
          <p:sp>
            <p:nvSpPr>
              <p:cNvPr id="13314" name="Rectangle 1026">
                <a:extLst>
                  <a:ext uri="{FF2B5EF4-FFF2-40B4-BE49-F238E27FC236}">
                    <a16:creationId xmlns:a16="http://schemas.microsoft.com/office/drawing/2014/main" id="{BAB39794-1BDE-4061-9DFC-9B84D6023E79}"/>
                  </a:ext>
                </a:extLst>
              </p:cNvPr>
              <p:cNvSpPr>
                <a:spLocks noGrp="1" noChangeArrowheads="1"/>
              </p:cNvSpPr>
              <p:nvPr>
                <p:ph type="title" idx="4294967295"/>
              </p:nvPr>
            </p:nvSpPr>
            <p:spPr>
              <a:xfrm>
                <a:off x="1393825" y="619125"/>
                <a:ext cx="10798175" cy="5978525"/>
              </a:xfrm>
            </p:spPr>
            <p:txBody>
              <a:bodyPr anchor="t">
                <a:noAutofit/>
              </a:bodyPr>
              <a:lstStyle/>
              <a:p>
                <a:pPr algn="l">
                  <a:lnSpc>
                    <a:spcPct val="120000"/>
                  </a:lnSpc>
                  <a:spcBef>
                    <a:spcPts val="0"/>
                  </a:spcBef>
                </a:pPr>
                <a:r>
                  <a:rPr lang="zh-CN" altLang="en-US" sz="2400" b="1" dirty="0">
                    <a:highlight>
                      <a:srgbClr val="C0C0C0"/>
                    </a:highlight>
                    <a:latin typeface="微软雅黑 Light" panose="020B0502040204020203" pitchFamily="34" charset="-122"/>
                    <a:ea typeface="微软雅黑 Light" panose="020B0502040204020203" pitchFamily="34" charset="-122"/>
                  </a:rPr>
                  <a:t>证明</a:t>
                </a:r>
                <a:r>
                  <a:rPr lang="zh-CN" altLang="en-US" sz="2400" dirty="0">
                    <a:latin typeface="微软雅黑 Light" panose="020B0502040204020203" pitchFamily="34" charset="-122"/>
                    <a:ea typeface="微软雅黑 Light" panose="020B0502040204020203" pitchFamily="34" charset="-122"/>
                  </a:rPr>
                  <a:t>  设方程</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2-2</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）的解为</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𝒃</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𝒃</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𝒃</m:t>
                        </m:r>
                      </m:e>
                      <m:sub>
                        <m:r>
                          <a:rPr lang="zh-CN" altLang="en-US" sz="2400" i="1">
                            <a:solidFill>
                              <a:srgbClr val="000000"/>
                            </a:solidFill>
                            <a:latin typeface="Cambria Math" panose="02040503050406030204" pitchFamily="18" charset="0"/>
                          </a:rPr>
                          <m:t>2</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𝒃</m:t>
                        </m:r>
                      </m:e>
                      <m:sub>
                        <m:r>
                          <a:rPr lang="zh-CN" altLang="en-US" sz="2400" b="1" i="1">
                            <a:solidFill>
                              <a:srgbClr val="000000"/>
                            </a:solidFill>
                            <a:latin typeface="Cambria Math" panose="02040503050406030204" pitchFamily="18" charset="0"/>
                          </a:rPr>
                          <m:t>𝒌</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𝑡</m:t>
                        </m:r>
                      </m:e>
                      <m:sup>
                        <m:r>
                          <a:rPr lang="zh-CN" altLang="en-US" sz="2400" i="1">
                            <a:solidFill>
                              <a:srgbClr val="000000"/>
                            </a:solidFill>
                            <a:latin typeface="Cambria Math" panose="02040503050406030204" pitchFamily="18" charset="0"/>
                          </a:rPr>
                          <m:t>𝑘</m:t>
                        </m:r>
                      </m:sup>
                    </m:sSup>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(2-3)</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其中，系数</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𝒃</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=0,1,2,⋯)</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是</a:t>
                </a:r>
                <a:r>
                  <a:rPr lang="en-US" altLang="zh-CN" sz="2400" i="1" cap="none" dirty="0">
                    <a:latin typeface="Times New Roman" panose="02020603050405020304" pitchFamily="18" charset="0"/>
                    <a:ea typeface="微软雅黑 Light" panose="020B0502040204020203" pitchFamily="34" charset="-122"/>
                    <a:cs typeface="Times New Roman" panose="02020603050405020304" pitchFamily="18" charset="0"/>
                  </a:rPr>
                  <a:t>n</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维列向量。</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将式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(2-3)</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代入式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(2-2)</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中可得</a:t>
                </a:r>
                <a:b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acc>
                        <m:accPr>
                          <m:chr m:val="̇"/>
                          <m:ctrlPr>
                            <a:rPr lang="zh-CN" altLang="en-US" sz="2400" b="1" i="1">
                              <a:latin typeface="Cambria Math" panose="02040503050406030204" pitchFamily="18" charset="0"/>
                            </a:rPr>
                          </m:ctrlPr>
                        </m:accPr>
                        <m:e>
                          <m:r>
                            <a:rPr lang="zh-CN" altLang="en-US" sz="2400" b="1" i="1">
                              <a:latin typeface="Cambria Math" panose="02040503050406030204" pitchFamily="18" charset="0"/>
                            </a:rPr>
                            <m:t>𝒙</m:t>
                          </m:r>
                        </m:e>
                      </m:acc>
                      <m:d>
                        <m:dPr>
                          <m:ctrlPr>
                            <a:rPr lang="zh-CN" altLang="en-US" sz="2400" b="1" i="1">
                              <a:latin typeface="Cambria Math" panose="02040503050406030204" pitchFamily="18" charset="0"/>
                            </a:rPr>
                          </m:ctrlPr>
                        </m:dPr>
                        <m:e>
                          <m:r>
                            <a:rPr lang="zh-CN" altLang="en-US" sz="2400" i="1">
                              <a:latin typeface="Cambria Math" panose="02040503050406030204" pitchFamily="18" charset="0"/>
                            </a:rPr>
                            <m:t>𝑡</m:t>
                          </m:r>
                        </m:e>
                      </m:d>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1</m:t>
                          </m:r>
                        </m:sub>
                      </m:sSub>
                      <m:r>
                        <a:rPr lang="zh-CN" altLang="en-US" sz="2400" i="1">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2</m:t>
                          </m:r>
                        </m:sub>
                      </m:sSub>
                      <m:r>
                        <a:rPr lang="zh-CN" altLang="en-US" sz="2400" i="1">
                          <a:latin typeface="Cambria Math" panose="02040503050406030204" pitchFamily="18" charset="0"/>
                        </a:rPr>
                        <m:t>𝑡</m:t>
                      </m:r>
                      <m:r>
                        <a:rPr lang="zh-CN" altLang="en-US" sz="2400" i="1">
                          <a:latin typeface="Cambria Math" panose="02040503050406030204" pitchFamily="18" charset="0"/>
                        </a:rPr>
                        <m:t>+⋯+</m:t>
                      </m:r>
                      <m:r>
                        <a:rPr lang="zh-CN" altLang="en-US" sz="2400" i="1">
                          <a:latin typeface="Cambria Math" panose="02040503050406030204" pitchFamily="18" charset="0"/>
                        </a:rPr>
                        <m:t>𝑘</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𝑘</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r>
                                <a:rPr lang="zh-CN" altLang="en-US" sz="2400" i="1">
                                  <a:latin typeface="Cambria Math" panose="02040503050406030204" pitchFamily="18" charset="0"/>
                                </a:rPr>
                                <m:t>−1</m:t>
                              </m:r>
                            </m:e>
                          </m:d>
                        </m:sup>
                      </m:sSup>
                      <m:r>
                        <a:rPr lang="zh-CN" altLang="en-US" sz="2400" i="1">
                          <a:latin typeface="Cambria Math" panose="02040503050406030204" pitchFamily="18" charset="0"/>
                        </a:rPr>
                        <m:t>+⋯=</m:t>
                      </m:r>
                      <m:r>
                        <a:rPr lang="zh-CN" altLang="en-US" sz="2400" b="1" i="1">
                          <a:latin typeface="Cambria Math" panose="02040503050406030204" pitchFamily="18" charset="0"/>
                        </a:rPr>
                        <m:t>𝑨𝒙</m:t>
                      </m:r>
                      <m:d>
                        <m:dPr>
                          <m:ctrlPr>
                            <a:rPr lang="zh-CN" altLang="en-US" sz="2400" b="1" i="1">
                              <a:latin typeface="Cambria Math" panose="02040503050406030204" pitchFamily="18" charset="0"/>
                            </a:rPr>
                          </m:ctrlPr>
                        </m:dPr>
                        <m:e>
                          <m:r>
                            <a:rPr lang="zh-CN" altLang="en-US" sz="2400" i="1">
                              <a:latin typeface="Cambria Math" panose="02040503050406030204" pitchFamily="18" charset="0"/>
                            </a:rPr>
                            <m:t>𝑡</m:t>
                          </m:r>
                        </m:e>
                      </m:d>
                      <m:r>
                        <a:rPr lang="en-US" altLang="zh-CN" sz="2400" i="1">
                          <a:latin typeface="Cambria Math" panose="02040503050406030204" pitchFamily="18" charset="0"/>
                        </a:rPr>
                        <m:t> </m:t>
                      </m:r>
                    </m:oMath>
                  </m:oMathPara>
                </a14:m>
                <a:br>
                  <a:rPr lang="en-US" altLang="zh-CN" sz="2400" i="1" dirty="0">
                    <a:latin typeface="Cambria Math" panose="02040503050406030204" pitchFamily="18" charset="0"/>
                  </a:rPr>
                </a:br>
                <a:r>
                  <a:rPr lang="zh-CN" altLang="en-US" sz="2400" dirty="0"/>
                  <a:t>        </a:t>
                </a:r>
                <a:r>
                  <a:rPr lang="en-US" altLang="zh-CN" sz="2400" dirty="0"/>
                  <a:t>			  </a:t>
                </a:r>
                <a14:m>
                  <m:oMath xmlns:m="http://schemas.openxmlformats.org/officeDocument/2006/math">
                    <m:r>
                      <a:rPr lang="zh-CN" altLang="en-US" sz="2400" i="1">
                        <a:latin typeface="Cambria Math" panose="02040503050406030204" pitchFamily="18" charset="0"/>
                      </a:rPr>
                      <m:t>=</m:t>
                    </m:r>
                    <m:r>
                      <a:rPr lang="zh-CN" altLang="en-US" sz="2400" b="1" i="1">
                        <a:latin typeface="Cambria Math" panose="02040503050406030204" pitchFamily="18" charset="0"/>
                      </a:rPr>
                      <m:t>𝑨</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0</m:t>
                        </m:r>
                      </m:sub>
                    </m:sSub>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1</m:t>
                        </m:r>
                      </m:sub>
                    </m:sSub>
                    <m:r>
                      <a:rPr lang="zh-CN" altLang="en-US" sz="2400" i="1">
                        <a:latin typeface="Cambria Math" panose="02040503050406030204" pitchFamily="18" charset="0"/>
                      </a:rPr>
                      <m:t>𝑡</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2</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2</m:t>
                        </m:r>
                      </m:sup>
                    </m:sSup>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𝑘</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𝑘</m:t>
                        </m:r>
                      </m:sup>
                    </m:sSup>
                    <m:r>
                      <a:rPr lang="zh-CN" altLang="en-US" sz="2400" i="1">
                        <a:latin typeface="Cambria Math" panose="02040503050406030204" pitchFamily="18" charset="0"/>
                      </a:rPr>
                      <m:t>+⋯)</m:t>
                    </m:r>
                  </m:oMath>
                </a14:m>
                <a:br>
                  <a:rPr lang="zh-CN" altLang="en-US" sz="2400" dirty="0">
                    <a:latin typeface="微软雅黑 Light" panose="020B0502040204020203" pitchFamily="34" charset="-122"/>
                    <a:ea typeface="微软雅黑 Light" panose="020B0502040204020203" pitchFamily="34" charset="-122"/>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比较上式两</a:t>
                </a:r>
                <a:r>
                  <a:rPr lang="zh-CN" altLang="en-US" sz="2400" cap="none" dirty="0">
                    <a:latin typeface="Times New Roman" panose="02020603050405020304" pitchFamily="18" charset="0"/>
                    <a:ea typeface="微软雅黑 Light" panose="020B0502040204020203" pitchFamily="34" charset="-122"/>
                    <a:cs typeface="Times New Roman" panose="02020603050405020304" pitchFamily="18" charset="0"/>
                  </a:rPr>
                  <a:t>边</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i="1" cap="none" dirty="0">
                    <a:latin typeface="Times New Roman" panose="02020603050405020304" pitchFamily="18" charset="0"/>
                    <a:ea typeface="微软雅黑 Light" panose="020B0502040204020203" pitchFamily="34" charset="-122"/>
                    <a:cs typeface="Times New Roman" panose="02020603050405020304" pitchFamily="18" charset="0"/>
                  </a:rPr>
                  <a:t>t </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的同次幂可得</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1</m:t>
                          </m:r>
                        </m:sub>
                      </m:sSub>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𝑨𝒃</m:t>
                          </m:r>
                        </m:e>
                        <m:sub>
                          <m:r>
                            <a:rPr lang="zh-CN" altLang="en-US" sz="2000" i="1">
                              <a:latin typeface="Cambria Math" panose="02040503050406030204" pitchFamily="18" charset="0"/>
                            </a:rPr>
                            <m:t>0</m:t>
                          </m:r>
                        </m:sub>
                      </m:sSub>
                      <m:r>
                        <a:rPr lang="zh-CN" altLang="en-US" sz="2000" i="1">
                          <a:latin typeface="Cambria Math" panose="02040503050406030204" pitchFamily="18" charset="0"/>
                        </a:rPr>
                        <m:t>,</m:t>
                      </m:r>
                    </m:oMath>
                    <m:oMath xmlns:m="http://schemas.openxmlformats.org/officeDocument/2006/math">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2</m:t>
                          </m:r>
                        </m:sub>
                      </m:sSub>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1</m:t>
                          </m:r>
                        </m:num>
                        <m:den>
                          <m:r>
                            <a:rPr lang="zh-CN" altLang="en-US" sz="2000" i="1">
                              <a:latin typeface="Cambria Math" panose="02040503050406030204" pitchFamily="18" charset="0"/>
                            </a:rPr>
                            <m:t>2</m:t>
                          </m:r>
                        </m:den>
                      </m:f>
                      <m:r>
                        <a:rPr lang="zh-CN" altLang="en-US" sz="2000" i="1">
                          <a:latin typeface="Cambria Math" panose="02040503050406030204" pitchFamily="18" charset="0"/>
                        </a:rPr>
                        <m:t>𝐀</m:t>
                      </m:r>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1</m:t>
                          </m:r>
                        </m:sub>
                      </m:sSub>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1</m:t>
                          </m:r>
                        </m:num>
                        <m:den>
                          <m:r>
                            <a:rPr lang="zh-CN" altLang="en-US" sz="2000" i="1">
                              <a:latin typeface="Cambria Math" panose="02040503050406030204" pitchFamily="18" charset="0"/>
                            </a:rPr>
                            <m:t>2!</m:t>
                          </m:r>
                        </m:den>
                      </m:f>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𝑨</m:t>
                          </m:r>
                        </m:e>
                        <m:sup>
                          <m:r>
                            <a:rPr lang="zh-CN" altLang="en-US" sz="2000" i="1">
                              <a:latin typeface="Cambria Math" panose="02040503050406030204" pitchFamily="18" charset="0"/>
                            </a:rPr>
                            <m:t>2</m:t>
                          </m:r>
                        </m:sup>
                      </m:sSup>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0</m:t>
                          </m:r>
                        </m:sub>
                      </m:sSub>
                      <m:r>
                        <a:rPr lang="zh-CN" altLang="en-US" sz="2000" i="1">
                          <a:latin typeface="Cambria Math" panose="02040503050406030204" pitchFamily="18" charset="0"/>
                        </a:rPr>
                        <m:t>,</m:t>
                      </m:r>
                    </m:oMath>
                    <m:oMath xmlns:m="http://schemas.openxmlformats.org/officeDocument/2006/math">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3</m:t>
                          </m:r>
                        </m:sub>
                      </m:sSub>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1</m:t>
                          </m:r>
                        </m:num>
                        <m:den>
                          <m:r>
                            <a:rPr lang="zh-CN" altLang="en-US" sz="2000" i="1">
                              <a:latin typeface="Cambria Math" panose="02040503050406030204" pitchFamily="18" charset="0"/>
                            </a:rPr>
                            <m:t>3</m:t>
                          </m:r>
                        </m:den>
                      </m:f>
                      <m:r>
                        <a:rPr lang="zh-CN" altLang="en-US" sz="2000" b="1" i="1">
                          <a:latin typeface="Cambria Math" panose="02040503050406030204" pitchFamily="18" charset="0"/>
                        </a:rPr>
                        <m:t>𝑨</m:t>
                      </m:r>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2</m:t>
                          </m:r>
                        </m:sub>
                      </m:sSub>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1</m:t>
                          </m:r>
                        </m:num>
                        <m:den>
                          <m:r>
                            <a:rPr lang="zh-CN" altLang="en-US" sz="2000" i="1">
                              <a:latin typeface="Cambria Math" panose="02040503050406030204" pitchFamily="18" charset="0"/>
                            </a:rPr>
                            <m:t>3!</m:t>
                          </m:r>
                        </m:den>
                      </m:f>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𝑨</m:t>
                          </m:r>
                        </m:e>
                        <m:sup>
                          <m:r>
                            <a:rPr lang="zh-CN" altLang="en-US" sz="2000" i="1">
                              <a:latin typeface="Cambria Math" panose="02040503050406030204" pitchFamily="18" charset="0"/>
                            </a:rPr>
                            <m:t>3</m:t>
                          </m:r>
                        </m:sup>
                      </m:sSup>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0</m:t>
                          </m:r>
                        </m:sub>
                      </m:sSub>
                      <m:r>
                        <a:rPr lang="zh-CN" altLang="en-US" sz="2000" i="1">
                          <a:latin typeface="Cambria Math" panose="02040503050406030204" pitchFamily="18" charset="0"/>
                        </a:rPr>
                        <m:t>,</m:t>
                      </m:r>
                    </m:oMath>
                    <m:oMath xmlns:m="http://schemas.openxmlformats.org/officeDocument/2006/math">
                      <m:r>
                        <a:rPr lang="zh-CN" altLang="en-US" sz="2000" i="1">
                          <a:latin typeface="Cambria Math" panose="02040503050406030204" pitchFamily="18" charset="0"/>
                        </a:rPr>
                        <m:t>⋯,</m:t>
                      </m:r>
                    </m:oMath>
                    <m:oMath xmlns:m="http://schemas.openxmlformats.org/officeDocument/2006/math">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𝑘</m:t>
                          </m:r>
                        </m:sub>
                      </m:sSub>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1</m:t>
                          </m:r>
                        </m:num>
                        <m:den>
                          <m:r>
                            <a:rPr lang="zh-CN" altLang="en-US" sz="2000" i="1">
                              <a:latin typeface="Cambria Math" panose="02040503050406030204" pitchFamily="18" charset="0"/>
                            </a:rPr>
                            <m:t>𝑘</m:t>
                          </m:r>
                          <m:r>
                            <a:rPr lang="zh-CN" altLang="en-US" sz="2000" i="1">
                              <a:latin typeface="Cambria Math" panose="02040503050406030204" pitchFamily="18" charset="0"/>
                            </a:rPr>
                            <m:t>!</m:t>
                          </m:r>
                        </m:den>
                      </m:f>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𝑨</m:t>
                          </m:r>
                        </m:e>
                        <m:sup>
                          <m:r>
                            <a:rPr lang="zh-CN" altLang="en-US" sz="2000" i="1">
                              <a:latin typeface="Cambria Math" panose="02040503050406030204" pitchFamily="18" charset="0"/>
                            </a:rPr>
                            <m:t>𝑘</m:t>
                          </m:r>
                        </m:sup>
                      </m:sSup>
                      <m:sSub>
                        <m:sSubPr>
                          <m:ctrlPr>
                            <a:rPr lang="zh-CN" altLang="en-US" sz="2000" i="1">
                              <a:latin typeface="Cambria Math" panose="02040503050406030204" pitchFamily="18" charset="0"/>
                            </a:rPr>
                          </m:ctrlPr>
                        </m:sSubPr>
                        <m:e>
                          <m:r>
                            <a:rPr lang="zh-CN" altLang="en-US" sz="2000" b="1" i="1">
                              <a:latin typeface="Cambria Math" panose="02040503050406030204" pitchFamily="18" charset="0"/>
                            </a:rPr>
                            <m:t>𝒃</m:t>
                          </m:r>
                        </m:e>
                        <m:sub>
                          <m:r>
                            <a:rPr lang="zh-CN" altLang="en-US" sz="2000" i="1">
                              <a:latin typeface="Cambria Math" panose="02040503050406030204" pitchFamily="18" charset="0"/>
                            </a:rPr>
                            <m:t>0</m:t>
                          </m:r>
                        </m:sub>
                      </m:sSub>
                      <m:r>
                        <a:rPr lang="zh-CN" altLang="en-US" sz="2000" i="1">
                          <a:latin typeface="Cambria Math" panose="02040503050406030204" pitchFamily="18" charset="0"/>
                        </a:rPr>
                        <m:t>,⋯</m:t>
                      </m:r>
                    </m:oMath>
                  </m:oMathPara>
                </a14:m>
                <a:br>
                  <a:rPr lang="en-US" altLang="zh-CN" sz="2000" dirty="0">
                    <a:latin typeface="Times New Roman" panose="02020603050405020304" pitchFamily="18" charset="0"/>
                    <a:ea typeface="微软雅黑 Light" panose="020B0502040204020203" pitchFamily="34" charset="-122"/>
                    <a:cs typeface="Times New Roman" panose="02020603050405020304" pitchFamily="18" charset="0"/>
                  </a:rPr>
                </a:br>
                <a:endParaRPr lang="zh-CN" altLang="en-US" sz="2400" dirty="0">
                  <a:solidFill>
                    <a:schemeClr val="tx1"/>
                  </a:solidFill>
                  <a:latin typeface="微软雅黑 Light" panose="020B0502040204020203" pitchFamily="34" charset="-122"/>
                  <a:ea typeface="微软雅黑 Light" panose="020B0502040204020203" pitchFamily="34" charset="-122"/>
                </a:endParaRPr>
              </a:p>
            </p:txBody>
          </p:sp>
        </mc:Choice>
        <mc:Fallback xmlns="">
          <p:sp>
            <p:nvSpPr>
              <p:cNvPr id="13314" name="Rectangle 1026">
                <a:extLst>
                  <a:ext uri="{FF2B5EF4-FFF2-40B4-BE49-F238E27FC236}">
                    <a16:creationId xmlns:a16="http://schemas.microsoft.com/office/drawing/2014/main" id="{BAB39794-1BDE-4061-9DFC-9B84D6023E79}"/>
                  </a:ext>
                </a:extLst>
              </p:cNvPr>
              <p:cNvSpPr>
                <a:spLocks noGrp="1" noRot="1" noChangeAspect="1" noMove="1" noResize="1" noEditPoints="1" noAdjustHandles="1" noChangeArrowheads="1" noChangeShapeType="1" noTextEdit="1"/>
              </p:cNvSpPr>
              <p:nvPr>
                <p:ph type="title" idx="4294967295"/>
              </p:nvPr>
            </p:nvSpPr>
            <p:spPr>
              <a:xfrm>
                <a:off x="1393825" y="619125"/>
                <a:ext cx="10798175" cy="5978525"/>
              </a:xfrm>
              <a:blipFill>
                <a:blip r:embed="rId3"/>
                <a:stretch>
                  <a:fillRect l="-903" t="-204"/>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6D4CA943-ED27-4323-BD2A-90D5F67137B3}"/>
              </a:ext>
            </a:extLst>
          </p:cNvPr>
          <p:cNvSpPr/>
          <p:nvPr/>
        </p:nvSpPr>
        <p:spPr>
          <a:xfrm>
            <a:off x="10272464" y="4653136"/>
            <a:ext cx="800219" cy="461665"/>
          </a:xfrm>
          <a:prstGeom prst="rect">
            <a:avLst/>
          </a:prstGeom>
        </p:spPr>
        <p:txBody>
          <a:bodyPr wrap="none">
            <a:spAutoFit/>
          </a:bodyPr>
          <a:lstStyle/>
          <a:p>
            <a:pPr lvl="0" algn="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E8FAD8E-D56F-464F-B3F7-0A79F2059338}"/>
                  </a:ext>
                </a:extLst>
              </p:cNvPr>
              <p:cNvSpPr>
                <a:spLocks noGrp="1"/>
              </p:cNvSpPr>
              <p:nvPr>
                <p:ph type="title" idx="4294967295"/>
              </p:nvPr>
            </p:nvSpPr>
            <p:spPr>
              <a:xfrm>
                <a:off x="623393" y="404665"/>
                <a:ext cx="11189822" cy="6192688"/>
              </a:xfrm>
            </p:spPr>
            <p:txBody>
              <a:bodyPr/>
              <a:lstStyle/>
              <a:p>
                <a:pPr>
                  <a:lnSpc>
                    <a:spcPct val="120000"/>
                  </a:lnSpc>
                </a:pPr>
                <a:r>
                  <a:rPr lang="en-US" altLang="zh-CN" sz="2400" dirty="0">
                    <a:latin typeface="Times New Roman" panose="02020603050405020304" pitchFamily="18" charset="0"/>
                    <a:ea typeface="黑体" panose="02010609060101010101" pitchFamily="49" charset="-122"/>
                  </a:rPr>
                  <a:t>(1)</a:t>
                </a:r>
                <a:r>
                  <a:rPr lang="zh-CN" altLang="en-US" sz="2400" dirty="0">
                    <a:solidFill>
                      <a:schemeClr val="tx1"/>
                    </a:solidFill>
                    <a:latin typeface="Times New Roman" panose="02020603050405020304" pitchFamily="18" charset="0"/>
                  </a:rPr>
                  <a:t>状态转移矩阵</a:t>
                </a:r>
                <a14:m>
                  <m:oMath xmlns:m="http://schemas.openxmlformats.org/officeDocument/2006/math">
                    <m:r>
                      <a:rPr lang="zh-CN" altLang="en-US" sz="2400" b="1" i="1">
                        <a:solidFill>
                          <a:schemeClr val="tx1"/>
                        </a:solidFill>
                        <a:latin typeface="Cambria Math" panose="02040503050406030204" pitchFamily="18" charset="0"/>
                      </a:rPr>
                      <m:t>𝜱</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rPr>
                  <a:t>满足如下矩阵微分方程和初始条件： </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d>
                      <m:dPr>
                        <m:begChr m:val="{"/>
                        <m:endChr m:val=""/>
                        <m:ctrlPr>
                          <a:rPr lang="zh-CN" altLang="en-US" sz="2400" i="1" smtClean="0">
                            <a:solidFill>
                              <a:srgbClr val="C00000"/>
                            </a:solidFill>
                            <a:latin typeface="Cambria Math" panose="02040503050406030204" pitchFamily="18" charset="0"/>
                          </a:rPr>
                        </m:ctrlPr>
                      </m:dPr>
                      <m:e>
                        <m:eqArr>
                          <m:eqArrPr>
                            <m:ctrlPr>
                              <a:rPr lang="zh-CN" altLang="en-US" sz="2400" i="1">
                                <a:solidFill>
                                  <a:srgbClr val="C00000"/>
                                </a:solidFill>
                                <a:latin typeface="Cambria Math" panose="02040503050406030204" pitchFamily="18" charset="0"/>
                              </a:rPr>
                            </m:ctrlPr>
                          </m:eqArrPr>
                          <m:e>
                            <m:r>
                              <a:rPr lang="zh-CN" altLang="en-US" sz="2400" i="1">
                                <a:solidFill>
                                  <a:srgbClr val="C00000"/>
                                </a:solidFill>
                                <a:latin typeface="Cambria Math" panose="02040503050406030204" pitchFamily="18" charset="0"/>
                              </a:rPr>
                              <m:t>&amp;</m:t>
                            </m:r>
                            <m:acc>
                              <m:accPr>
                                <m:chr m:val="̇"/>
                                <m:ctrlPr>
                                  <a:rPr lang="zh-CN" altLang="en-US" sz="2400" i="1">
                                    <a:solidFill>
                                      <a:srgbClr val="C00000"/>
                                    </a:solidFill>
                                    <a:latin typeface="Cambria Math" panose="02040503050406030204" pitchFamily="18" charset="0"/>
                                  </a:rPr>
                                </m:ctrlPr>
                              </m:accPr>
                              <m:e>
                                <m:r>
                                  <a:rPr lang="zh-CN" altLang="en-US" sz="2400" b="1" i="1">
                                    <a:solidFill>
                                      <a:srgbClr val="C00000"/>
                                    </a:solidFill>
                                    <a:latin typeface="Cambria Math" panose="02040503050406030204" pitchFamily="18" charset="0"/>
                                  </a:rPr>
                                  <m:t>𝜱</m:t>
                                </m:r>
                              </m:e>
                            </m:acc>
                            <m:r>
                              <a:rPr lang="zh-CN" altLang="en-US" sz="2400" i="1">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𝑡</m:t>
                            </m:r>
                            <m:r>
                              <a:rPr lang="zh-CN" altLang="en-US" sz="2400" i="1">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𝑡</m:t>
                                </m:r>
                              </m:e>
                              <m:sub>
                                <m:r>
                                  <a:rPr lang="zh-CN" altLang="en-US" sz="2400" i="1">
                                    <a:solidFill>
                                      <a:srgbClr val="C00000"/>
                                    </a:solidFill>
                                    <a:latin typeface="Cambria Math" panose="02040503050406030204" pitchFamily="18" charset="0"/>
                                  </a:rPr>
                                  <m:t>0</m:t>
                                </m:r>
                              </m:sub>
                            </m:sSub>
                            <m:r>
                              <a:rPr lang="zh-CN" altLang="en-US" sz="2400" i="1">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𝑨</m:t>
                            </m:r>
                            <m:r>
                              <a:rPr lang="zh-CN" altLang="en-US" sz="2400" i="1">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𝑡</m:t>
                            </m:r>
                            <m:r>
                              <a:rPr lang="zh-CN" altLang="en-US" sz="2400" i="1">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𝜱</m:t>
                            </m:r>
                            <m:r>
                              <a:rPr lang="zh-CN" altLang="en-US" sz="2400" i="1">
                                <a:solidFill>
                                  <a:srgbClr val="C00000"/>
                                </a:solidFill>
                                <a:latin typeface="Cambria Math" panose="02040503050406030204" pitchFamily="18" charset="0"/>
                              </a:rPr>
                              <m:t>(</m:t>
                            </m:r>
                            <m:r>
                              <a:rPr lang="zh-CN" altLang="en-US" sz="2400" i="1">
                                <a:solidFill>
                                  <a:srgbClr val="C00000"/>
                                </a:solidFill>
                                <a:latin typeface="Cambria Math" panose="02040503050406030204" pitchFamily="18" charset="0"/>
                              </a:rPr>
                              <m:t>𝑡</m:t>
                            </m:r>
                            <m:r>
                              <a:rPr lang="zh-CN" altLang="en-US" sz="2400" i="1">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𝑡</m:t>
                                </m:r>
                              </m:e>
                              <m:sub>
                                <m:r>
                                  <a:rPr lang="zh-CN" altLang="en-US" sz="2400" i="1">
                                    <a:solidFill>
                                      <a:srgbClr val="C00000"/>
                                    </a:solidFill>
                                    <a:latin typeface="Cambria Math" panose="02040503050406030204" pitchFamily="18" charset="0"/>
                                  </a:rPr>
                                  <m:t>0</m:t>
                                </m:r>
                              </m:sub>
                            </m:sSub>
                            <m:r>
                              <a:rPr lang="zh-CN" altLang="en-US" sz="2400" i="1">
                                <a:solidFill>
                                  <a:srgbClr val="C00000"/>
                                </a:solidFill>
                                <a:latin typeface="Cambria Math" panose="02040503050406030204" pitchFamily="18" charset="0"/>
                              </a:rPr>
                              <m:t>)</m:t>
                            </m:r>
                          </m:e>
                          <m:e>
                            <m:r>
                              <a:rPr lang="zh-CN" altLang="en-US" sz="2400" i="1">
                                <a:solidFill>
                                  <a:srgbClr val="C00000"/>
                                </a:solidFill>
                                <a:latin typeface="Cambria Math" panose="02040503050406030204" pitchFamily="18" charset="0"/>
                              </a:rPr>
                              <m:t>&amp;</m:t>
                            </m:r>
                            <m:r>
                              <a:rPr lang="zh-CN" altLang="en-US" sz="2400" b="1" i="1">
                                <a:solidFill>
                                  <a:srgbClr val="C00000"/>
                                </a:solidFill>
                                <a:latin typeface="Cambria Math" panose="02040503050406030204" pitchFamily="18" charset="0"/>
                              </a:rPr>
                              <m:t>𝜱</m:t>
                            </m:r>
                            <m:r>
                              <a:rPr lang="zh-CN" altLang="en-US" sz="2400" i="1">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𝑡</m:t>
                                </m:r>
                              </m:e>
                              <m:sub>
                                <m:r>
                                  <a:rPr lang="zh-CN" altLang="en-US" sz="2400" i="1">
                                    <a:solidFill>
                                      <a:srgbClr val="C00000"/>
                                    </a:solidFill>
                                    <a:latin typeface="Cambria Math" panose="02040503050406030204" pitchFamily="18" charset="0"/>
                                  </a:rPr>
                                  <m:t>0</m:t>
                                </m:r>
                              </m:sub>
                            </m:sSub>
                            <m:r>
                              <a:rPr lang="zh-CN" altLang="en-US" sz="2400" i="1">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𝑡</m:t>
                                </m:r>
                              </m:e>
                              <m:sub>
                                <m:r>
                                  <a:rPr lang="zh-CN" altLang="en-US" sz="2400" i="1">
                                    <a:solidFill>
                                      <a:srgbClr val="C00000"/>
                                    </a:solidFill>
                                    <a:latin typeface="Cambria Math" panose="02040503050406030204" pitchFamily="18" charset="0"/>
                                  </a:rPr>
                                  <m:t>0</m:t>
                                </m:r>
                              </m:sub>
                            </m:sSub>
                            <m:r>
                              <a:rPr lang="zh-CN" altLang="en-US" sz="2400" i="1">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𝑰</m:t>
                            </m:r>
                          </m:e>
                        </m:eqArr>
                      </m:e>
                    </m:d>
                  </m:oMath>
                </a14:m>
                <a:r>
                  <a:rPr lang="en-US" altLang="zh-CN" sz="2400" dirty="0">
                    <a:latin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rPr>
                  <a:t>(2-62)</a:t>
                </a:r>
                <a:br>
                  <a:rPr lang="en-US" altLang="zh-CN" sz="2400" dirty="0">
                    <a:latin typeface="Times New Roman" panose="02020603050405020304" pitchFamily="18" charset="0"/>
                  </a:rPr>
                </a:br>
                <a:r>
                  <a:rPr lang="zh-CN" altLang="en-US" sz="2400" dirty="0">
                    <a:highlight>
                      <a:srgbClr val="C0C0C0"/>
                    </a:highlight>
                    <a:latin typeface="Times New Roman" panose="02020603050405020304" pitchFamily="18" charset="0"/>
                  </a:rPr>
                  <a:t>证明</a:t>
                </a:r>
                <a:r>
                  <a:rPr lang="zh-CN" altLang="en-US" sz="2400" dirty="0">
                    <a:latin typeface="Times New Roman" panose="02020603050405020304" pitchFamily="18" charset="0"/>
                  </a:rPr>
                  <a:t> 状态方程的解</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rPr>
                  <a:t>为</a:t>
                </a:r>
                <a:br>
                  <a:rPr lang="en-US" altLang="zh-CN" sz="2400" dirty="0">
                    <a:latin typeface="Times New Roman" panose="02020603050405020304" pitchFamily="18" charset="0"/>
                  </a:rPr>
                </a:br>
                <a14:m>
                  <m:oMathPara xmlns:m="http://schemas.openxmlformats.org/officeDocument/2006/math">
                    <m:oMathParaPr>
                      <m:jc m:val="center"/>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br>
                  <a:rPr lang="en-US" altLang="zh-CN" sz="2400" dirty="0">
                    <a:latin typeface="Times New Roman" panose="02020603050405020304" pitchFamily="18" charset="0"/>
                  </a:rPr>
                </a:br>
                <a:r>
                  <a:rPr lang="zh-CN" altLang="en-US" sz="2400" dirty="0">
                    <a:latin typeface="Times New Roman" panose="02020603050405020304" pitchFamily="18" charset="0"/>
                  </a:rPr>
                  <a:t>代入状态方程（</a:t>
                </a:r>
                <a:r>
                  <a:rPr lang="en-US" altLang="zh-CN" sz="2400" dirty="0">
                    <a:latin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2-44</a:t>
                </a:r>
                <a:r>
                  <a:rPr lang="zh-CN" altLang="en-US" sz="2400" dirty="0">
                    <a:latin typeface="Times New Roman" panose="02020603050405020304" pitchFamily="18" charset="0"/>
                  </a:rPr>
                  <a:t>），有 </a:t>
                </a:r>
                <a:br>
                  <a:rPr lang="zh-CN" altLang="en-US"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𝜱</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en-US" altLang="zh-CN" sz="2400" b="0"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=0</m:t>
                    </m:r>
                  </m:oMath>
                </a14:m>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en-US" altLang="zh-CN" sz="2400" dirty="0">
                    <a:latin typeface="Times New Roman" panose="02020603050405020304" pitchFamily="18" charset="0"/>
                  </a:rPr>
                  <a:t>2-63</a:t>
                </a:r>
                <a:r>
                  <a:rPr lang="zh-CN" altLang="en-US" sz="2400" dirty="0">
                    <a:latin typeface="Times New Roman" panose="02020603050405020304" pitchFamily="18" charset="0"/>
                  </a:rPr>
                  <a:t>） </a:t>
                </a:r>
                <a:br>
                  <a:rPr lang="zh-CN" altLang="en-US" sz="2400" dirty="0">
                    <a:latin typeface="Times New Roman" panose="02020603050405020304" pitchFamily="18" charset="0"/>
                  </a:rPr>
                </a:br>
                <a:br>
                  <a:rPr lang="zh-CN" altLang="en-US" sz="2400" dirty="0">
                    <a:latin typeface="Times New Roman" panose="02020603050405020304" pitchFamily="18" charset="0"/>
                  </a:rPr>
                </a:br>
                <a:r>
                  <a:rPr lang="zh-CN" altLang="en-US" sz="2400" dirty="0">
                    <a:latin typeface="Times New Roman" panose="02020603050405020304" pitchFamily="18" charset="0"/>
                  </a:rPr>
                  <a:t>又因</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rPr>
                  <a:t>是任意的，欲使上式成立，其充分且必要条件为 </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𝜱</m:t>
                            </m:r>
                          </m:e>
                        </m:acc>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e>
                    </m:d>
                    <m:r>
                      <a:rPr lang="en-US" altLang="zh-CN" sz="2400" b="0"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𝟎</m:t>
                    </m:r>
                  </m:oMath>
                </a14:m>
                <a:r>
                  <a:rPr lang="en-US" altLang="zh-CN" sz="2400" dirty="0">
                    <a:latin typeface="Times New Roman" panose="02020603050405020304" pitchFamily="18" charset="0"/>
                  </a:rPr>
                  <a:t>	</a:t>
                </a:r>
                <a:r>
                  <a:rPr lang="zh-CN" altLang="en-US" sz="2400" dirty="0">
                    <a:latin typeface="Times New Roman" panose="02020603050405020304" pitchFamily="18" charset="0"/>
                  </a:rPr>
                  <a:t>或</a:t>
                </a:r>
                <a:r>
                  <a:rPr lang="en-US" altLang="zh-CN" sz="2400" dirty="0">
                    <a:latin typeface="Times New Roman" panose="02020603050405020304" pitchFamily="18" charset="0"/>
                  </a:rPr>
                  <a:t>	</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𝜱</m:t>
                        </m:r>
                      </m:e>
                    </m:acc>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en-US" altLang="zh-CN" sz="2400" b="1" i="1" smtClean="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br>
                  <a:rPr lang="en-US" altLang="zh-CN" sz="2400" dirty="0">
                    <a:latin typeface="Times New Roman" panose="02020603050405020304" pitchFamily="18" charset="0"/>
                  </a:rPr>
                </a:br>
                <a:r>
                  <a:rPr lang="zh-CN" altLang="en-US" sz="2400" dirty="0">
                    <a:latin typeface="Times New Roman" panose="02020603050405020304" pitchFamily="18" charset="0"/>
                  </a:rPr>
                  <a:t>当</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t</a:t>
                </a:r>
                <a:r>
                  <a:rPr lang="en-US" altLang="zh-CN" sz="2400" cap="none" baseline="-30000" dirty="0">
                    <a:latin typeface="Times New Roman" panose="02020603050405020304" pitchFamily="18" charset="0"/>
                  </a:rPr>
                  <a:t>0</a:t>
                </a:r>
                <a:r>
                  <a:rPr lang="zh-CN" altLang="en-US" sz="2400" dirty="0">
                    <a:latin typeface="Times New Roman" panose="02020603050405020304" pitchFamily="18" charset="0"/>
                  </a:rPr>
                  <a:t>时，代入状态方程的解，得到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rPr>
                  <a:t>，所以</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en-US" altLang="zh-CN" sz="2400" b="0"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𝑰</m:t>
                    </m:r>
                  </m:oMath>
                </a14:m>
                <a:r>
                  <a:rPr lang="en-US" altLang="zh-CN" sz="2400" dirty="0">
                    <a:latin typeface="Times New Roman" panose="02020603050405020304" pitchFamily="18" charset="0"/>
                  </a:rPr>
                  <a:t>					(2-64)</a:t>
                </a:r>
                <a:endParaRPr lang="zh-CN" altLang="en-US" sz="2400" dirty="0">
                  <a:latin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6E8FAD8E-D56F-464F-B3F7-0A79F2059338}"/>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3"/>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4FC7C4F9-BD23-42F3-B8C0-1D3BA25F02E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1C5923E-0245-409D-8E07-B4C0E05EECBE}"/>
                  </a:ext>
                </a:extLst>
              </p:cNvPr>
              <p:cNvSpPr>
                <a:spLocks noGrp="1"/>
              </p:cNvSpPr>
              <p:nvPr>
                <p:ph type="title" idx="4294967295"/>
              </p:nvPr>
            </p:nvSpPr>
            <p:spPr>
              <a:xfrm>
                <a:off x="623393" y="404665"/>
                <a:ext cx="11189822" cy="6192688"/>
              </a:xfrm>
            </p:spPr>
            <p:txBody>
              <a:bodyPr/>
              <a:lstStyle/>
              <a:p>
                <a:pPr>
                  <a:lnSpc>
                    <a:spcPct val="120000"/>
                  </a:lnSpc>
                </a:pPr>
                <a:r>
                  <a:rPr lang="en-US" altLang="zh-CN" sz="2400" dirty="0">
                    <a:solidFill>
                      <a:schemeClr val="accent1"/>
                    </a:solidFill>
                    <a:latin typeface="Times New Roman" panose="02020603050405020304" pitchFamily="18" charset="0"/>
                  </a:rPr>
                  <a:t>(2)  </a:t>
                </a:r>
                <a14:m>
                  <m:oMath xmlns:m="http://schemas.openxmlformats.org/officeDocument/2006/math">
                    <m:r>
                      <a:rPr lang="zh-CN" altLang="en-US" sz="2400" b="1" i="1">
                        <a:solidFill>
                          <a:schemeClr val="accent1"/>
                        </a:solidFill>
                        <a:latin typeface="Cambria Math" panose="02040503050406030204" pitchFamily="18" charset="0"/>
                      </a:rPr>
                      <m:t>𝜱</m:t>
                    </m:r>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2</m:t>
                        </m:r>
                      </m:sub>
                    </m:sSub>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0</m:t>
                        </m:r>
                      </m:sub>
                    </m:sSub>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𝜱</m:t>
                    </m:r>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2</m:t>
                        </m:r>
                      </m:sub>
                    </m:sSub>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1</m:t>
                        </m:r>
                      </m:sub>
                    </m:sSub>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𝜱</m:t>
                    </m:r>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1</m:t>
                        </m:r>
                      </m:sub>
                    </m:sSub>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0</m:t>
                        </m:r>
                      </m:sub>
                    </m:sSub>
                    <m:r>
                      <a:rPr lang="zh-CN" altLang="en-US" sz="2400" i="1">
                        <a:solidFill>
                          <a:schemeClr val="accent1"/>
                        </a:solidFill>
                        <a:latin typeface="Cambria Math" panose="02040503050406030204" pitchFamily="18" charset="0"/>
                      </a:rPr>
                      <m:t>)</m:t>
                    </m:r>
                  </m:oMath>
                </a14:m>
                <a:br>
                  <a:rPr lang="zh-CN" altLang="en-US" sz="2400" dirty="0">
                    <a:solidFill>
                      <a:schemeClr val="accent1"/>
                    </a:solidFill>
                    <a:latin typeface="Times New Roman" panose="02020603050405020304" pitchFamily="18" charset="0"/>
                  </a:rPr>
                </a:br>
                <a:r>
                  <a:rPr lang="zh-CN" altLang="en-US" sz="2400" dirty="0">
                    <a:latin typeface="Times New Roman" panose="02020603050405020304" pitchFamily="18" charset="0"/>
                  </a:rPr>
                  <a:t>证明 根据状态方程的解，有 </a:t>
                </a:r>
                <a:br>
                  <a:rPr lang="zh-CN" altLang="en-US" sz="2400" dirty="0">
                    <a:latin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𝒙</m:t>
                      </m:r>
                      <m:d>
                        <m:dPr>
                          <m:ctrlPr>
                            <a:rPr lang="zh-CN" altLang="en-US" sz="2400" b="1"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e>
                      </m:d>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zh-CN" altLang="en-US" sz="2400" b="1" i="1">
                          <a:solidFill>
                            <a:srgbClr val="000000"/>
                          </a:solidFill>
                          <a:latin typeface="Cambria Math" panose="02040503050406030204" pitchFamily="18" charset="0"/>
                        </a:rPr>
                        <m:t>𝒙</m:t>
                      </m:r>
                      <m:d>
                        <m:dPr>
                          <m:ctrlPr>
                            <a:rPr lang="zh-CN" altLang="en-US" sz="2400" b="1"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br>
                  <a:rPr lang="en-US" altLang="zh-CN" sz="2400" dirty="0">
                    <a:latin typeface="Times New Roman" panose="02020603050405020304" pitchFamily="18" charset="0"/>
                  </a:rPr>
                </a:br>
                <a:r>
                  <a:rPr lang="zh-CN" altLang="en-US" sz="2400" dirty="0">
                    <a:latin typeface="Times New Roman" panose="02020603050405020304" pitchFamily="18" charset="0"/>
                  </a:rPr>
                  <a:t>所以</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br>
                  <a:rPr lang="zh-CN" altLang="en-US" sz="2400" dirty="0">
                    <a:latin typeface="Times New Roman" panose="02020603050405020304" pitchFamily="18" charset="0"/>
                  </a:rPr>
                </a:br>
                <a:br>
                  <a:rPr lang="zh-CN" altLang="en-US" sz="2400" dirty="0">
                    <a:latin typeface="Times New Roman" panose="02020603050405020304" pitchFamily="18" charset="0"/>
                  </a:rPr>
                </a:br>
                <a:r>
                  <a:rPr lang="en-US" altLang="zh-CN" sz="2400" dirty="0">
                    <a:solidFill>
                      <a:schemeClr val="accent1"/>
                    </a:solidFill>
                    <a:latin typeface="Times New Roman" panose="02020603050405020304" pitchFamily="18" charset="0"/>
                  </a:rPr>
                  <a:t>(3) </a:t>
                </a:r>
                <a14:m>
                  <m:oMath xmlns:m="http://schemas.openxmlformats.org/officeDocument/2006/math">
                    <m:r>
                      <a:rPr lang="zh-CN" altLang="en-US" sz="2400" b="1" i="1" smtClean="0">
                        <a:solidFill>
                          <a:schemeClr val="tx1"/>
                        </a:solidFill>
                        <a:latin typeface="Cambria Math" panose="02040503050406030204" pitchFamily="18" charset="0"/>
                      </a:rPr>
                      <m:t>𝜱</m:t>
                    </m:r>
                    <m:r>
                      <a:rPr lang="zh-CN" altLang="en-US"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rPr>
                  <a:t>有逆，且其逆为</a:t>
                </a:r>
                <a14:m>
                  <m:oMath xmlns:m="http://schemas.openxmlformats.org/officeDocument/2006/math">
                    <m:r>
                      <a:rPr lang="zh-CN" altLang="en-US" sz="2400" b="1" i="1">
                        <a:solidFill>
                          <a:schemeClr val="tx1"/>
                        </a:solidFill>
                        <a:latin typeface="Cambria Math" panose="02040503050406030204" pitchFamily="18" charset="0"/>
                      </a:rPr>
                      <m:t>𝜱</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en-US" altLang="zh-CN" sz="2400" b="0" i="1" smtClean="0">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rPr>
                  <a:t>，</a:t>
                </a:r>
                <a:r>
                  <a:rPr lang="zh-CN" altLang="en-US" sz="2400" dirty="0">
                    <a:latin typeface="Times New Roman" panose="02020603050405020304" pitchFamily="18" charset="0"/>
                  </a:rPr>
                  <a:t>即 </a:t>
                </a:r>
                <a:r>
                  <a:rPr lang="en-US" altLang="zh-CN" sz="2400" dirty="0">
                    <a:latin typeface="Times New Roman" panose="02020603050405020304" pitchFamily="18" charset="0"/>
                  </a:rPr>
                  <a:t>	</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sSup>
                      <m:sSupPr>
                        <m:ctrlPr>
                          <a:rPr lang="zh-CN" altLang="en-US" sz="2400" i="1" smtClean="0">
                            <a:solidFill>
                              <a:schemeClr val="accent1"/>
                            </a:solidFill>
                            <a:latin typeface="Cambria Math" panose="02040503050406030204" pitchFamily="18" charset="0"/>
                          </a:rPr>
                        </m:ctrlPr>
                      </m:sSupPr>
                      <m:e>
                        <m:r>
                          <a:rPr lang="zh-CN" altLang="en-US" sz="2400" b="1" i="1">
                            <a:solidFill>
                              <a:schemeClr val="accent1"/>
                            </a:solidFill>
                            <a:latin typeface="Cambria Math" panose="02040503050406030204" pitchFamily="18" charset="0"/>
                          </a:rPr>
                          <m:t>𝜱</m:t>
                        </m:r>
                      </m:e>
                      <m:sup>
                        <m:r>
                          <a:rPr lang="zh-CN" altLang="en-US" sz="2400" i="1">
                            <a:solidFill>
                              <a:schemeClr val="accent1"/>
                            </a:solidFill>
                            <a:latin typeface="Cambria Math" panose="02040503050406030204" pitchFamily="18" charset="0"/>
                          </a:rPr>
                          <m:t>−1</m:t>
                        </m:r>
                      </m:sup>
                    </m:sSup>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𝑡</m:t>
                    </m:r>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0</m:t>
                        </m:r>
                      </m:sub>
                    </m:sSub>
                    <m:r>
                      <a:rPr lang="zh-CN" altLang="en-US" sz="2400" i="1">
                        <a:solidFill>
                          <a:schemeClr val="accent1"/>
                        </a:solidFill>
                        <a:latin typeface="Cambria Math" panose="02040503050406030204" pitchFamily="18" charset="0"/>
                      </a:rPr>
                      <m:t>)=</m:t>
                    </m:r>
                    <m:r>
                      <a:rPr lang="zh-CN" altLang="en-US" sz="2400" b="1" i="1">
                        <a:solidFill>
                          <a:schemeClr val="accent1"/>
                        </a:solidFill>
                        <a:latin typeface="Cambria Math" panose="02040503050406030204" pitchFamily="18" charset="0"/>
                      </a:rPr>
                      <m:t>𝜱</m:t>
                    </m:r>
                    <m:r>
                      <a:rPr lang="zh-CN" altLang="en-US" sz="2400" i="1">
                        <a:solidFill>
                          <a:schemeClr val="accent1"/>
                        </a:solidFill>
                        <a:latin typeface="Cambria Math" panose="02040503050406030204" pitchFamily="18" charset="0"/>
                      </a:rPr>
                      <m:t>(</m:t>
                    </m:r>
                    <m:sSub>
                      <m:sSubPr>
                        <m:ctrlPr>
                          <a:rPr lang="zh-CN" altLang="en-US" sz="2400" i="1">
                            <a:solidFill>
                              <a:schemeClr val="accent1"/>
                            </a:solidFill>
                            <a:latin typeface="Cambria Math" panose="02040503050406030204" pitchFamily="18" charset="0"/>
                          </a:rPr>
                        </m:ctrlPr>
                      </m:sSubPr>
                      <m:e>
                        <m:r>
                          <a:rPr lang="zh-CN" altLang="en-US" sz="2400" i="1">
                            <a:solidFill>
                              <a:schemeClr val="accent1"/>
                            </a:solidFill>
                            <a:latin typeface="Cambria Math" panose="02040503050406030204" pitchFamily="18" charset="0"/>
                          </a:rPr>
                          <m:t>𝑡</m:t>
                        </m:r>
                      </m:e>
                      <m:sub>
                        <m:r>
                          <a:rPr lang="zh-CN" altLang="en-US" sz="2400" i="1">
                            <a:solidFill>
                              <a:schemeClr val="accent1"/>
                            </a:solidFill>
                            <a:latin typeface="Cambria Math" panose="02040503050406030204" pitchFamily="18" charset="0"/>
                          </a:rPr>
                          <m:t>0</m:t>
                        </m:r>
                      </m:sub>
                    </m:sSub>
                    <m:r>
                      <a:rPr lang="zh-CN" altLang="en-US" sz="2400" i="1">
                        <a:solidFill>
                          <a:schemeClr val="accent1"/>
                        </a:solidFill>
                        <a:latin typeface="Cambria Math" panose="02040503050406030204" pitchFamily="18" charset="0"/>
                      </a:rPr>
                      <m:t>,</m:t>
                    </m:r>
                    <m:r>
                      <a:rPr lang="zh-CN" altLang="en-US" sz="2400" i="1">
                        <a:solidFill>
                          <a:schemeClr val="accent1"/>
                        </a:solidFill>
                        <a:latin typeface="Cambria Math" panose="02040503050406030204" pitchFamily="18" charset="0"/>
                      </a:rPr>
                      <m:t>𝑡</m:t>
                    </m:r>
                    <m:r>
                      <a:rPr lang="zh-CN" altLang="en-US" sz="2400" i="1">
                        <a:solidFill>
                          <a:schemeClr val="accent1"/>
                        </a:solidFill>
                        <a:latin typeface="Cambria Math" panose="02040503050406030204" pitchFamily="18" charset="0"/>
                      </a:rPr>
                      <m:t>)</m:t>
                    </m:r>
                  </m:oMath>
                </a14:m>
                <a:r>
                  <a:rPr lang="en-US" altLang="zh-CN" sz="2400" dirty="0">
                    <a:solidFill>
                      <a:schemeClr val="accent1"/>
                    </a:solidFill>
                    <a:latin typeface="Times New Roman" panose="02020603050405020304" pitchFamily="18" charset="0"/>
                  </a:rPr>
                  <a:t>	</a:t>
                </a:r>
                <a:r>
                  <a:rPr lang="en-US" altLang="zh-CN" sz="2400" dirty="0">
                    <a:latin typeface="Times New Roman" panose="02020603050405020304" pitchFamily="18" charset="0"/>
                  </a:rPr>
                  <a:t>				(2-65)</a:t>
                </a:r>
                <a:br>
                  <a:rPr lang="en-US" altLang="zh-CN" sz="2400" dirty="0">
                    <a:latin typeface="Times New Roman" panose="02020603050405020304" pitchFamily="18" charset="0"/>
                  </a:rPr>
                </a:br>
                <a:r>
                  <a:rPr lang="zh-CN" altLang="en-US" sz="2400" dirty="0">
                    <a:latin typeface="Times New Roman" panose="02020603050405020304" pitchFamily="18" charset="0"/>
                  </a:rPr>
                  <a:t>证明：因为</a:t>
                </a:r>
                <a:br>
                  <a:rPr lang="en-US" altLang="zh-CN" sz="2400" dirty="0">
                    <a:latin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oMath>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m:t>
                      </m:r>
                    </m:oMath>
                  </m:oMathPara>
                </a14:m>
                <a:br>
                  <a:rPr lang="zh-CN" altLang="en-US" sz="2400" dirty="0">
                    <a:latin typeface="Times New Roman" panose="02020603050405020304" pitchFamily="18" charset="0"/>
                  </a:rPr>
                </a:br>
                <a:r>
                  <a:rPr lang="zh-CN" altLang="en-US" sz="2400" dirty="0">
                    <a:latin typeface="Times New Roman" panose="02020603050405020304" pitchFamily="18" charset="0"/>
                  </a:rPr>
                  <a:t>所以</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𝜱</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en-US" altLang="zh-CN" sz="2400" dirty="0">
                    <a:latin typeface="Times New Roman" panose="02020603050405020304" pitchFamily="18" charset="0"/>
                  </a:rPr>
                  <a:t>	</a:t>
                </a:r>
                <a:endParaRPr lang="zh-CN" altLang="en-US" sz="2400" dirty="0">
                  <a:latin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E1C5923E-0245-409D-8E07-B4C0E05EECBE}"/>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D8E3C1EB-4A7D-44BE-BFED-DEEC240346C2}"/>
              </a:ext>
            </a:extLst>
          </p:cNvPr>
          <p:cNvSpPr txBox="1">
            <a:spLocks/>
          </p:cNvSpPr>
          <p:nvPr/>
        </p:nvSpPr>
        <p:spPr>
          <a:xfrm>
            <a:off x="11186499" y="5805264"/>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endParaRPr lang="en-US" altLang="zh-CN" sz="1000" dirty="0"/>
          </a:p>
        </p:txBody>
      </p:sp>
      <p:sp>
        <p:nvSpPr>
          <p:cNvPr id="6" name="灯片编号占位符 1">
            <a:extLst>
              <a:ext uri="{FF2B5EF4-FFF2-40B4-BE49-F238E27FC236}">
                <a16:creationId xmlns:a16="http://schemas.microsoft.com/office/drawing/2014/main" id="{E37E60F9-FBE1-46B5-A900-2D03E09932AD}"/>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CE7C3-BF8B-410E-87E6-8B043C18AE71}"/>
              </a:ext>
            </a:extLst>
          </p:cNvPr>
          <p:cNvSpPr>
            <a:spLocks noGrp="1"/>
          </p:cNvSpPr>
          <p:nvPr>
            <p:ph type="title"/>
          </p:nvPr>
        </p:nvSpPr>
        <p:spPr>
          <a:xfrm>
            <a:off x="985783" y="575109"/>
            <a:ext cx="10364451" cy="676883"/>
          </a:xfrm>
        </p:spPr>
        <p:txBody>
          <a:bodyPr>
            <a:normAutofit/>
          </a:bodyPr>
          <a:lstStyle/>
          <a:p>
            <a:r>
              <a:rPr lang="en-US" altLang="zh-CN" dirty="0"/>
              <a:t>2.4.3 </a:t>
            </a:r>
            <a:r>
              <a:rPr lang="zh-CN" altLang="en-US" dirty="0"/>
              <a:t>线性时变系统非齐次状态方程式的解</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1FA71CB-2B4C-4758-8463-D2ABE7DB7346}"/>
                  </a:ext>
                </a:extLst>
              </p:cNvPr>
              <p:cNvSpPr>
                <a:spLocks noGrp="1"/>
              </p:cNvSpPr>
              <p:nvPr>
                <p:ph sz="quarter" idx="13"/>
              </p:nvPr>
            </p:nvSpPr>
            <p:spPr>
              <a:xfrm>
                <a:off x="695400" y="1556792"/>
                <a:ext cx="11017224" cy="3947811"/>
              </a:xfrm>
            </p:spPr>
            <p:txBody>
              <a:bodyPr/>
              <a:lstStyle/>
              <a:p>
                <a:pPr>
                  <a:buNone/>
                </a:pPr>
                <a:r>
                  <a:rPr lang="zh-CN" altLang="en-US" dirty="0">
                    <a:latin typeface="Times New Roman" panose="02020603050405020304" pitchFamily="18" charset="0"/>
                    <a:cs typeface="Times New Roman" panose="02020603050405020304" pitchFamily="18" charset="0"/>
                  </a:rPr>
                  <a:t>线性时变系统非齐次状态方程为</a:t>
                </a:r>
                <a:endParaRPr lang="en-US" altLang="zh-CN" dirty="0">
                  <a:latin typeface="Times New Roman" panose="02020603050405020304" pitchFamily="18" charset="0"/>
                  <a:cs typeface="Times New Roman" panose="02020603050405020304" pitchFamily="18" charset="0"/>
                </a:endParaRPr>
              </a:p>
              <a:p>
                <a:pPr algn="r">
                  <a:lnSpc>
                    <a:spcPct val="100000"/>
                  </a:lnSpc>
                  <a:buNone/>
                </a:pPr>
                <a14:m>
                  <m:oMath xmlns:m="http://schemas.openxmlformats.org/officeDocument/2006/math">
                    <m:acc>
                      <m:accPr>
                        <m:chr m:val="̇"/>
                        <m:ctrlPr>
                          <a:rPr lang="zh-CN" altLang="en-US" i="1" smtClean="0">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2-66</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维状态向量；</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en-US" altLang="zh-CN" i="1" cap="none"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维输入向量；</a:t>
                </a:r>
              </a:p>
              <a:p>
                <a:pPr>
                  <a:buNone/>
                </a:pPr>
                <a:r>
                  <a:rPr lang="zh-CN" altLang="en-US"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系统矩阵； </a:t>
                </a:r>
                <a:r>
                  <a:rPr lang="en-US" altLang="zh-CN" b="1"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控制矩阵。 </a:t>
                </a:r>
                <a:endParaRPr lang="en-US" altLang="zh-CN" dirty="0">
                  <a:latin typeface="Times New Roman" panose="02020603050405020304" pitchFamily="18" charset="0"/>
                  <a:cs typeface="Times New Roman" panose="02020603050405020304" pitchFamily="18" charset="0"/>
                </a:endParaRPr>
              </a:p>
              <a:p>
                <a:pPr>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的各元素在时间区域</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t</a:t>
                </a:r>
                <a:r>
                  <a:rPr lang="en-US" altLang="zh-CN" cap="none" baseline="-30000" dirty="0">
                    <a:latin typeface="Times New Roman" panose="02020603050405020304" pitchFamily="18" charset="0"/>
                    <a:cs typeface="Times New Roman" panose="02020603050405020304" pitchFamily="18" charset="0"/>
                  </a:rPr>
                  <a:t>0</a:t>
                </a:r>
                <a:r>
                  <a:rPr lang="en-US" altLang="zh-CN" cap="none" dirty="0">
                    <a:latin typeface="Times New Roman" panose="02020603050405020304" pitchFamily="18" charset="0"/>
                    <a:cs typeface="Times New Roman" panose="02020603050405020304" pitchFamily="18" charset="0"/>
                  </a:rPr>
                  <a:t>, </a:t>
                </a:r>
                <a:r>
                  <a:rPr lang="en-US" altLang="zh-CN" i="1" cap="none" dirty="0">
                    <a:latin typeface="Times New Roman" panose="02020603050405020304" pitchFamily="18" charset="0"/>
                    <a:cs typeface="Times New Roman" panose="02020603050405020304" pitchFamily="18" charset="0"/>
                  </a:rPr>
                  <a:t>t</a:t>
                </a:r>
                <a:r>
                  <a:rPr lang="en-US" altLang="zh-CN" cap="none" dirty="0">
                    <a:latin typeface="Times New Roman" panose="02020603050405020304" pitchFamily="18" charset="0"/>
                    <a:cs typeface="Times New Roman" panose="02020603050405020304" pitchFamily="18" charset="0"/>
                  </a:rPr>
                  <a:t>]</a:t>
                </a:r>
                <a:r>
                  <a:rPr lang="zh-CN" altLang="en-US" cap="none" dirty="0">
                    <a:latin typeface="Times New Roman" panose="02020603050405020304" pitchFamily="18" charset="0"/>
                    <a:cs typeface="Times New Roman" panose="02020603050405020304" pitchFamily="18" charset="0"/>
                  </a:rPr>
                  <a:t>内分段连续</a:t>
                </a:r>
                <a:r>
                  <a:rPr lang="zh-CN" altLang="en-US" dirty="0">
                    <a:latin typeface="Times New Roman" panose="02020603050405020304" pitchFamily="18" charset="0"/>
                    <a:cs typeface="Times New Roman" panose="02020603050405020304" pitchFamily="18" charset="0"/>
                  </a:rPr>
                  <a:t>，则非齐次状态方程的解为</a:t>
                </a:r>
                <a:r>
                  <a:rPr lang="zh-CN" altLang="en-US" sz="1050"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pPr algn="r">
                  <a:lnSpc>
                    <a:spcPct val="100000"/>
                  </a:lnSpc>
                  <a:buNone/>
                </a:pPr>
                <a14:m>
                  <m:oMath xmlns:m="http://schemas.openxmlformats.org/officeDocument/2006/math">
                    <m:r>
                      <a:rPr lang="zh-CN" altLang="en-US" b="1" i="1" smtClean="0">
                        <a:solidFill>
                          <a:srgbClr val="000000"/>
                        </a:solidFill>
                        <a:latin typeface="Cambria Math" panose="02040503050406030204" pitchFamily="18" charset="0"/>
                      </a:rPr>
                      <m:t>𝒙</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𝑡</m:t>
                    </m:r>
                    <m:r>
                      <a:rPr lang="zh-CN" altLang="en-US" i="1" smtClean="0">
                        <a:solidFill>
                          <a:srgbClr val="000000"/>
                        </a:solidFill>
                        <a:latin typeface="Cambria Math" panose="02040503050406030204" pitchFamily="18" charset="0"/>
                      </a:rPr>
                      <m:t>)=</m:t>
                    </m:r>
                    <m:r>
                      <a:rPr lang="zh-CN" altLang="en-US" b="1" i="1" smtClean="0">
                        <a:solidFill>
                          <a:srgbClr val="C00000"/>
                        </a:solidFill>
                        <a:latin typeface="Cambria Math" panose="02040503050406030204" pitchFamily="18" charset="0"/>
                      </a:rPr>
                      <m:t>𝜱</m:t>
                    </m:r>
                    <m:r>
                      <a:rPr lang="zh-CN" altLang="en-US" i="1" smtClean="0">
                        <a:solidFill>
                          <a:srgbClr val="C00000"/>
                        </a:solidFill>
                        <a:latin typeface="Cambria Math" panose="02040503050406030204" pitchFamily="18" charset="0"/>
                      </a:rPr>
                      <m:t>(</m:t>
                    </m:r>
                    <m:r>
                      <a:rPr lang="zh-CN" altLang="en-US" i="1" smtClean="0">
                        <a:solidFill>
                          <a:srgbClr val="C00000"/>
                        </a:solidFill>
                        <a:latin typeface="Cambria Math" panose="02040503050406030204" pitchFamily="18" charset="0"/>
                      </a:rPr>
                      <m:t>𝑡</m:t>
                    </m:r>
                    <m:r>
                      <a:rPr lang="zh-CN" altLang="en-US" i="1" smtClean="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𝑡</m:t>
                        </m:r>
                      </m:e>
                      <m:sub>
                        <m:r>
                          <a:rPr lang="zh-CN" altLang="en-US" i="1">
                            <a:solidFill>
                              <a:srgbClr val="C00000"/>
                            </a:solidFill>
                            <a:latin typeface="Cambria Math" panose="02040503050406030204" pitchFamily="18" charset="0"/>
                          </a:rPr>
                          <m:t>0</m:t>
                        </m:r>
                      </m:sub>
                    </m:sSub>
                    <m:r>
                      <a:rPr lang="zh-CN" altLang="en-US" i="1">
                        <a:solidFill>
                          <a:srgbClr val="C00000"/>
                        </a:solidFill>
                        <a:latin typeface="Cambria Math" panose="02040503050406030204" pitchFamily="18" charset="0"/>
                      </a:rPr>
                      <m:t>)</m:t>
                    </m:r>
                    <m:r>
                      <a:rPr lang="zh-CN" altLang="en-US" b="1" i="1">
                        <a:solidFill>
                          <a:srgbClr val="C00000"/>
                        </a:solidFill>
                        <a:latin typeface="Cambria Math" panose="02040503050406030204" pitchFamily="18" charset="0"/>
                      </a:rPr>
                      <m:t>𝒙</m:t>
                    </m:r>
                    <m:r>
                      <a:rPr lang="zh-CN" altLang="en-US" i="1">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𝑡</m:t>
                        </m:r>
                      </m:e>
                      <m:sub>
                        <m:r>
                          <a:rPr lang="zh-CN" altLang="en-US" i="1">
                            <a:solidFill>
                              <a:srgbClr val="C00000"/>
                            </a:solidFill>
                            <a:latin typeface="Cambria Math" panose="02040503050406030204" pitchFamily="18" charset="0"/>
                          </a:rPr>
                          <m:t>0</m:t>
                        </m:r>
                      </m:sub>
                    </m:sSub>
                    <m:r>
                      <a:rPr lang="zh-CN" altLang="en-US" i="1">
                        <a:solidFill>
                          <a:srgbClr val="C00000"/>
                        </a:solidFill>
                        <a:latin typeface="Cambria Math" panose="02040503050406030204" pitchFamily="18" charset="0"/>
                      </a:rPr>
                      <m:t>)</m:t>
                    </m:r>
                    <m:r>
                      <a:rPr lang="zh-CN" altLang="en-US" i="1">
                        <a:solidFill>
                          <a:srgbClr val="000000"/>
                        </a:solidFill>
                        <a:latin typeface="Cambria Math" panose="02040503050406030204" pitchFamily="18" charset="0"/>
                      </a:rPr>
                      <m:t>+</m:t>
                    </m:r>
                    <m:nary>
                      <m:naryPr>
                        <m:ctrlPr>
                          <a:rPr lang="zh-CN" altLang="en-US" i="1" smtClean="0">
                            <a:solidFill>
                              <a:srgbClr val="0070C0"/>
                            </a:solidFill>
                            <a:latin typeface="Cambria Math" panose="02040503050406030204" pitchFamily="18" charset="0"/>
                          </a:rPr>
                        </m:ctrlPr>
                      </m:naryPr>
                      <m:sub>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𝑡</m:t>
                            </m:r>
                          </m:e>
                          <m:sub>
                            <m:r>
                              <a:rPr lang="zh-CN" altLang="en-US" i="1">
                                <a:solidFill>
                                  <a:srgbClr val="0070C0"/>
                                </a:solidFill>
                                <a:latin typeface="Cambria Math" panose="02040503050406030204" pitchFamily="18" charset="0"/>
                              </a:rPr>
                              <m:t>0</m:t>
                            </m:r>
                          </m:sub>
                        </m:sSub>
                      </m:sub>
                      <m:sup>
                        <m:r>
                          <a:rPr lang="zh-CN" altLang="en-US" i="1">
                            <a:solidFill>
                              <a:srgbClr val="0070C0"/>
                            </a:solidFill>
                            <a:latin typeface="Cambria Math" panose="02040503050406030204" pitchFamily="18" charset="0"/>
                          </a:rPr>
                          <m:t>𝑡</m:t>
                        </m:r>
                      </m:sup>
                      <m:e>
                        <m:r>
                          <a:rPr lang="zh-CN" altLang="en-US" b="1" i="1">
                            <a:solidFill>
                              <a:srgbClr val="0070C0"/>
                            </a:solidFill>
                            <a:latin typeface="Cambria Math" panose="02040503050406030204" pitchFamily="18" charset="0"/>
                          </a:rPr>
                          <m:t>𝜱</m:t>
                        </m:r>
                        <m:r>
                          <a:rPr lang="zh-CN" altLang="en-US"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𝑡</m:t>
                        </m:r>
                        <m:r>
                          <a:rPr lang="zh-CN" altLang="en-US"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𝜏</m:t>
                        </m:r>
                        <m:r>
                          <a:rPr lang="zh-CN" altLang="en-US" i="1">
                            <a:solidFill>
                              <a:srgbClr val="0070C0"/>
                            </a:solidFill>
                            <a:latin typeface="Cambria Math" panose="02040503050406030204" pitchFamily="18" charset="0"/>
                          </a:rPr>
                          <m:t>)</m:t>
                        </m:r>
                        <m:r>
                          <a:rPr lang="zh-CN" altLang="en-US" b="1" i="1">
                            <a:solidFill>
                              <a:srgbClr val="0070C0"/>
                            </a:solidFill>
                            <a:latin typeface="Cambria Math" panose="02040503050406030204" pitchFamily="18" charset="0"/>
                          </a:rPr>
                          <m:t>𝑩</m:t>
                        </m:r>
                        <m:r>
                          <a:rPr lang="zh-CN" altLang="en-US"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𝜏</m:t>
                        </m:r>
                        <m:r>
                          <a:rPr lang="zh-CN" altLang="en-US" i="1">
                            <a:solidFill>
                              <a:srgbClr val="0070C0"/>
                            </a:solidFill>
                            <a:latin typeface="Cambria Math" panose="02040503050406030204" pitchFamily="18" charset="0"/>
                          </a:rPr>
                          <m:t>)</m:t>
                        </m:r>
                      </m:e>
                    </m:nary>
                    <m:r>
                      <a:rPr lang="zh-CN" altLang="en-US" b="1" i="1">
                        <a:solidFill>
                          <a:srgbClr val="0070C0"/>
                        </a:solidFill>
                        <a:latin typeface="Cambria Math" panose="02040503050406030204" pitchFamily="18" charset="0"/>
                      </a:rPr>
                      <m:t>𝒖</m:t>
                    </m:r>
                    <m:r>
                      <a:rPr lang="zh-CN" altLang="en-US"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𝜏</m:t>
                    </m:r>
                    <m:r>
                      <a:rPr lang="zh-CN" altLang="en-US" i="1">
                        <a:solidFill>
                          <a:srgbClr val="0070C0"/>
                        </a:solidFill>
                        <a:latin typeface="Cambria Math" panose="02040503050406030204" pitchFamily="18" charset="0"/>
                      </a:rPr>
                      <m:t>)</m:t>
                    </m:r>
                    <m:func>
                      <m:funcPr>
                        <m:ctrlPr>
                          <a:rPr lang="zh-CN" altLang="en-US" i="1">
                            <a:solidFill>
                              <a:srgbClr val="0070C0"/>
                            </a:solidFill>
                            <a:latin typeface="Cambria Math" panose="02040503050406030204" pitchFamily="18" charset="0"/>
                          </a:rPr>
                        </m:ctrlPr>
                      </m:funcPr>
                      <m:fName>
                        <m:r>
                          <a:rPr lang="zh-CN" altLang="en-US" b="0" i="1">
                            <a:solidFill>
                              <a:srgbClr val="0070C0"/>
                            </a:solidFill>
                            <a:latin typeface="Cambria Math" panose="02040503050406030204" pitchFamily="18" charset="0"/>
                          </a:rPr>
                          <m:t>𝑑</m:t>
                        </m:r>
                      </m:fName>
                      <m:e>
                        <m:r>
                          <a:rPr lang="zh-CN" altLang="en-US" b="0" i="1">
                            <a:solidFill>
                              <a:srgbClr val="0070C0"/>
                            </a:solidFill>
                            <a:latin typeface="Cambria Math" panose="02040503050406030204" pitchFamily="18" charset="0"/>
                          </a:rPr>
                          <m:t>𝜏</m:t>
                        </m:r>
                      </m:e>
                    </m:func>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2-67</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宋体" panose="02010600030101010101" pitchFamily="2" charset="-122"/>
                  </a:rPr>
                  <a:t>式中</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为线性时变系统的状态转移矩阵。它可由式</a:t>
                </a:r>
                <a:r>
                  <a:rPr lang="en-US" altLang="zh-CN" dirty="0">
                    <a:latin typeface="宋体" panose="02010600030101010101" pitchFamily="2" charset="-122"/>
                  </a:rPr>
                  <a:t>(</a:t>
                </a:r>
                <a:r>
                  <a:rPr lang="en-US" altLang="zh-CN" dirty="0">
                    <a:latin typeface="Times New Roman" panose="02020603050405020304" pitchFamily="18" charset="0"/>
                    <a:cs typeface="Times New Roman" panose="02020603050405020304" pitchFamily="18" charset="0"/>
                  </a:rPr>
                  <a:t>2-61)</a:t>
                </a:r>
                <a:r>
                  <a:rPr lang="zh-CN" altLang="en-US" dirty="0">
                    <a:latin typeface="Times New Roman" panose="02020603050405020304" pitchFamily="18" charset="0"/>
                    <a:cs typeface="Times New Roman" panose="02020603050405020304" pitchFamily="18" charset="0"/>
                  </a:rPr>
                  <a:t>确定</a:t>
                </a:r>
              </a:p>
            </p:txBody>
          </p:sp>
        </mc:Choice>
        <mc:Fallback xmlns="">
          <p:sp>
            <p:nvSpPr>
              <p:cNvPr id="4" name="内容占位符 3">
                <a:extLst>
                  <a:ext uri="{FF2B5EF4-FFF2-40B4-BE49-F238E27FC236}">
                    <a16:creationId xmlns:a16="http://schemas.microsoft.com/office/drawing/2014/main" id="{A1FA71CB-2B4C-4758-8463-D2ABE7DB7346}"/>
                  </a:ext>
                </a:extLst>
              </p:cNvPr>
              <p:cNvSpPr>
                <a:spLocks noGrp="1" noRot="1" noChangeAspect="1" noMove="1" noResize="1" noEditPoints="1" noAdjustHandles="1" noChangeArrowheads="1" noChangeShapeType="1" noTextEdit="1"/>
              </p:cNvSpPr>
              <p:nvPr>
                <p:ph sz="quarter" idx="13"/>
              </p:nvPr>
            </p:nvSpPr>
            <p:spPr>
              <a:xfrm>
                <a:off x="695400" y="1556792"/>
                <a:ext cx="11017224" cy="3947811"/>
              </a:xfrm>
              <a:blipFill>
                <a:blip r:embed="rId2"/>
                <a:stretch>
                  <a:fillRect/>
                </a:stretch>
              </a:blipFill>
            </p:spPr>
            <p:txBody>
              <a:bodyPr/>
              <a:lstStyle/>
              <a:p>
                <a:r>
                  <a:rPr lang="zh-CN" altLang="en-US">
                    <a:noFill/>
                  </a:rPr>
                  <a:t> </a:t>
                </a:r>
              </a:p>
            </p:txBody>
          </p:sp>
        </mc:Fallback>
      </mc:AlternateContent>
      <p:sp>
        <p:nvSpPr>
          <p:cNvPr id="11" name="标注: 线形(带强调线) 10">
            <a:extLst>
              <a:ext uri="{FF2B5EF4-FFF2-40B4-BE49-F238E27FC236}">
                <a16:creationId xmlns:a16="http://schemas.microsoft.com/office/drawing/2014/main" id="{A67E3B6E-B727-4B64-A580-D246C4FF1A52}"/>
              </a:ext>
            </a:extLst>
          </p:cNvPr>
          <p:cNvSpPr/>
          <p:nvPr/>
        </p:nvSpPr>
        <p:spPr>
          <a:xfrm>
            <a:off x="1415480" y="5689848"/>
            <a:ext cx="1974347" cy="792088"/>
          </a:xfrm>
          <a:prstGeom prst="accentCallout1">
            <a:avLst>
              <a:gd name="adj1" fmla="val -12584"/>
              <a:gd name="adj2" fmla="val 101138"/>
              <a:gd name="adj3" fmla="val -123331"/>
              <a:gd name="adj4" fmla="val 146829"/>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400" dirty="0">
                <a:latin typeface="微软雅黑 Light" panose="020B0502040204020203" pitchFamily="34" charset="-122"/>
                <a:ea typeface="微软雅黑 Light" panose="020B0502040204020203" pitchFamily="34" charset="-122"/>
              </a:rPr>
              <a:t>系统零输入的状态转移</a:t>
            </a:r>
          </a:p>
        </p:txBody>
      </p:sp>
      <p:sp>
        <p:nvSpPr>
          <p:cNvPr id="12" name="标注: 线形(带强调线) 11">
            <a:extLst>
              <a:ext uri="{FF2B5EF4-FFF2-40B4-BE49-F238E27FC236}">
                <a16:creationId xmlns:a16="http://schemas.microsoft.com/office/drawing/2014/main" id="{35E911DB-1F1E-4839-B0F2-9E7ACF841528}"/>
              </a:ext>
            </a:extLst>
          </p:cNvPr>
          <p:cNvSpPr/>
          <p:nvPr/>
        </p:nvSpPr>
        <p:spPr>
          <a:xfrm>
            <a:off x="8544272" y="5504603"/>
            <a:ext cx="1788452" cy="953966"/>
          </a:xfrm>
          <a:prstGeom prst="accentCallout1">
            <a:avLst>
              <a:gd name="adj1" fmla="val 18750"/>
              <a:gd name="adj2" fmla="val -499"/>
              <a:gd name="adj3" fmla="val -57250"/>
              <a:gd name="adj4" fmla="val -26789"/>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2400" dirty="0">
                <a:latin typeface="微软雅黑 Light" panose="020B0502040204020203" pitchFamily="34" charset="-122"/>
                <a:ea typeface="微软雅黑 Light" panose="020B0502040204020203" pitchFamily="34" charset="-122"/>
              </a:rPr>
              <a:t>系统零状态的状态转移</a:t>
            </a:r>
          </a:p>
        </p:txBody>
      </p:sp>
      <p:sp>
        <p:nvSpPr>
          <p:cNvPr id="8" name="灯片编号占位符 1">
            <a:extLst>
              <a:ext uri="{FF2B5EF4-FFF2-40B4-BE49-F238E27FC236}">
                <a16:creationId xmlns:a16="http://schemas.microsoft.com/office/drawing/2014/main" id="{5C18518B-6F38-4E21-9190-AA8908A1F3DE}"/>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72</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9A5B4E6-6851-4921-A690-435B02EAFAA5}"/>
                  </a:ext>
                </a:extLst>
              </p:cNvPr>
              <p:cNvSpPr>
                <a:spLocks noGrp="1"/>
              </p:cNvSpPr>
              <p:nvPr>
                <p:ph type="title" idx="4294967295"/>
              </p:nvPr>
            </p:nvSpPr>
            <p:spPr>
              <a:xfrm>
                <a:off x="623393" y="404665"/>
                <a:ext cx="11189822" cy="6192688"/>
              </a:xfrm>
            </p:spPr>
            <p:txBody>
              <a:bodyPr/>
              <a:lstStyle/>
              <a:p>
                <a:pPr>
                  <a:lnSpc>
                    <a:spcPct val="120000"/>
                  </a:lnSpc>
                </a:pPr>
                <a:r>
                  <a:rPr lang="zh-CN" altLang="en-US" sz="2400" dirty="0">
                    <a:highlight>
                      <a:srgbClr val="C0C0C0"/>
                    </a:highlight>
                  </a:rPr>
                  <a:t>证明</a:t>
                </a:r>
                <a:r>
                  <a:rPr lang="zh-CN" altLang="en-US" sz="2400" dirty="0"/>
                  <a:t> 将</a:t>
                </a:r>
                <a:r>
                  <a:rPr lang="zh-CN" altLang="en-US" sz="2400" dirty="0">
                    <a:latin typeface="Times New Roman" panose="02020603050405020304" pitchFamily="18" charset="0"/>
                  </a:rPr>
                  <a:t>式</a:t>
                </a:r>
                <a:r>
                  <a:rPr lang="en-US" altLang="zh-CN" sz="2400" dirty="0">
                    <a:latin typeface="Times New Roman" panose="02020603050405020304" pitchFamily="18" charset="0"/>
                  </a:rPr>
                  <a:t>(2-67)</a:t>
                </a:r>
                <a:r>
                  <a:rPr lang="zh-CN" altLang="en-US" sz="2400" dirty="0">
                    <a:latin typeface="Times New Roman" panose="02020603050405020304" pitchFamily="18" charset="0"/>
                  </a:rPr>
                  <a:t>两边对</a:t>
                </a:r>
                <a14:m>
                  <m:oMath xmlns:m="http://schemas.openxmlformats.org/officeDocument/2006/math">
                    <m:r>
                      <a:rPr lang="zh-CN" altLang="en-US" sz="2400" i="1">
                        <a:solidFill>
                          <a:srgbClr val="000000"/>
                        </a:solidFill>
                        <a:latin typeface="Cambria Math" panose="02040503050406030204" pitchFamily="18" charset="0"/>
                      </a:rPr>
                      <m:t>𝑡</m:t>
                    </m:r>
                  </m:oMath>
                </a14:m>
                <a:r>
                  <a:rPr lang="zh-CN" altLang="en-US" sz="2400" dirty="0">
                    <a:latin typeface="Times New Roman" panose="02020603050405020304" pitchFamily="18" charset="0"/>
                  </a:rPr>
                  <a:t>求导</a:t>
                </a:r>
                <a:r>
                  <a:rPr lang="zh-CN" altLang="en-US" sz="2400" dirty="0"/>
                  <a:t>，并考虑状态转移矩阵</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t>的性质及积分公式： </a:t>
                </a:r>
                <a:br>
                  <a:rPr lang="zh-CN" altLang="en-US" dirty="0"/>
                </a:br>
                <a:r>
                  <a:rPr lang="en-US" altLang="zh-CN" dirty="0"/>
                  <a:t>		</a:t>
                </a:r>
                <a14:m>
                  <m:oMath xmlns:m="http://schemas.openxmlformats.org/officeDocument/2006/math">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den>
                    </m:f>
                    <m:nary>
                      <m:naryPr>
                        <m:ctrlPr>
                          <a:rPr lang="zh-CN" altLang="en-US" sz="2800" i="1">
                            <a:solidFill>
                              <a:srgbClr val="000000"/>
                            </a:solidFill>
                            <a:latin typeface="Cambria Math" panose="02040503050406030204" pitchFamily="18" charset="0"/>
                          </a:rPr>
                        </m:ctrlPr>
                      </m:naryPr>
                      <m: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𝑡</m:t>
                            </m:r>
                          </m:e>
                          <m:sub>
                            <m:r>
                              <a:rPr lang="zh-CN" altLang="en-US" sz="2800" i="1">
                                <a:solidFill>
                                  <a:srgbClr val="000000"/>
                                </a:solidFill>
                                <a:latin typeface="Cambria Math" panose="02040503050406030204" pitchFamily="18" charset="0"/>
                              </a:rPr>
                              <m:t>0</m:t>
                            </m:r>
                          </m:sub>
                        </m:sSub>
                      </m:sub>
                      <m:sup>
                        <m:r>
                          <a:rPr lang="zh-CN" altLang="en-US" sz="2800" i="1">
                            <a:solidFill>
                              <a:srgbClr val="000000"/>
                            </a:solidFill>
                            <a:latin typeface="Cambria Math" panose="02040503050406030204" pitchFamily="18" charset="0"/>
                          </a:rPr>
                          <m:t>𝑡</m:t>
                        </m:r>
                      </m:sup>
                      <m:e>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𝜏</m:t>
                        </m:r>
                        <m:r>
                          <a:rPr lang="zh-CN" altLang="en-US" sz="2800" i="1">
                            <a:solidFill>
                              <a:srgbClr val="000000"/>
                            </a:solidFill>
                            <a:latin typeface="Cambria Math" panose="02040503050406030204" pitchFamily="18" charset="0"/>
                          </a:rPr>
                          <m:t>)</m:t>
                        </m:r>
                      </m:e>
                    </m:nary>
                    <m:r>
                      <a:rPr lang="en-US" altLang="zh-CN" sz="2800" i="1">
                        <a:solidFill>
                          <a:srgbClr val="000000"/>
                        </a:solidFill>
                        <a:latin typeface="Cambria Math" panose="02040503050406030204" pitchFamily="18" charset="0"/>
                      </a:rPr>
                      <m:t>𝑑</m:t>
                    </m:r>
                    <m:r>
                      <a:rPr lang="zh-CN" altLang="en-US" sz="2800" i="1">
                        <a:solidFill>
                          <a:srgbClr val="000000"/>
                        </a:solidFill>
                        <a:latin typeface="Cambria Math" panose="02040503050406030204" pitchFamily="18" charset="0"/>
                      </a:rPr>
                      <m:t>𝜏</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𝜏</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m:t>
                        </m:r>
                      </m:e>
                      <m:sub>
                        <m:r>
                          <a:rPr lang="zh-CN" altLang="en-US" sz="2800" i="1">
                            <a:solidFill>
                              <a:srgbClr val="000000"/>
                            </a:solidFill>
                            <a:latin typeface="Cambria Math" panose="02040503050406030204" pitchFamily="18" charset="0"/>
                          </a:rPr>
                          <m:t>𝜏</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sub>
                    </m:sSub>
                    <m:r>
                      <a:rPr lang="zh-CN" altLang="en-US" sz="2800" i="1">
                        <a:solidFill>
                          <a:srgbClr val="000000"/>
                        </a:solidFill>
                        <a:latin typeface="Cambria Math" panose="02040503050406030204" pitchFamily="18" charset="0"/>
                      </a:rPr>
                      <m:t>+</m:t>
                    </m:r>
                    <m:nary>
                      <m:naryPr>
                        <m:ctrlPr>
                          <a:rPr lang="zh-CN" altLang="en-US" sz="2800" i="1">
                            <a:solidFill>
                              <a:srgbClr val="000000"/>
                            </a:solidFill>
                            <a:latin typeface="Cambria Math" panose="02040503050406030204" pitchFamily="18" charset="0"/>
                          </a:rPr>
                        </m:ctrlPr>
                      </m:naryPr>
                      <m: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𝑡</m:t>
                            </m:r>
                          </m:e>
                          <m:sub>
                            <m:r>
                              <a:rPr lang="zh-CN" altLang="en-US" sz="2800" i="1">
                                <a:solidFill>
                                  <a:srgbClr val="000000"/>
                                </a:solidFill>
                                <a:latin typeface="Cambria Math" panose="02040503050406030204" pitchFamily="18" charset="0"/>
                              </a:rPr>
                              <m:t>0</m:t>
                            </m:r>
                          </m:sub>
                        </m:sSub>
                      </m:sub>
                      <m:sup>
                        <m:r>
                          <a:rPr lang="zh-CN" altLang="en-US" sz="2800" i="1">
                            <a:solidFill>
                              <a:srgbClr val="000000"/>
                            </a:solidFill>
                            <a:latin typeface="Cambria Math" panose="02040503050406030204" pitchFamily="18" charset="0"/>
                          </a:rPr>
                          <m:t>𝑡</m:t>
                        </m:r>
                      </m:sup>
                      <m:e>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den>
                        </m:f>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𝜏</m:t>
                        </m:r>
                        <m:r>
                          <a:rPr lang="zh-CN" altLang="en-US" sz="2800" i="1">
                            <a:solidFill>
                              <a:srgbClr val="000000"/>
                            </a:solidFill>
                            <a:latin typeface="Cambria Math" panose="02040503050406030204" pitchFamily="18" charset="0"/>
                          </a:rPr>
                          <m:t>)</m:t>
                        </m:r>
                      </m:e>
                    </m:nary>
                    <m:r>
                      <a:rPr lang="en-US" altLang="zh-CN" sz="2800" i="1">
                        <a:solidFill>
                          <a:srgbClr val="000000"/>
                        </a:solidFill>
                        <a:latin typeface="Cambria Math" panose="02040503050406030204" pitchFamily="18" charset="0"/>
                      </a:rPr>
                      <m:t>𝑑</m:t>
                    </m:r>
                    <m:r>
                      <a:rPr lang="zh-CN" altLang="en-US" sz="2800" i="1">
                        <a:solidFill>
                          <a:srgbClr val="000000"/>
                        </a:solidFill>
                        <a:latin typeface="Cambria Math" panose="02040503050406030204" pitchFamily="18" charset="0"/>
                      </a:rPr>
                      <m:t>𝜏</m:t>
                    </m:r>
                  </m:oMath>
                </a14:m>
                <a:br>
                  <a:rPr lang="en-US" altLang="zh-CN" dirty="0"/>
                </a:br>
                <a:r>
                  <a:rPr lang="zh-CN" altLang="en-US" sz="2400" dirty="0">
                    <a:latin typeface="宋体" panose="02010600030101010101" pitchFamily="2" charset="-122"/>
                  </a:rPr>
                  <a:t>可得</a:t>
                </a:r>
                <a:r>
                  <a:rPr lang="zh-CN" altLang="en-US" sz="2400" dirty="0">
                    <a:latin typeface="黑体" panose="02010609060101010101" pitchFamily="49" charset="-122"/>
                    <a:ea typeface="黑体" panose="02010609060101010101" pitchFamily="49" charset="-122"/>
                  </a:rPr>
                  <a:t> </a:t>
                </a:r>
                <a:br>
                  <a:rPr lang="en-US" altLang="zh-CN" dirty="0">
                    <a:latin typeface="黑体" panose="02010609060101010101" pitchFamily="49" charset="-122"/>
                    <a:ea typeface="黑体" panose="02010609060101010101" pitchFamily="49" charset="-122"/>
                  </a:rPr>
                </a:b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num>
                        <m:den>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𝑑</m:t>
                              </m:r>
                            </m:fName>
                            <m:e>
                              <m:r>
                                <a:rPr lang="zh-CN" altLang="en-US" sz="2400" i="1">
                                  <a:solidFill>
                                    <a:srgbClr val="000000"/>
                                  </a:solidFill>
                                  <a:latin typeface="Cambria Math" panose="02040503050406030204" pitchFamily="18" charset="0"/>
                                </a:rPr>
                                <m:t>𝑡</m:t>
                              </m:r>
                            </m:e>
                          </m:func>
                        </m:den>
                      </m:f>
                      <m:r>
                        <a:rPr lang="en-US" altLang="zh-CN" sz="2400" b="1" i="1" smtClean="0">
                          <a:solidFill>
                            <a:srgbClr val="000000"/>
                          </a:solidFill>
                          <a:latin typeface="Cambria Math" panose="02040503050406030204" pitchFamily="18" charset="0"/>
                        </a:rPr>
                        <m:t>𝒙</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b="1" i="1">
                          <a:solidFill>
                            <a:srgbClr val="000000"/>
                          </a:solidFill>
                          <a:latin typeface="Cambria Math" panose="02040503050406030204" pitchFamily="18" charset="0"/>
                        </a:rPr>
                        <m:t>𝜱</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zh-CN" altLang="en-US" sz="2400" b="1" i="1">
                          <a:solidFill>
                            <a:srgbClr val="000000"/>
                          </a:solidFill>
                          <a:latin typeface="Cambria Math" panose="02040503050406030204" pitchFamily="18" charset="0"/>
                        </a:rPr>
                        <m:t>𝒙</m:t>
                      </m:r>
                      <m:d>
                        <m:dPr>
                          <m:ctrlPr>
                            <a:rPr lang="zh-CN" altLang="en-US" sz="2400" b="1"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e>
                      </m:d>
                      <m:r>
                        <a:rPr lang="en-US" altLang="zh-CN" sz="2400" b="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en-US" altLang="zh-CN"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oMath>
                  </m:oMathPara>
                </a14:m>
                <a:br>
                  <a:rPr lang="en-US" altLang="zh-CN"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smtClean="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m:t>
                        </m:r>
                      </m:e>
                      <m:sub>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zh-CN" altLang="en-US" sz="2400" b="1" i="1">
                        <a:solidFill>
                          <a:srgbClr val="000000"/>
                        </a:solidFill>
                        <a:latin typeface="Cambria Math" panose="02040503050406030204" pitchFamily="18" charset="0"/>
                      </a:rPr>
                      <m:t>𝒖</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𝜏</m:t>
                        </m:r>
                      </m:e>
                    </m:d>
                    <m:r>
                      <a:rPr lang="en-US" altLang="zh-CN" sz="2400" b="0" i="1" smtClean="0">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𝒕</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b="1"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𝑡</m:t>
                    </m:r>
                    <m:r>
                      <a:rPr lang="zh-CN" altLang="en-US" sz="2400" b="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𝑡</m:t>
                        </m:r>
                      </m:e>
                      <m:sub>
                        <m:r>
                          <a:rPr lang="zh-CN" altLang="en-US" sz="2400" b="0" i="1">
                            <a:solidFill>
                              <a:srgbClr val="000000"/>
                            </a:solidFill>
                            <a:latin typeface="Cambria Math" panose="02040503050406030204" pitchFamily="18" charset="0"/>
                          </a:rPr>
                          <m:t>0</m:t>
                        </m:r>
                      </m:sub>
                    </m:sSub>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b="1" i="1">
                        <a:solidFill>
                          <a:srgbClr val="000000"/>
                        </a:solidFill>
                        <a:latin typeface="Cambria Math" panose="02040503050406030204" pitchFamily="18" charset="0"/>
                      </a:rPr>
                      <m:t>(</m:t>
                    </m:r>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𝒕</m:t>
                        </m:r>
                      </m:e>
                      <m:sub>
                        <m:r>
                          <a:rPr lang="zh-CN" altLang="en-US" sz="2400" b="1" i="1">
                            <a:solidFill>
                              <a:srgbClr val="000000"/>
                            </a:solidFill>
                            <a:latin typeface="Cambria Math" panose="02040503050406030204" pitchFamily="18" charset="0"/>
                          </a:rPr>
                          <m:t>𝟎</m:t>
                        </m:r>
                      </m:sub>
                    </m:sSub>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endParaRPr lang="zh-CN" altLang="en-US" sz="2400" dirty="0"/>
              </a:p>
            </p:txBody>
          </p:sp>
        </mc:Choice>
        <mc:Fallback xmlns="">
          <p:sp>
            <p:nvSpPr>
              <p:cNvPr id="2" name="标题 1">
                <a:extLst>
                  <a:ext uri="{FF2B5EF4-FFF2-40B4-BE49-F238E27FC236}">
                    <a16:creationId xmlns:a16="http://schemas.microsoft.com/office/drawing/2014/main" id="{D9A5B4E6-6851-4921-A690-435B02EAFAA5}"/>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121862" name="Rectangle 6">
            <a:extLst>
              <a:ext uri="{FF2B5EF4-FFF2-40B4-BE49-F238E27FC236}">
                <a16:creationId xmlns:a16="http://schemas.microsoft.com/office/drawing/2014/main" id="{045610B0-BFC5-4FDA-8576-56EB0FDEF2D6}"/>
              </a:ext>
            </a:extLst>
          </p:cNvPr>
          <p:cNvSpPr>
            <a:spLocks noChangeArrowheads="1"/>
          </p:cNvSpPr>
          <p:nvPr/>
        </p:nvSpPr>
        <p:spPr bwMode="auto">
          <a:xfrm>
            <a:off x="2209800" y="533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b="0">
              <a:latin typeface="宋体" panose="02010600030101010101" pitchFamily="2" charset="-122"/>
            </a:endParaRPr>
          </a:p>
        </p:txBody>
      </p:sp>
      <p:sp>
        <p:nvSpPr>
          <p:cNvPr id="121865" name="Rectangle 9">
            <a:extLst>
              <a:ext uri="{FF2B5EF4-FFF2-40B4-BE49-F238E27FC236}">
                <a16:creationId xmlns:a16="http://schemas.microsoft.com/office/drawing/2014/main" id="{3F8670ED-3880-4DB4-87FF-A122748276C1}"/>
              </a:ext>
            </a:extLst>
          </p:cNvPr>
          <p:cNvSpPr>
            <a:spLocks noChangeArrowheads="1"/>
          </p:cNvSpPr>
          <p:nvPr/>
        </p:nvSpPr>
        <p:spPr bwMode="auto">
          <a:xfrm>
            <a:off x="4572000" y="32527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灯片编号占位符 1">
            <a:extLst>
              <a:ext uri="{FF2B5EF4-FFF2-40B4-BE49-F238E27FC236}">
                <a16:creationId xmlns:a16="http://schemas.microsoft.com/office/drawing/2014/main" id="{55258040-2D6C-4110-A0A4-777DA4F6F64D}"/>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73</a:t>
            </a:fld>
            <a:endParaRPr lang="en-US" altLang="zh-CN" sz="1000" dirty="0"/>
          </a:p>
        </p:txBody>
      </p:sp>
      <p:cxnSp>
        <p:nvCxnSpPr>
          <p:cNvPr id="4" name="直接连接符 3">
            <a:extLst>
              <a:ext uri="{FF2B5EF4-FFF2-40B4-BE49-F238E27FC236}">
                <a16:creationId xmlns:a16="http://schemas.microsoft.com/office/drawing/2014/main" id="{016B8C86-A775-4362-AC4D-5C46B5FBD5F8}"/>
              </a:ext>
            </a:extLst>
          </p:cNvPr>
          <p:cNvCxnSpPr/>
          <p:nvPr/>
        </p:nvCxnSpPr>
        <p:spPr>
          <a:xfrm>
            <a:off x="2927648" y="5805264"/>
            <a:ext cx="48203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DC3BF58-CF9D-4A2D-B732-13497EEE1C2A}"/>
              </a:ext>
            </a:extLst>
          </p:cNvPr>
          <p:cNvCxnSpPr>
            <a:cxnSpLocks/>
          </p:cNvCxnSpPr>
          <p:nvPr/>
        </p:nvCxnSpPr>
        <p:spPr>
          <a:xfrm>
            <a:off x="2639616" y="6381328"/>
            <a:ext cx="64807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2D4CFE7-BCD0-47A7-BF7F-33D7BF9A6F19}"/>
                  </a:ext>
                </a:extLst>
              </p:cNvPr>
              <p:cNvSpPr>
                <a:spLocks noGrp="1"/>
              </p:cNvSpPr>
              <p:nvPr>
                <p:ph type="title" idx="4294967295"/>
              </p:nvPr>
            </p:nvSpPr>
            <p:spPr>
              <a:xfrm>
                <a:off x="623393" y="404665"/>
                <a:ext cx="11189822" cy="6192688"/>
              </a:xfrm>
            </p:spPr>
            <p:txBody>
              <a:bodyPr/>
              <a:lstStyle/>
              <a:p>
                <a:pPr lvl="0" fontAlgn="base">
                  <a:lnSpc>
                    <a:spcPct val="100000"/>
                  </a:lnSpc>
                  <a:spcAft>
                    <a:spcPct val="0"/>
                  </a:spcAft>
                </a:pPr>
                <a:r>
                  <a:rPr lang="zh-CN" altLang="en-US" sz="2400" dirty="0">
                    <a:latin typeface="Times New Roman" panose="02020603050405020304" pitchFamily="18" charset="0"/>
                  </a:rPr>
                  <a:t>上式表明方程式（</a:t>
                </a:r>
                <a:r>
                  <a:rPr lang="en-US" altLang="zh-CN" sz="2400" dirty="0">
                    <a:latin typeface="Times New Roman" panose="02020603050405020304" pitchFamily="18" charset="0"/>
                  </a:rPr>
                  <a:t>2-67</a:t>
                </a:r>
                <a:r>
                  <a:rPr lang="zh-CN" altLang="en-US" sz="2400" dirty="0">
                    <a:latin typeface="Times New Roman" panose="02020603050405020304" pitchFamily="18" charset="0"/>
                  </a:rPr>
                  <a:t>）满足系统的非齐次状态方程式（</a:t>
                </a:r>
                <a:r>
                  <a:rPr lang="en-US" altLang="zh-CN" sz="2400" dirty="0">
                    <a:latin typeface="Times New Roman" panose="02020603050405020304" pitchFamily="18" charset="0"/>
                  </a:rPr>
                  <a:t>2-66</a:t>
                </a:r>
                <a:r>
                  <a:rPr lang="zh-CN" altLang="en-US" sz="2400" dirty="0">
                    <a:latin typeface="Times New Roman" panose="02020603050405020304" pitchFamily="18" charset="0"/>
                  </a:rPr>
                  <a:t>）。</a:t>
                </a:r>
                <a:br>
                  <a:rPr lang="en-US" altLang="zh-CN" sz="2400" dirty="0">
                    <a:latin typeface="Times New Roman" panose="02020603050405020304" pitchFamily="18" charset="0"/>
                  </a:rPr>
                </a:br>
                <a:br>
                  <a:rPr lang="en-US" altLang="zh-CN" sz="2400" dirty="0">
                    <a:latin typeface="Times New Roman" panose="02020603050405020304" pitchFamily="18" charset="0"/>
                  </a:rPr>
                </a:br>
                <a:r>
                  <a:rPr lang="zh-CN" altLang="en-US" sz="2400" dirty="0">
                    <a:latin typeface="Times New Roman" panose="02020603050405020304" pitchFamily="18" charset="0"/>
                  </a:rPr>
                  <a:t>当 </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t</a:t>
                </a:r>
                <a:r>
                  <a:rPr lang="en-US" altLang="zh-CN" sz="2400" cap="none" baseline="-30000" dirty="0">
                    <a:latin typeface="Times New Roman" panose="02020603050405020304" pitchFamily="18" charset="0"/>
                  </a:rPr>
                  <a:t>0</a:t>
                </a:r>
                <a:r>
                  <a:rPr lang="zh-CN" altLang="en-US" sz="2400" cap="none" dirty="0">
                    <a:latin typeface="Times New Roman" panose="02020603050405020304" pitchFamily="18" charset="0"/>
                  </a:rPr>
                  <a:t>时， </a:t>
                </a:r>
                <a:br>
                  <a:rPr lang="en-US" altLang="zh-CN" sz="2400" cap="none" dirty="0">
                    <a:latin typeface="Times New Roman" panose="02020603050405020304" pitchFamily="18" charset="0"/>
                  </a:rPr>
                </a:br>
                <a14:m>
                  <m:oMathPara xmlns:m="http://schemas.openxmlformats.org/officeDocument/2006/math">
                    <m:oMathParaPr>
                      <m:jc m:val="center"/>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e>
                      </m:nary>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a:rPr lang="zh-CN" altLang="en-US" sz="2400" b="0" i="1">
                              <a:solidFill>
                                <a:srgbClr val="000000"/>
                              </a:solidFill>
                              <a:latin typeface="Cambria Math" panose="02040503050406030204" pitchFamily="18" charset="0"/>
                            </a:rPr>
                            <m:t>𝑑</m:t>
                          </m:r>
                        </m:fName>
                        <m:e>
                          <m:r>
                            <a:rPr lang="zh-CN" altLang="en-US" sz="2400" b="0" i="1">
                              <a:solidFill>
                                <a:srgbClr val="000000"/>
                              </a:solidFill>
                              <a:latin typeface="Cambria Math" panose="02040503050406030204" pitchFamily="18" charset="0"/>
                            </a:rPr>
                            <m:t>𝜏</m:t>
                          </m:r>
                        </m:e>
                      </m:func>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𝑰𝒙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br>
                  <a:rPr lang="en-US" altLang="zh-CN" sz="2400" dirty="0">
                    <a:latin typeface="Times New Roman" panose="02020603050405020304" pitchFamily="18" charset="0"/>
                  </a:rPr>
                </a:br>
                <a:r>
                  <a:rPr lang="en-US" altLang="zh-CN" sz="2400" dirty="0">
                    <a:latin typeface="Times New Roman" panose="02020603050405020304" pitchFamily="18" charset="0"/>
                  </a:rPr>
                  <a:t> </a:t>
                </a:r>
                <a:r>
                  <a:rPr lang="zh-CN" altLang="en-US" sz="2400" dirty="0">
                    <a:latin typeface="Times New Roman" panose="02020603050405020304" pitchFamily="18" charset="0"/>
                  </a:rPr>
                  <a:t>显然，当</a:t>
                </a:r>
                <a:r>
                  <a:rPr lang="en-US" altLang="zh-CN" sz="2400" i="1" cap="none" dirty="0">
                    <a:latin typeface="Times New Roman" panose="02020603050405020304" pitchFamily="18" charset="0"/>
                  </a:rPr>
                  <a:t>t</a:t>
                </a:r>
                <a:r>
                  <a:rPr lang="en-US" altLang="zh-CN" sz="2400" cap="none" dirty="0">
                    <a:latin typeface="Times New Roman" panose="02020603050405020304" pitchFamily="18" charset="0"/>
                  </a:rPr>
                  <a:t>=</a:t>
                </a:r>
                <a:r>
                  <a:rPr lang="en-US" altLang="zh-CN" sz="2400" i="1" cap="none" dirty="0">
                    <a:latin typeface="Times New Roman" panose="02020603050405020304" pitchFamily="18" charset="0"/>
                  </a:rPr>
                  <a:t>t</a:t>
                </a:r>
                <a:r>
                  <a:rPr lang="en-US" altLang="zh-CN" sz="2400" cap="none" baseline="-30000" dirty="0">
                    <a:latin typeface="Times New Roman" panose="02020603050405020304" pitchFamily="18" charset="0"/>
                  </a:rPr>
                  <a:t>0</a:t>
                </a:r>
                <a:r>
                  <a:rPr lang="zh-CN" altLang="en-US" sz="2400" dirty="0">
                    <a:latin typeface="Times New Roman" panose="02020603050405020304" pitchFamily="18" charset="0"/>
                  </a:rPr>
                  <a:t>时，方程式（</a:t>
                </a:r>
                <a:r>
                  <a:rPr lang="en-US" altLang="zh-CN" sz="2400" dirty="0">
                    <a:latin typeface="Times New Roman" panose="02020603050405020304" pitchFamily="18" charset="0"/>
                  </a:rPr>
                  <a:t>2-67</a:t>
                </a:r>
                <a:r>
                  <a:rPr lang="zh-CN" altLang="en-US" sz="2400" dirty="0">
                    <a:latin typeface="Times New Roman" panose="02020603050405020304" pitchFamily="18" charset="0"/>
                  </a:rPr>
                  <a:t>）也满足系统初始状态。</a:t>
                </a:r>
                <a:br>
                  <a:rPr lang="en-US" altLang="zh-CN" sz="2400" dirty="0">
                    <a:latin typeface="Times New Roman" panose="02020603050405020304" pitchFamily="18" charset="0"/>
                  </a:rPr>
                </a:br>
                <a:br>
                  <a:rPr lang="en-US" altLang="zh-CN" sz="2400" dirty="0">
                    <a:latin typeface="Times New Roman" panose="02020603050405020304" pitchFamily="18" charset="0"/>
                  </a:rPr>
                </a:br>
                <a:r>
                  <a:rPr lang="en-US" altLang="zh-CN" sz="2400" dirty="0">
                    <a:latin typeface="Times New Roman" panose="02020603050405020304" pitchFamily="18" charset="0"/>
                  </a:rPr>
                  <a:t> </a:t>
                </a:r>
                <a:r>
                  <a:rPr lang="zh-CN" altLang="en-US" sz="2400" dirty="0">
                    <a:latin typeface="Times New Roman" panose="02020603050405020304" pitchFamily="18" charset="0"/>
                  </a:rPr>
                  <a:t>线性时变系统输出响应为</a:t>
                </a:r>
                <a:br>
                  <a:rPr lang="en-US" altLang="zh-CN" sz="2400" dirty="0">
                    <a:latin typeface="Times New Roman" panose="02020603050405020304" pitchFamily="18" charset="0"/>
                  </a:rPr>
                </a:br>
                <a14:m>
                  <m:oMathPara xmlns:m="http://schemas.openxmlformats.org/officeDocument/2006/math">
                    <m:oMathParaPr>
                      <m:jc m:val="center"/>
                    </m:oMathParaPr>
                    <m:oMath xmlns:m="http://schemas.openxmlformats.org/officeDocument/2006/math">
                      <m:r>
                        <a:rPr lang="zh-CN" altLang="en-US" sz="2400" b="1" i="1" cap="none" smtClean="0">
                          <a:solidFill>
                            <a:srgbClr val="000000"/>
                          </a:solidFill>
                          <a:latin typeface="Cambria Math" panose="02040503050406030204" pitchFamily="18" charset="0"/>
                          <a:cs typeface="+mn-cs"/>
                        </a:rPr>
                        <m:t>𝒚</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𝑪</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r>
                        <a:rPr lang="zh-CN" altLang="en-US" sz="2400" b="1" i="1" cap="none" smtClean="0">
                          <a:solidFill>
                            <a:srgbClr val="C00000"/>
                          </a:solidFill>
                          <a:latin typeface="Cambria Math" panose="02040503050406030204" pitchFamily="18" charset="0"/>
                          <a:cs typeface="+mn-cs"/>
                        </a:rPr>
                        <m:t>𝑪</m:t>
                      </m:r>
                      <m:r>
                        <a:rPr lang="zh-CN" altLang="en-US" sz="2400" i="1" cap="none">
                          <a:solidFill>
                            <a:srgbClr val="C00000"/>
                          </a:solidFill>
                          <a:latin typeface="Cambria Math" panose="02040503050406030204" pitchFamily="18" charset="0"/>
                          <a:cs typeface="+mn-cs"/>
                        </a:rPr>
                        <m:t>(</m:t>
                      </m:r>
                      <m:r>
                        <a:rPr lang="zh-CN" altLang="en-US" sz="2400" i="1" cap="none">
                          <a:solidFill>
                            <a:srgbClr val="C00000"/>
                          </a:solidFill>
                          <a:latin typeface="Cambria Math" panose="02040503050406030204" pitchFamily="18" charset="0"/>
                          <a:cs typeface="+mn-cs"/>
                        </a:rPr>
                        <m:t>𝑡</m:t>
                      </m:r>
                      <m:r>
                        <a:rPr lang="zh-CN" altLang="en-US" sz="2400" i="1" cap="none">
                          <a:solidFill>
                            <a:srgbClr val="C00000"/>
                          </a:solidFill>
                          <a:latin typeface="Cambria Math" panose="02040503050406030204" pitchFamily="18" charset="0"/>
                          <a:cs typeface="+mn-cs"/>
                        </a:rPr>
                        <m:t>)</m:t>
                      </m:r>
                      <m:r>
                        <a:rPr lang="zh-CN" altLang="en-US" sz="2400" b="1" i="1" cap="none">
                          <a:solidFill>
                            <a:srgbClr val="C00000"/>
                          </a:solidFill>
                          <a:latin typeface="Cambria Math" panose="02040503050406030204" pitchFamily="18" charset="0"/>
                          <a:cs typeface="+mn-cs"/>
                        </a:rPr>
                        <m:t>𝜱</m:t>
                      </m:r>
                      <m:r>
                        <a:rPr lang="zh-CN" altLang="en-US" sz="2400" i="1" cap="none">
                          <a:solidFill>
                            <a:srgbClr val="C00000"/>
                          </a:solidFill>
                          <a:latin typeface="Cambria Math" panose="02040503050406030204" pitchFamily="18" charset="0"/>
                          <a:cs typeface="+mn-cs"/>
                        </a:rPr>
                        <m:t>(</m:t>
                      </m:r>
                      <m:r>
                        <a:rPr lang="zh-CN" altLang="en-US" sz="2400" i="1" cap="none">
                          <a:solidFill>
                            <a:srgbClr val="C00000"/>
                          </a:solidFill>
                          <a:latin typeface="Cambria Math" panose="02040503050406030204" pitchFamily="18" charset="0"/>
                          <a:cs typeface="+mn-cs"/>
                        </a:rPr>
                        <m:t>𝑡</m:t>
                      </m:r>
                      <m:r>
                        <a:rPr lang="zh-CN" altLang="en-US" sz="2400" i="1" cap="none">
                          <a:solidFill>
                            <a:srgbClr val="C00000"/>
                          </a:solidFill>
                          <a:latin typeface="Cambria Math" panose="02040503050406030204" pitchFamily="18" charset="0"/>
                          <a:cs typeface="+mn-cs"/>
                        </a:rPr>
                        <m:t>,</m:t>
                      </m:r>
                      <m:sSub>
                        <m:sSubPr>
                          <m:ctrlPr>
                            <a:rPr lang="zh-CN" altLang="en-US" sz="2400" i="1" cap="none">
                              <a:solidFill>
                                <a:srgbClr val="C00000"/>
                              </a:solidFill>
                              <a:latin typeface="Cambria Math" panose="02040503050406030204" pitchFamily="18" charset="0"/>
                              <a:cs typeface="+mn-cs"/>
                            </a:rPr>
                          </m:ctrlPr>
                        </m:sSubPr>
                        <m:e>
                          <m:r>
                            <a:rPr lang="zh-CN" altLang="en-US" sz="2400" i="1" cap="none">
                              <a:solidFill>
                                <a:srgbClr val="C00000"/>
                              </a:solidFill>
                              <a:latin typeface="Cambria Math" panose="02040503050406030204" pitchFamily="18" charset="0"/>
                              <a:cs typeface="+mn-cs"/>
                            </a:rPr>
                            <m:t>𝑡</m:t>
                          </m:r>
                        </m:e>
                        <m:sub>
                          <m:r>
                            <a:rPr lang="zh-CN" altLang="en-US" sz="2400" i="1" cap="none">
                              <a:solidFill>
                                <a:srgbClr val="C00000"/>
                              </a:solidFill>
                              <a:latin typeface="Cambria Math" panose="02040503050406030204" pitchFamily="18" charset="0"/>
                              <a:cs typeface="+mn-cs"/>
                            </a:rPr>
                            <m:t>0</m:t>
                          </m:r>
                        </m:sub>
                      </m:sSub>
                      <m:r>
                        <a:rPr lang="zh-CN" altLang="en-US" sz="2400" i="1" cap="none">
                          <a:solidFill>
                            <a:srgbClr val="C00000"/>
                          </a:solidFill>
                          <a:latin typeface="Cambria Math" panose="02040503050406030204" pitchFamily="18" charset="0"/>
                          <a:cs typeface="+mn-cs"/>
                        </a:rPr>
                        <m:t>)</m:t>
                      </m:r>
                      <m:r>
                        <a:rPr lang="zh-CN" altLang="en-US" sz="2400" b="1" i="1" cap="none">
                          <a:solidFill>
                            <a:srgbClr val="C00000"/>
                          </a:solidFill>
                          <a:latin typeface="Cambria Math" panose="02040503050406030204" pitchFamily="18" charset="0"/>
                          <a:cs typeface="+mn-cs"/>
                        </a:rPr>
                        <m:t>𝒙</m:t>
                      </m:r>
                      <m:r>
                        <a:rPr lang="zh-CN" altLang="en-US" sz="2400" i="1" cap="none">
                          <a:solidFill>
                            <a:srgbClr val="C00000"/>
                          </a:solidFill>
                          <a:latin typeface="Cambria Math" panose="02040503050406030204" pitchFamily="18" charset="0"/>
                          <a:cs typeface="+mn-cs"/>
                        </a:rPr>
                        <m:t>(</m:t>
                      </m:r>
                      <m:sSub>
                        <m:sSubPr>
                          <m:ctrlPr>
                            <a:rPr lang="zh-CN" altLang="en-US" sz="2400" i="1" cap="none">
                              <a:solidFill>
                                <a:srgbClr val="C00000"/>
                              </a:solidFill>
                              <a:latin typeface="Cambria Math" panose="02040503050406030204" pitchFamily="18" charset="0"/>
                              <a:cs typeface="+mn-cs"/>
                            </a:rPr>
                          </m:ctrlPr>
                        </m:sSubPr>
                        <m:e>
                          <m:r>
                            <a:rPr lang="zh-CN" altLang="en-US" sz="2400" i="1" cap="none">
                              <a:solidFill>
                                <a:srgbClr val="C00000"/>
                              </a:solidFill>
                              <a:latin typeface="Cambria Math" panose="02040503050406030204" pitchFamily="18" charset="0"/>
                              <a:cs typeface="+mn-cs"/>
                            </a:rPr>
                            <m:t>𝑡</m:t>
                          </m:r>
                        </m:e>
                        <m:sub>
                          <m:r>
                            <a:rPr lang="zh-CN" altLang="en-US" sz="2400" i="1" cap="none">
                              <a:solidFill>
                                <a:srgbClr val="C00000"/>
                              </a:solidFill>
                              <a:latin typeface="Cambria Math" panose="02040503050406030204" pitchFamily="18" charset="0"/>
                              <a:cs typeface="+mn-cs"/>
                            </a:rPr>
                            <m:t>0</m:t>
                          </m:r>
                        </m:sub>
                      </m:sSub>
                      <m:r>
                        <a:rPr lang="zh-CN" altLang="en-US" sz="2400" i="1" cap="none">
                          <a:solidFill>
                            <a:srgbClr val="C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m:t>
                      </m:r>
                      <m:r>
                        <a:rPr lang="zh-CN" altLang="en-US" sz="2400" b="1" i="1" cap="none" smtClean="0">
                          <a:solidFill>
                            <a:srgbClr val="0070C0"/>
                          </a:solidFill>
                          <a:latin typeface="Cambria Math" panose="02040503050406030204" pitchFamily="18" charset="0"/>
                          <a:cs typeface="+mn-cs"/>
                        </a:rPr>
                        <m:t>𝑪</m:t>
                      </m:r>
                      <m:r>
                        <a:rPr lang="zh-CN" altLang="en-US" sz="2400" i="1" cap="none">
                          <a:solidFill>
                            <a:srgbClr val="0070C0"/>
                          </a:solidFill>
                          <a:latin typeface="Cambria Math" panose="02040503050406030204" pitchFamily="18" charset="0"/>
                          <a:cs typeface="+mn-cs"/>
                        </a:rPr>
                        <m:t>(</m:t>
                      </m:r>
                      <m:r>
                        <a:rPr lang="zh-CN" altLang="en-US" sz="2400" i="1" cap="none">
                          <a:solidFill>
                            <a:srgbClr val="0070C0"/>
                          </a:solidFill>
                          <a:latin typeface="Cambria Math" panose="02040503050406030204" pitchFamily="18" charset="0"/>
                          <a:cs typeface="+mn-cs"/>
                        </a:rPr>
                        <m:t>𝑡</m:t>
                      </m:r>
                      <m:r>
                        <a:rPr lang="zh-CN" altLang="en-US" sz="2400" i="1" cap="none">
                          <a:solidFill>
                            <a:srgbClr val="0070C0"/>
                          </a:solidFill>
                          <a:latin typeface="Cambria Math" panose="02040503050406030204" pitchFamily="18" charset="0"/>
                          <a:cs typeface="+mn-cs"/>
                        </a:rPr>
                        <m:t>)</m:t>
                      </m:r>
                      <m:nary>
                        <m:naryPr>
                          <m:ctrlPr>
                            <a:rPr lang="zh-CN" altLang="en-US" sz="2400" i="1" cap="none">
                              <a:solidFill>
                                <a:srgbClr val="0070C0"/>
                              </a:solidFill>
                              <a:latin typeface="Cambria Math" panose="02040503050406030204" pitchFamily="18" charset="0"/>
                              <a:cs typeface="+mn-cs"/>
                            </a:rPr>
                          </m:ctrlPr>
                        </m:naryPr>
                        <m:sub>
                          <m:sSub>
                            <m:sSubPr>
                              <m:ctrlPr>
                                <a:rPr lang="zh-CN" altLang="en-US" sz="2400" i="1" cap="none">
                                  <a:solidFill>
                                    <a:srgbClr val="0070C0"/>
                                  </a:solidFill>
                                  <a:latin typeface="Cambria Math" panose="02040503050406030204" pitchFamily="18" charset="0"/>
                                  <a:cs typeface="+mn-cs"/>
                                </a:rPr>
                              </m:ctrlPr>
                            </m:sSubPr>
                            <m:e>
                              <m:r>
                                <a:rPr lang="zh-CN" altLang="en-US" sz="2400" i="1" cap="none">
                                  <a:solidFill>
                                    <a:srgbClr val="0070C0"/>
                                  </a:solidFill>
                                  <a:latin typeface="Cambria Math" panose="02040503050406030204" pitchFamily="18" charset="0"/>
                                  <a:cs typeface="+mn-cs"/>
                                </a:rPr>
                                <m:t>𝑡</m:t>
                              </m:r>
                            </m:e>
                            <m:sub>
                              <m:r>
                                <a:rPr lang="zh-CN" altLang="en-US" sz="2400" i="1" cap="none">
                                  <a:solidFill>
                                    <a:srgbClr val="0070C0"/>
                                  </a:solidFill>
                                  <a:latin typeface="Cambria Math" panose="02040503050406030204" pitchFamily="18" charset="0"/>
                                  <a:cs typeface="+mn-cs"/>
                                </a:rPr>
                                <m:t>0</m:t>
                              </m:r>
                            </m:sub>
                          </m:sSub>
                        </m:sub>
                        <m:sup>
                          <m:sSub>
                            <m:sSubPr>
                              <m:ctrlPr>
                                <a:rPr lang="zh-CN" altLang="en-US" sz="2400" i="1" cap="none">
                                  <a:solidFill>
                                    <a:srgbClr val="0070C0"/>
                                  </a:solidFill>
                                  <a:latin typeface="Cambria Math" panose="02040503050406030204" pitchFamily="18" charset="0"/>
                                  <a:cs typeface="+mn-cs"/>
                                </a:rPr>
                              </m:ctrlPr>
                            </m:sSubPr>
                            <m:e>
                              <m:r>
                                <a:rPr lang="zh-CN" altLang="en-US" sz="2400" i="1" cap="none">
                                  <a:solidFill>
                                    <a:srgbClr val="0070C0"/>
                                  </a:solidFill>
                                  <a:latin typeface="Cambria Math" panose="02040503050406030204" pitchFamily="18" charset="0"/>
                                  <a:cs typeface="+mn-cs"/>
                                </a:rPr>
                                <m:t>𝑡</m:t>
                              </m:r>
                            </m:e>
                            <m:sub>
                              <m:r>
                                <a:rPr lang="zh-CN" altLang="en-US" sz="2400" i="1" cap="none">
                                  <a:solidFill>
                                    <a:srgbClr val="0070C0"/>
                                  </a:solidFill>
                                  <a:latin typeface="Cambria Math" panose="02040503050406030204" pitchFamily="18" charset="0"/>
                                  <a:cs typeface="+mn-cs"/>
                                </a:rPr>
                                <m:t>0</m:t>
                              </m:r>
                            </m:sub>
                          </m:sSub>
                        </m:sup>
                        <m:e>
                          <m:r>
                            <a:rPr lang="zh-CN" altLang="en-US" sz="2400" b="1" i="1" cap="none">
                              <a:solidFill>
                                <a:srgbClr val="0070C0"/>
                              </a:solidFill>
                              <a:latin typeface="Cambria Math" panose="02040503050406030204" pitchFamily="18" charset="0"/>
                              <a:cs typeface="+mn-cs"/>
                            </a:rPr>
                            <m:t>𝜱</m:t>
                          </m:r>
                          <m:r>
                            <a:rPr lang="zh-CN" altLang="en-US" sz="2400" i="1" cap="none">
                              <a:solidFill>
                                <a:srgbClr val="0070C0"/>
                              </a:solidFill>
                              <a:latin typeface="Cambria Math" panose="02040503050406030204" pitchFamily="18" charset="0"/>
                              <a:cs typeface="+mn-cs"/>
                            </a:rPr>
                            <m:t>(</m:t>
                          </m:r>
                          <m:r>
                            <a:rPr lang="zh-CN" altLang="en-US" sz="2400" i="1" cap="none">
                              <a:solidFill>
                                <a:srgbClr val="0070C0"/>
                              </a:solidFill>
                              <a:latin typeface="Cambria Math" panose="02040503050406030204" pitchFamily="18" charset="0"/>
                              <a:cs typeface="+mn-cs"/>
                            </a:rPr>
                            <m:t>𝑡</m:t>
                          </m:r>
                          <m:r>
                            <a:rPr lang="zh-CN" altLang="en-US" sz="2400" i="1" cap="none">
                              <a:solidFill>
                                <a:srgbClr val="0070C0"/>
                              </a:solidFill>
                              <a:latin typeface="Cambria Math" panose="02040503050406030204" pitchFamily="18" charset="0"/>
                              <a:cs typeface="+mn-cs"/>
                            </a:rPr>
                            <m:t>,</m:t>
                          </m:r>
                          <m:r>
                            <a:rPr lang="zh-CN" altLang="en-US" sz="2400" i="1" cap="none">
                              <a:solidFill>
                                <a:srgbClr val="0070C0"/>
                              </a:solidFill>
                              <a:latin typeface="Cambria Math" panose="02040503050406030204" pitchFamily="18" charset="0"/>
                              <a:cs typeface="+mn-cs"/>
                            </a:rPr>
                            <m:t>𝜏</m:t>
                          </m:r>
                          <m:r>
                            <a:rPr lang="zh-CN" altLang="en-US" sz="2400" i="1" cap="none">
                              <a:solidFill>
                                <a:srgbClr val="0070C0"/>
                              </a:solidFill>
                              <a:latin typeface="Cambria Math" panose="02040503050406030204" pitchFamily="18" charset="0"/>
                              <a:cs typeface="+mn-cs"/>
                            </a:rPr>
                            <m:t>)</m:t>
                          </m:r>
                          <m:r>
                            <a:rPr lang="zh-CN" altLang="en-US" sz="2400" b="1" i="1" cap="none">
                              <a:solidFill>
                                <a:srgbClr val="0070C0"/>
                              </a:solidFill>
                              <a:latin typeface="Cambria Math" panose="02040503050406030204" pitchFamily="18" charset="0"/>
                              <a:cs typeface="+mn-cs"/>
                            </a:rPr>
                            <m:t>𝑩</m:t>
                          </m:r>
                          <m:r>
                            <a:rPr lang="zh-CN" altLang="en-US" sz="2400" i="1" cap="none">
                              <a:solidFill>
                                <a:srgbClr val="0070C0"/>
                              </a:solidFill>
                              <a:latin typeface="Cambria Math" panose="02040503050406030204" pitchFamily="18" charset="0"/>
                              <a:cs typeface="+mn-cs"/>
                            </a:rPr>
                            <m:t>(</m:t>
                          </m:r>
                          <m:r>
                            <a:rPr lang="zh-CN" altLang="en-US" sz="2400" i="1" cap="none">
                              <a:solidFill>
                                <a:srgbClr val="0070C0"/>
                              </a:solidFill>
                              <a:latin typeface="Cambria Math" panose="02040503050406030204" pitchFamily="18" charset="0"/>
                              <a:cs typeface="+mn-cs"/>
                            </a:rPr>
                            <m:t>𝜏</m:t>
                          </m:r>
                          <m:r>
                            <a:rPr lang="zh-CN" altLang="en-US" sz="2400" i="1" cap="none">
                              <a:solidFill>
                                <a:srgbClr val="0070C0"/>
                              </a:solidFill>
                              <a:latin typeface="Cambria Math" panose="02040503050406030204" pitchFamily="18" charset="0"/>
                              <a:cs typeface="+mn-cs"/>
                            </a:rPr>
                            <m:t>)</m:t>
                          </m:r>
                        </m:e>
                      </m:nary>
                      <m:r>
                        <a:rPr lang="zh-CN" altLang="en-US" sz="2400" b="1" i="1" cap="none">
                          <a:solidFill>
                            <a:srgbClr val="0070C0"/>
                          </a:solidFill>
                          <a:latin typeface="Cambria Math" panose="02040503050406030204" pitchFamily="18" charset="0"/>
                          <a:cs typeface="+mn-cs"/>
                        </a:rPr>
                        <m:t>𝒖</m:t>
                      </m:r>
                      <m:r>
                        <a:rPr lang="zh-CN" altLang="en-US" sz="2400" i="1" cap="none">
                          <a:solidFill>
                            <a:srgbClr val="0070C0"/>
                          </a:solidFill>
                          <a:latin typeface="Cambria Math" panose="02040503050406030204" pitchFamily="18" charset="0"/>
                          <a:cs typeface="+mn-cs"/>
                        </a:rPr>
                        <m:t>(</m:t>
                      </m:r>
                      <m:r>
                        <a:rPr lang="zh-CN" altLang="en-US" sz="2400" i="1" cap="none">
                          <a:solidFill>
                            <a:srgbClr val="0070C0"/>
                          </a:solidFill>
                          <a:latin typeface="Cambria Math" panose="02040503050406030204" pitchFamily="18" charset="0"/>
                          <a:cs typeface="+mn-cs"/>
                        </a:rPr>
                        <m:t>𝜏</m:t>
                      </m:r>
                      <m:r>
                        <a:rPr lang="zh-CN" altLang="en-US" sz="2400" i="1" cap="none">
                          <a:solidFill>
                            <a:srgbClr val="0070C0"/>
                          </a:solidFill>
                          <a:latin typeface="Cambria Math" panose="02040503050406030204" pitchFamily="18" charset="0"/>
                          <a:cs typeface="+mn-cs"/>
                        </a:rPr>
                        <m:t>)</m:t>
                      </m:r>
                      <m:func>
                        <m:funcPr>
                          <m:ctrlPr>
                            <a:rPr lang="zh-CN" altLang="en-US" sz="2400" i="1" cap="none">
                              <a:solidFill>
                                <a:srgbClr val="0070C0"/>
                              </a:solidFill>
                              <a:latin typeface="Cambria Math" panose="02040503050406030204" pitchFamily="18" charset="0"/>
                              <a:cs typeface="+mn-cs"/>
                            </a:rPr>
                          </m:ctrlPr>
                        </m:funcPr>
                        <m:fName>
                          <m:r>
                            <a:rPr lang="zh-CN" altLang="en-US" sz="2400" b="0" i="1" cap="none">
                              <a:solidFill>
                                <a:srgbClr val="0070C0"/>
                              </a:solidFill>
                              <a:latin typeface="Cambria Math" panose="02040503050406030204" pitchFamily="18" charset="0"/>
                              <a:cs typeface="+mn-cs"/>
                            </a:rPr>
                            <m:t>𝑑</m:t>
                          </m:r>
                        </m:fName>
                        <m:e>
                          <m:r>
                            <a:rPr lang="zh-CN" altLang="en-US" sz="2400" b="0" i="1" cap="none">
                              <a:solidFill>
                                <a:srgbClr val="0070C0"/>
                              </a:solidFill>
                              <a:latin typeface="Cambria Math" panose="02040503050406030204" pitchFamily="18" charset="0"/>
                              <a:cs typeface="+mn-cs"/>
                            </a:rPr>
                            <m:t>𝜏</m:t>
                          </m:r>
                        </m:e>
                      </m:func>
                    </m:oMath>
                  </m:oMathPara>
                </a14:m>
                <a:br>
                  <a:rPr lang="en-US" altLang="zh-CN" sz="2400" dirty="0">
                    <a:solidFill>
                      <a:srgbClr val="0070C0"/>
                    </a:solidFill>
                    <a:latin typeface="Times New Roman" panose="02020603050405020304" pitchFamily="18" charset="0"/>
                  </a:rPr>
                </a:br>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en-US" altLang="zh-CN" sz="2400" dirty="0">
                    <a:latin typeface="Times New Roman" panose="02020603050405020304" pitchFamily="18" charset="0"/>
                  </a:rPr>
                  <a:t>2-68</a:t>
                </a:r>
                <a:r>
                  <a:rPr lang="zh-CN" altLang="en-US" sz="2400" dirty="0">
                    <a:latin typeface="Times New Roman" panose="02020603050405020304" pitchFamily="18" charset="0"/>
                  </a:rPr>
                  <a:t>）</a:t>
                </a:r>
              </a:p>
            </p:txBody>
          </p:sp>
        </mc:Choice>
        <mc:Fallback xmlns="">
          <p:sp>
            <p:nvSpPr>
              <p:cNvPr id="2" name="标题 1">
                <a:extLst>
                  <a:ext uri="{FF2B5EF4-FFF2-40B4-BE49-F238E27FC236}">
                    <a16:creationId xmlns:a16="http://schemas.microsoft.com/office/drawing/2014/main" id="{02D4CFE7-BCD0-47A7-BF7F-33D7BF9A6F19}"/>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123912" name="Rectangle 8">
            <a:extLst>
              <a:ext uri="{FF2B5EF4-FFF2-40B4-BE49-F238E27FC236}">
                <a16:creationId xmlns:a16="http://schemas.microsoft.com/office/drawing/2014/main" id="{C70F324C-7BED-4E51-8DFF-DB94C3434C4F}"/>
              </a:ext>
            </a:extLst>
          </p:cNvPr>
          <p:cNvSpPr>
            <a:spLocks noChangeArrowheads="1"/>
          </p:cNvSpPr>
          <p:nvPr/>
        </p:nvSpPr>
        <p:spPr bwMode="auto">
          <a:xfrm>
            <a:off x="2286000" y="4921251"/>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US" altLang="zh-CN" b="0"/>
          </a:p>
          <a:p>
            <a:pPr algn="l"/>
            <a:endParaRPr lang="en-US" altLang="zh-CN" b="0"/>
          </a:p>
        </p:txBody>
      </p:sp>
      <p:sp>
        <p:nvSpPr>
          <p:cNvPr id="14" name="标注: 线形(带强调线) 13">
            <a:extLst>
              <a:ext uri="{FF2B5EF4-FFF2-40B4-BE49-F238E27FC236}">
                <a16:creationId xmlns:a16="http://schemas.microsoft.com/office/drawing/2014/main" id="{4736D412-8D2E-4308-A736-DB3BE30E389E}"/>
              </a:ext>
            </a:extLst>
          </p:cNvPr>
          <p:cNvSpPr/>
          <p:nvPr/>
        </p:nvSpPr>
        <p:spPr>
          <a:xfrm>
            <a:off x="1934294" y="5167614"/>
            <a:ext cx="1974347" cy="792088"/>
          </a:xfrm>
          <a:prstGeom prst="accentCallout1">
            <a:avLst>
              <a:gd name="adj1" fmla="val -12584"/>
              <a:gd name="adj2" fmla="val 101138"/>
              <a:gd name="adj3" fmla="val -123331"/>
              <a:gd name="adj4" fmla="val 146829"/>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400" dirty="0">
                <a:latin typeface="微软雅黑 Light" panose="020B0502040204020203" pitchFamily="34" charset="-122"/>
                <a:ea typeface="微软雅黑 Light" panose="020B0502040204020203" pitchFamily="34" charset="-122"/>
              </a:rPr>
              <a:t>零输入响应</a:t>
            </a:r>
          </a:p>
        </p:txBody>
      </p:sp>
      <p:sp>
        <p:nvSpPr>
          <p:cNvPr id="15" name="标注: 线形(带强调线) 14">
            <a:extLst>
              <a:ext uri="{FF2B5EF4-FFF2-40B4-BE49-F238E27FC236}">
                <a16:creationId xmlns:a16="http://schemas.microsoft.com/office/drawing/2014/main" id="{0B962875-3609-4F14-B8DF-3EA36CD49FF2}"/>
              </a:ext>
            </a:extLst>
          </p:cNvPr>
          <p:cNvSpPr/>
          <p:nvPr/>
        </p:nvSpPr>
        <p:spPr>
          <a:xfrm>
            <a:off x="8941802" y="4981590"/>
            <a:ext cx="1788452" cy="953966"/>
          </a:xfrm>
          <a:prstGeom prst="accentCallout1">
            <a:avLst>
              <a:gd name="adj1" fmla="val 18750"/>
              <a:gd name="adj2" fmla="val -499"/>
              <a:gd name="adj3" fmla="val -57250"/>
              <a:gd name="adj4" fmla="val -26789"/>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2400" dirty="0">
                <a:latin typeface="微软雅黑 Light" panose="020B0502040204020203" pitchFamily="34" charset="-122"/>
                <a:ea typeface="微软雅黑 Light" panose="020B0502040204020203" pitchFamily="34" charset="-122"/>
              </a:rPr>
              <a:t>零状态响应</a:t>
            </a:r>
          </a:p>
        </p:txBody>
      </p:sp>
      <p:sp>
        <p:nvSpPr>
          <p:cNvPr id="8" name="灯片编号占位符 1">
            <a:extLst>
              <a:ext uri="{FF2B5EF4-FFF2-40B4-BE49-F238E27FC236}">
                <a16:creationId xmlns:a16="http://schemas.microsoft.com/office/drawing/2014/main" id="{3A2869F1-5277-4EAE-B049-B20C84C2AD02}"/>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74</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24F0570-ED7A-43A5-8E60-F2CCEEECED32}"/>
                  </a:ext>
                </a:extLst>
              </p:cNvPr>
              <p:cNvSpPr>
                <a:spLocks noGrp="1"/>
              </p:cNvSpPr>
              <p:nvPr>
                <p:ph type="title" idx="4294967295"/>
              </p:nvPr>
            </p:nvSpPr>
            <p:spPr>
              <a:xfrm>
                <a:off x="623393" y="404665"/>
                <a:ext cx="11189822" cy="6192688"/>
              </a:xfrm>
            </p:spPr>
            <p:txBody>
              <a:bodyPr/>
              <a:lstStyle/>
              <a:p>
                <a:pPr fontAlgn="base">
                  <a:lnSpc>
                    <a:spcPct val="100000"/>
                  </a:lnSpc>
                  <a:spcAft>
                    <a:spcPct val="0"/>
                  </a:spcAft>
                </a:pPr>
                <a:r>
                  <a:rPr lang="zh-CN" altLang="en-US" sz="2400" dirty="0">
                    <a:latin typeface="Times New Roman" panose="02020603050405020304" pitchFamily="18" charset="0"/>
                    <a:cs typeface="Times New Roman" panose="02020603050405020304" pitchFamily="18" charset="0"/>
                  </a:rPr>
                  <a:t>例</a:t>
                </a:r>
                <a:r>
                  <a:rPr lang="en-US" altLang="zh-CN" sz="2400" dirty="0">
                    <a:latin typeface="Times New Roman" panose="02020603050405020304" pitchFamily="18" charset="0"/>
                    <a:cs typeface="Times New Roman" panose="02020603050405020304" pitchFamily="18" charset="0"/>
                  </a:rPr>
                  <a:t>2-9 </a:t>
                </a:r>
                <a:r>
                  <a:rPr lang="zh-CN" altLang="en-US" sz="2400" dirty="0">
                    <a:latin typeface="Times New Roman" panose="02020603050405020304" pitchFamily="18" charset="0"/>
                    <a:cs typeface="Times New Roman" panose="02020603050405020304" pitchFamily="18" charset="0"/>
                  </a:rPr>
                  <a:t>已知线性时变系统的状态空间表达式为 </a:t>
                </a:r>
                <a:br>
                  <a:rPr lang="zh-CN" altLang="en-US" sz="2400"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𝑡</m:t>
                                </m:r>
                              </m:e>
                            </m:mr>
                            <m:mr>
                              <m:e>
                                <m:r>
                                  <a:rPr lang="zh-CN" altLang="en-US" sz="2400" i="1">
                                    <a:solidFill>
                                      <a:srgbClr val="000000"/>
                                    </a:solidFill>
                                    <a:latin typeface="Cambria Math" panose="02040503050406030204" pitchFamily="18" charset="0"/>
                                  </a:rPr>
                                  <m:t>0</m:t>
                                </m:r>
                              </m:e>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sup>
                                </m:sSup>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oMath>
                  </m:oMathPara>
                </a14:m>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试求初始</a:t>
                </a:r>
                <a:r>
                  <a:rPr lang="zh-CN" altLang="en-US" sz="2400" cap="none" dirty="0">
                    <a:latin typeface="Times New Roman" panose="02020603050405020304" pitchFamily="18" charset="0"/>
                    <a:cs typeface="Times New Roman" panose="02020603050405020304" pitchFamily="18" charset="0"/>
                  </a:rPr>
                  <a:t>时刻</a:t>
                </a:r>
                <a:r>
                  <a:rPr lang="en-US" altLang="zh-CN" sz="2400" i="1" cap="none" dirty="0">
                    <a:latin typeface="Times New Roman" panose="02020603050405020304" pitchFamily="18" charset="0"/>
                    <a:cs typeface="Times New Roman" panose="02020603050405020304" pitchFamily="18" charset="0"/>
                  </a:rPr>
                  <a:t>t</a:t>
                </a:r>
                <a:r>
                  <a:rPr lang="en-US" altLang="zh-CN" sz="2400" cap="none" baseline="-25000" dirty="0">
                    <a:latin typeface="Times New Roman" panose="02020603050405020304" pitchFamily="18" charset="0"/>
                    <a:cs typeface="Times New Roman" panose="02020603050405020304" pitchFamily="18" charset="0"/>
                  </a:rPr>
                  <a:t>0</a:t>
                </a:r>
                <a:r>
                  <a:rPr lang="en-US" altLang="zh-CN" sz="2400" cap="none" dirty="0">
                    <a:latin typeface="Times New Roman" panose="02020603050405020304" pitchFamily="18" charset="0"/>
                    <a:cs typeface="Times New Roman" panose="02020603050405020304" pitchFamily="18" charset="0"/>
                  </a:rPr>
                  <a:t>=0</a:t>
                </a:r>
                <a:r>
                  <a:rPr lang="zh-CN" altLang="en-US" sz="2400" cap="none" dirty="0">
                    <a:latin typeface="Times New Roman" panose="02020603050405020304" pitchFamily="18" charset="0"/>
                    <a:cs typeface="Times New Roman" panose="02020603050405020304" pitchFamily="18" charset="0"/>
                  </a:rPr>
                  <a:t>，初始状态</a:t>
                </a:r>
                <a:r>
                  <a:rPr lang="en-US" altLang="zh-CN" sz="2400" b="1" i="1" cap="none" dirty="0">
                    <a:latin typeface="Times New Roman" panose="02020603050405020304" pitchFamily="18" charset="0"/>
                    <a:cs typeface="Times New Roman" panose="02020603050405020304" pitchFamily="18" charset="0"/>
                  </a:rPr>
                  <a:t>x</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t</a:t>
                </a:r>
                <a:r>
                  <a:rPr lang="en-US" altLang="zh-CN" sz="2400" cap="none" baseline="-25000" dirty="0">
                    <a:latin typeface="Times New Roman" panose="02020603050405020304" pitchFamily="18" charset="0"/>
                    <a:cs typeface="Times New Roman" panose="02020603050405020304" pitchFamily="18" charset="0"/>
                  </a:rPr>
                  <a:t>0</a:t>
                </a:r>
                <a:r>
                  <a:rPr lang="en-US" altLang="zh-CN" sz="2400" cap="none" dirty="0">
                    <a:latin typeface="Times New Roman" panose="02020603050405020304" pitchFamily="18" charset="0"/>
                    <a:cs typeface="Times New Roman" panose="02020603050405020304" pitchFamily="18" charset="0"/>
                  </a:rPr>
                  <a:t>)=0</a:t>
                </a:r>
                <a:r>
                  <a:rPr lang="zh-CN" altLang="en-US" sz="2400" cap="none" dirty="0">
                    <a:latin typeface="Times New Roman" panose="02020603050405020304" pitchFamily="18" charset="0"/>
                    <a:cs typeface="Times New Roman" panose="02020603050405020304" pitchFamily="18" charset="0"/>
                  </a:rPr>
                  <a:t>时，输入为单位阶跃信号</a:t>
                </a:r>
                <a:r>
                  <a:rPr lang="en-US" altLang="zh-CN" sz="2400" b="1" i="1" cap="none" dirty="0">
                    <a:latin typeface="Times New Roman" panose="02020603050405020304" pitchFamily="18" charset="0"/>
                    <a:cs typeface="Times New Roman" panose="02020603050405020304" pitchFamily="18" charset="0"/>
                  </a:rPr>
                  <a:t>u</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t</a:t>
                </a:r>
                <a:r>
                  <a:rPr lang="en-US" altLang="zh-CN" sz="2400" cap="none" dirty="0">
                    <a:latin typeface="Times New Roman" panose="02020603050405020304" pitchFamily="18" charset="0"/>
                    <a:cs typeface="Times New Roman" panose="02020603050405020304" pitchFamily="18" charset="0"/>
                  </a:rPr>
                  <a:t>)=</a:t>
                </a:r>
                <a:r>
                  <a:rPr lang="en-US" altLang="zh-CN" sz="2400" b="1" cap="none" dirty="0">
                    <a:latin typeface="Times New Roman" panose="02020603050405020304" pitchFamily="18" charset="0"/>
                    <a:cs typeface="Times New Roman" panose="02020603050405020304" pitchFamily="18" charset="0"/>
                  </a:rPr>
                  <a:t>1</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t</a:t>
                </a:r>
                <a:r>
                  <a:rPr lang="en-US" altLang="zh-CN" sz="2400" cap="none" dirty="0">
                    <a:latin typeface="Times New Roman" panose="02020603050405020304" pitchFamily="18" charset="0"/>
                    <a:cs typeface="Times New Roman" panose="02020603050405020304" pitchFamily="18" charset="0"/>
                  </a:rPr>
                  <a:t>) </a:t>
                </a:r>
                <a:r>
                  <a:rPr lang="zh-CN" altLang="en-US" sz="2400" cap="none" dirty="0">
                    <a:latin typeface="Times New Roman" panose="02020603050405020304" pitchFamily="18" charset="0"/>
                    <a:cs typeface="Times New Roman" panose="02020603050405020304" pitchFamily="18" charset="0"/>
                  </a:rPr>
                  <a:t>的系统输出响应。 </a:t>
                </a:r>
                <a:br>
                  <a:rPr lang="zh-CN" altLang="en-US" sz="2400" cap="none" dirty="0">
                    <a:latin typeface="Times New Roman" panose="02020603050405020304" pitchFamily="18" charset="0"/>
                    <a:cs typeface="Times New Roman" panose="02020603050405020304" pitchFamily="18" charset="0"/>
                  </a:rPr>
                </a:br>
                <a:r>
                  <a:rPr lang="en-US" altLang="zh-CN" sz="2400" cap="none" dirty="0">
                    <a:solidFill>
                      <a:srgbClr val="35507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cap="none" dirty="0">
                    <a:latin typeface="Times New Roman" panose="02020603050405020304" pitchFamily="18" charset="0"/>
                    <a:cs typeface="Times New Roman" panose="02020603050405020304" pitchFamily="18" charset="0"/>
                  </a:rPr>
                  <a:t>解 对任意时间</a:t>
                </a:r>
                <a:r>
                  <a:rPr lang="en-US" altLang="zh-CN" sz="2400" i="1" cap="none" dirty="0">
                    <a:latin typeface="Times New Roman" panose="02020603050405020304" pitchFamily="18" charset="0"/>
                    <a:cs typeface="Times New Roman" panose="02020603050405020304" pitchFamily="18" charset="0"/>
                  </a:rPr>
                  <a:t>t</a:t>
                </a:r>
                <a:r>
                  <a:rPr lang="en-US" altLang="zh-CN" sz="2400" cap="none" baseline="-30000" dirty="0">
                    <a:latin typeface="Times New Roman" panose="02020603050405020304" pitchFamily="18" charset="0"/>
                    <a:cs typeface="Times New Roman" panose="02020603050405020304" pitchFamily="18" charset="0"/>
                  </a:rPr>
                  <a:t>1</a:t>
                </a:r>
                <a:r>
                  <a:rPr lang="zh-CN" altLang="en-US" sz="2400" cap="none" dirty="0">
                    <a:latin typeface="Times New Roman" panose="02020603050405020304" pitchFamily="18" charset="0"/>
                    <a:cs typeface="Times New Roman" panose="02020603050405020304" pitchFamily="18" charset="0"/>
                  </a:rPr>
                  <a:t>和</a:t>
                </a:r>
                <a:r>
                  <a:rPr lang="en-US" altLang="zh-CN" sz="2400" i="1" cap="none" dirty="0">
                    <a:latin typeface="Times New Roman" panose="02020603050405020304" pitchFamily="18" charset="0"/>
                    <a:cs typeface="Times New Roman" panose="02020603050405020304" pitchFamily="18" charset="0"/>
                  </a:rPr>
                  <a:t>t</a:t>
                </a:r>
                <a:r>
                  <a:rPr lang="en-US" altLang="zh-CN" sz="2400" cap="none" baseline="-30000" dirty="0">
                    <a:latin typeface="Times New Roman" panose="02020603050405020304" pitchFamily="18" charset="0"/>
                    <a:cs typeface="Times New Roman" panose="02020603050405020304" pitchFamily="18" charset="0"/>
                  </a:rPr>
                  <a:t>2</a:t>
                </a:r>
                <a:r>
                  <a:rPr lang="zh-CN" altLang="en-US" sz="2400" cap="none" dirty="0">
                    <a:latin typeface="Times New Roman" panose="02020603050405020304" pitchFamily="18" charset="0"/>
                    <a:cs typeface="Times New Roman" panose="02020603050405020304" pitchFamily="18" charset="0"/>
                  </a:rPr>
                  <a:t>，有 </a:t>
                </a:r>
                <a:br>
                  <a:rPr lang="en-US" altLang="zh-CN" sz="2400" cap="none" dirty="0">
                    <a:solidFill>
                      <a:srgbClr val="355071"/>
                    </a:solidFill>
                    <a:latin typeface="Times New Roman" panose="02020603050405020304" pitchFamily="18" charset="0"/>
                    <a:ea typeface="黑体" panose="02010609060101010101" pitchFamily="49"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
                        <m:dPr>
                          <m:begChr m:val="["/>
                          <m:endChr m:val="]"/>
                          <m:ctrlPr>
                            <a:rPr lang="zh-CN" altLang="en-US" sz="2400" i="1" cap="none" smtClean="0">
                              <a:solidFill>
                                <a:srgbClr val="000000"/>
                              </a:solidFill>
                              <a:latin typeface="Cambria Math" panose="02040503050406030204" pitchFamily="18" charset="0"/>
                            </a:rPr>
                          </m:ctrlPr>
                        </m:dPr>
                        <m:e>
                          <m:m>
                            <m:mPr>
                              <m:plcHide m:val="on"/>
                              <m:mcs>
                                <m:mc>
                                  <m:mcPr>
                                    <m:count m:val="2"/>
                                    <m:mcJc m:val="center"/>
                                  </m:mcPr>
                                </m:mc>
                              </m:mcs>
                              <m:ctrlPr>
                                <a:rPr lang="zh-CN" altLang="en-US"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0</m:t>
                                </m:r>
                              </m:e>
                              <m:e>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e>
                            </m:mr>
                            <m:mr>
                              <m:e>
                                <m:r>
                                  <a:rPr lang="zh-CN" altLang="en-US" sz="2400" i="1" cap="none">
                                    <a:solidFill>
                                      <a:srgbClr val="000000"/>
                                    </a:solidFill>
                                    <a:latin typeface="Cambria Math" panose="02040503050406030204" pitchFamily="18" charset="0"/>
                                  </a:rPr>
                                  <m:t>0</m:t>
                                </m:r>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sup>
                                </m:sSup>
                              </m:e>
                            </m:mr>
                          </m:m>
                        </m:e>
                      </m:d>
                      <m:d>
                        <m:dPr>
                          <m:begChr m:val="["/>
                          <m:endChr m:val="]"/>
                          <m:ctrlPr>
                            <a:rPr lang="zh-CN" altLang="en-US" sz="2400" i="1" cap="none">
                              <a:solidFill>
                                <a:srgbClr val="000000"/>
                              </a:solidFill>
                              <a:latin typeface="Cambria Math" panose="02040503050406030204" pitchFamily="18" charset="0"/>
                            </a:rPr>
                          </m:ctrlPr>
                        </m:dPr>
                        <m:e>
                          <m:m>
                            <m:mPr>
                              <m:plcHide m:val="on"/>
                              <m:mcs>
                                <m:mc>
                                  <m:mcPr>
                                    <m:count m:val="2"/>
                                    <m:mcJc m:val="center"/>
                                  </m:mcPr>
                                </m:mc>
                              </m:mcs>
                              <m:ctrlPr>
                                <a:rPr lang="zh-CN" altLang="en-US"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0</m:t>
                                </m:r>
                              </m:e>
                              <m:e>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e>
                            </m:mr>
                            <m:mr>
                              <m:e>
                                <m:r>
                                  <a:rPr lang="zh-CN" altLang="en-US" sz="2400" i="1" cap="none">
                                    <a:solidFill>
                                      <a:srgbClr val="000000"/>
                                    </a:solidFill>
                                    <a:latin typeface="Cambria Math" panose="02040503050406030204" pitchFamily="18" charset="0"/>
                                  </a:rPr>
                                  <m:t>0</m:t>
                                </m:r>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sup>
                                </m:sSup>
                              </m:e>
                            </m:mr>
                          </m:m>
                        </m:e>
                      </m:d>
                      <m:r>
                        <a:rPr lang="zh-CN" altLang="en-US" sz="2400" i="1" cap="none">
                          <a:solidFill>
                            <a:srgbClr val="000000"/>
                          </a:solidFill>
                          <a:latin typeface="Cambria Math" panose="02040503050406030204" pitchFamily="18" charset="0"/>
                        </a:rPr>
                        <m:t>=</m:t>
                      </m:r>
                      <m:d>
                        <m:dPr>
                          <m:begChr m:val="["/>
                          <m:endChr m:val="]"/>
                          <m:ctrlPr>
                            <a:rPr lang="zh-CN" altLang="en-US" sz="2400" i="1" cap="none">
                              <a:solidFill>
                                <a:srgbClr val="000000"/>
                              </a:solidFill>
                              <a:latin typeface="Cambria Math" panose="02040503050406030204" pitchFamily="18" charset="0"/>
                            </a:rPr>
                          </m:ctrlPr>
                        </m:dPr>
                        <m:e>
                          <m:m>
                            <m:mPr>
                              <m:plcHide m:val="on"/>
                              <m:mcs>
                                <m:mc>
                                  <m:mcPr>
                                    <m:count m:val="2"/>
                                    <m:mcJc m:val="center"/>
                                  </m:mcPr>
                                </m:mc>
                              </m:mcs>
                              <m:ctrlPr>
                                <a:rPr lang="zh-CN" altLang="en-US"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0</m:t>
                                </m:r>
                              </m:e>
                              <m:e>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sup>
                                </m:sSup>
                              </m:e>
                            </m:mr>
                            <m:mr>
                              <m:e>
                                <m:r>
                                  <a:rPr lang="zh-CN" altLang="en-US" sz="2400" i="1" cap="none">
                                    <a:solidFill>
                                      <a:srgbClr val="000000"/>
                                    </a:solidFill>
                                    <a:latin typeface="Cambria Math" panose="02040503050406030204" pitchFamily="18" charset="0"/>
                                  </a:rPr>
                                  <m:t>0</m:t>
                                </m:r>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sup>
                                </m:sSup>
                              </m:e>
                            </m:mr>
                          </m:m>
                        </m:e>
                      </m:d>
                    </m:oMath>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
                        <m:dPr>
                          <m:begChr m:val="["/>
                          <m:endChr m:val="]"/>
                          <m:ctrlPr>
                            <a:rPr lang="zh-CN" altLang="en-US" sz="2400" i="1" cap="none" smtClean="0">
                              <a:solidFill>
                                <a:srgbClr val="000000"/>
                              </a:solidFill>
                              <a:latin typeface="Cambria Math" panose="02040503050406030204" pitchFamily="18" charset="0"/>
                            </a:rPr>
                          </m:ctrlPr>
                        </m:dPr>
                        <m:e>
                          <m:m>
                            <m:mPr>
                              <m:plcHide m:val="on"/>
                              <m:mcs>
                                <m:mc>
                                  <m:mcPr>
                                    <m:count m:val="2"/>
                                    <m:mcJc m:val="center"/>
                                  </m:mcPr>
                                </m:mc>
                              </m:mcs>
                              <m:ctrlPr>
                                <a:rPr lang="zh-CN" altLang="en-US"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0</m:t>
                                </m:r>
                              </m:e>
                              <m:e>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e>
                            </m:mr>
                            <m:mr>
                              <m:e>
                                <m:r>
                                  <a:rPr lang="zh-CN" altLang="en-US" sz="2400" i="1" cap="none">
                                    <a:solidFill>
                                      <a:srgbClr val="000000"/>
                                    </a:solidFill>
                                    <a:latin typeface="Cambria Math" panose="02040503050406030204" pitchFamily="18" charset="0"/>
                                  </a:rPr>
                                  <m:t>0</m:t>
                                </m:r>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sup>
                                </m:sSup>
                              </m:e>
                            </m:mr>
                          </m:m>
                        </m:e>
                      </m:d>
                      <m:d>
                        <m:dPr>
                          <m:begChr m:val="["/>
                          <m:endChr m:val="]"/>
                          <m:ctrlPr>
                            <a:rPr lang="zh-CN" altLang="en-US" sz="2400" i="1" cap="none">
                              <a:solidFill>
                                <a:srgbClr val="000000"/>
                              </a:solidFill>
                              <a:latin typeface="Cambria Math" panose="02040503050406030204" pitchFamily="18" charset="0"/>
                            </a:rPr>
                          </m:ctrlPr>
                        </m:dPr>
                        <m:e>
                          <m:m>
                            <m:mPr>
                              <m:plcHide m:val="on"/>
                              <m:mcs>
                                <m:mc>
                                  <m:mcPr>
                                    <m:count m:val="2"/>
                                    <m:mcJc m:val="center"/>
                                  </m:mcPr>
                                </m:mc>
                              </m:mcs>
                              <m:ctrlPr>
                                <a:rPr lang="zh-CN" altLang="en-US"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0</m:t>
                                </m:r>
                              </m:e>
                              <m:e>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e>
                            </m:mr>
                            <m:mr>
                              <m:e>
                                <m:r>
                                  <a:rPr lang="zh-CN" altLang="en-US" sz="2400" i="1" cap="none">
                                    <a:solidFill>
                                      <a:srgbClr val="000000"/>
                                    </a:solidFill>
                                    <a:latin typeface="Cambria Math" panose="02040503050406030204" pitchFamily="18" charset="0"/>
                                  </a:rPr>
                                  <m:t>0</m:t>
                                </m:r>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sup>
                                </m:sSup>
                              </m:e>
                            </m:mr>
                          </m:m>
                        </m:e>
                      </m:d>
                      <m:r>
                        <a:rPr lang="zh-CN" altLang="en-US" sz="2400" i="1" cap="none">
                          <a:solidFill>
                            <a:srgbClr val="000000"/>
                          </a:solidFill>
                          <a:latin typeface="Cambria Math" panose="02040503050406030204" pitchFamily="18" charset="0"/>
                        </a:rPr>
                        <m:t>=</m:t>
                      </m:r>
                      <m:d>
                        <m:dPr>
                          <m:begChr m:val="["/>
                          <m:endChr m:val="]"/>
                          <m:ctrlPr>
                            <a:rPr lang="zh-CN" altLang="en-US" sz="2400" i="1" cap="none">
                              <a:solidFill>
                                <a:srgbClr val="000000"/>
                              </a:solidFill>
                              <a:latin typeface="Cambria Math" panose="02040503050406030204" pitchFamily="18" charset="0"/>
                            </a:rPr>
                          </m:ctrlPr>
                        </m:dPr>
                        <m:e>
                          <m:m>
                            <m:mPr>
                              <m:plcHide m:val="on"/>
                              <m:mcs>
                                <m:mc>
                                  <m:mcPr>
                                    <m:count m:val="2"/>
                                    <m:mcJc m:val="center"/>
                                  </m:mcPr>
                                </m:mc>
                              </m:mcs>
                              <m:ctrlPr>
                                <a:rPr lang="zh-CN" altLang="en-US" sz="2400" i="1" cap="none">
                                  <a:solidFill>
                                    <a:srgbClr val="000000"/>
                                  </a:solidFill>
                                  <a:latin typeface="Cambria Math" panose="02040503050406030204" pitchFamily="18" charset="0"/>
                                </a:rPr>
                              </m:ctrlPr>
                            </m:mPr>
                            <m:mr>
                              <m:e>
                                <m:r>
                                  <a:rPr lang="zh-CN" altLang="en-US" sz="2400" i="1" cap="none">
                                    <a:solidFill>
                                      <a:srgbClr val="000000"/>
                                    </a:solidFill>
                                    <a:latin typeface="Cambria Math" panose="02040503050406030204" pitchFamily="18" charset="0"/>
                                  </a:rPr>
                                  <m:t>0</m:t>
                                </m:r>
                              </m:e>
                              <m:e>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sup>
                                </m:sSup>
                              </m:e>
                            </m:mr>
                            <m:mr>
                              <m:e>
                                <m:r>
                                  <a:rPr lang="zh-CN" altLang="en-US" sz="2400" i="1" cap="none">
                                    <a:solidFill>
                                      <a:srgbClr val="000000"/>
                                    </a:solidFill>
                                    <a:latin typeface="Cambria Math" panose="02040503050406030204" pitchFamily="18" charset="0"/>
                                  </a:rPr>
                                  <m:t>0</m:t>
                                </m:r>
                              </m:e>
                              <m:e>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2</m:t>
                                        </m:r>
                                      </m:sub>
                                    </m:sSub>
                                  </m:sup>
                                </m:sSup>
                                <m:sSup>
                                  <m:sSupPr>
                                    <m:ctrlPr>
                                      <a:rPr lang="zh-CN" altLang="en-US" sz="2400" i="1" cap="none">
                                        <a:solidFill>
                                          <a:srgbClr val="000000"/>
                                        </a:solidFill>
                                        <a:latin typeface="Cambria Math" panose="02040503050406030204" pitchFamily="18" charset="0"/>
                                      </a:rPr>
                                    </m:ctrlPr>
                                  </m:sSupPr>
                                  <m:e>
                                    <m:r>
                                      <m:rPr>
                                        <m:sty m:val="p"/>
                                      </m:rPr>
                                      <a:rPr lang="zh-CN" altLang="en-US" sz="2400" cap="none">
                                        <a:solidFill>
                                          <a:srgbClr val="000000"/>
                                        </a:solidFill>
                                        <a:latin typeface="Cambria Math" panose="02040503050406030204" pitchFamily="18" charset="0"/>
                                      </a:rPr>
                                      <m:t>e</m:t>
                                    </m:r>
                                  </m:e>
                                  <m: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𝑡</m:t>
                                        </m:r>
                                      </m:e>
                                      <m:sub>
                                        <m:r>
                                          <a:rPr lang="zh-CN" altLang="en-US" sz="2400" i="1" cap="none">
                                            <a:solidFill>
                                              <a:srgbClr val="000000"/>
                                            </a:solidFill>
                                            <a:latin typeface="Cambria Math" panose="02040503050406030204" pitchFamily="18" charset="0"/>
                                          </a:rPr>
                                          <m:t>1</m:t>
                                        </m:r>
                                      </m:sub>
                                    </m:sSub>
                                  </m:sup>
                                </m:sSup>
                              </m:e>
                            </m:mr>
                          </m:m>
                        </m:e>
                      </m:d>
                    </m:oMath>
                  </m:oMathPara>
                </a14:m>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因为</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br>
                  <a:rPr lang="zh-CN" altLang="en-US" sz="2400" dirty="0">
                    <a:latin typeface="Times New Roman" panose="02020603050405020304" pitchFamily="18" charset="0"/>
                    <a:ea typeface="黑体" panose="02010609060101010101" pitchFamily="49"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oMath>
                  </m:oMathPara>
                </a14:m>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所以</a:t>
                </a:r>
                <a14:m>
                  <m:oMath xmlns:m="http://schemas.openxmlformats.org/officeDocument/2006/math">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en-US" altLang="zh-CN" sz="2400" i="1" cap="none" smtClean="0">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与</a:t>
                </a:r>
                <a14:m>
                  <m:oMath xmlns:m="http://schemas.openxmlformats.org/officeDocument/2006/math">
                    <m:nary>
                      <m:naryPr>
                        <m:ctrlPr>
                          <a:rPr lang="zh-CN" altLang="en-US" sz="2400" i="1">
                            <a:solidFill>
                              <a:srgbClr val="000000"/>
                            </a:solidFill>
                            <a:latin typeface="Cambria Math" panose="02040503050406030204" pitchFamily="18" charset="0"/>
                          </a:rPr>
                        </m:ctrlPr>
                      </m:naryPr>
                      <m:sub>
                        <m:r>
                          <a:rPr lang="zh-CN" altLang="en-US" sz="240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sub>
                      <m:sup>
                        <m: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𝑡</m:t>
                        </m:r>
                      </m:sup>
                      <m:e>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𝜏</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𝜏</m:t>
                        </m:r>
                      </m:e>
                    </m:nary>
                  </m:oMath>
                </a14:m>
                <a:r>
                  <a:rPr lang="zh-CN" altLang="en-US" sz="2400" dirty="0">
                    <a:latin typeface="Times New Roman" panose="02020603050405020304" pitchFamily="18" charset="0"/>
                    <a:cs typeface="Times New Roman" panose="02020603050405020304" pitchFamily="18" charset="0"/>
                  </a:rPr>
                  <a:t>是不可交换的。</a:t>
                </a:r>
              </a:p>
            </p:txBody>
          </p:sp>
        </mc:Choice>
        <mc:Fallback xmlns="">
          <p:sp>
            <p:nvSpPr>
              <p:cNvPr id="2" name="标题 1">
                <a:extLst>
                  <a:ext uri="{FF2B5EF4-FFF2-40B4-BE49-F238E27FC236}">
                    <a16:creationId xmlns:a16="http://schemas.microsoft.com/office/drawing/2014/main" id="{024F0570-ED7A-43A5-8E60-F2CCEEECED32}"/>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2"/>
                <a:stretch>
                  <a:fillRect/>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44C24A77-28B7-4D86-9A97-FC7D8F0F4809}"/>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3A381C13-B365-4A3D-89F5-75E85F65DD73}"/>
                  </a:ext>
                </a:extLst>
              </p:cNvPr>
              <p:cNvSpPr>
                <a:spLocks noGrp="1"/>
              </p:cNvSpPr>
              <p:nvPr>
                <p:ph sz="quarter" idx="13"/>
              </p:nvPr>
            </p:nvSpPr>
            <p:spPr>
              <a:xfrm>
                <a:off x="395895" y="638030"/>
                <a:ext cx="11400209" cy="6156920"/>
              </a:xfrm>
            </p:spPr>
            <p:txBody>
              <a:bodyPr/>
              <a:lstStyle/>
              <a:p>
                <a:pPr lvl="0" algn="ctr" fontAlgn="base">
                  <a:lnSpc>
                    <a:spcPct val="110000"/>
                  </a:lnSpc>
                  <a:spcBef>
                    <a:spcPct val="0"/>
                  </a:spcBef>
                  <a:spcAft>
                    <a:spcPct val="0"/>
                  </a:spcAft>
                  <a:buClrTx/>
                  <a:buNone/>
                </a:pPr>
                <a14:m>
                  <m:oMathPara xmlns:m="http://schemas.openxmlformats.org/officeDocument/2006/math">
                    <m:oMathParaPr>
                      <m:jc m:val="left"/>
                    </m:oMathParaPr>
                    <m:oMath xmlns:m="http://schemas.openxmlformats.org/officeDocument/2006/math">
                      <m:r>
                        <a:rPr lang="zh-CN" altLang="en-US" sz="2200" b="1" i="1" cap="none" smtClean="0">
                          <a:solidFill>
                            <a:srgbClr val="000000"/>
                          </a:solidFill>
                          <a:latin typeface="Cambria Math" panose="02040503050406030204" pitchFamily="18" charset="0"/>
                          <a:cs typeface="+mn-cs"/>
                        </a:rPr>
                        <m:t>𝜱</m:t>
                      </m:r>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𝑡</m:t>
                      </m:r>
                      <m:r>
                        <a:rPr lang="zh-CN" altLang="en-US" sz="2200" i="1" cap="none">
                          <a:solidFill>
                            <a:srgbClr val="000000"/>
                          </a:solidFill>
                          <a:latin typeface="Cambria Math" panose="02040503050406030204" pitchFamily="18" charset="0"/>
                          <a:cs typeface="+mn-cs"/>
                        </a:rPr>
                        <m:t>,0)=</m:t>
                      </m:r>
                      <m:r>
                        <a:rPr lang="zh-CN" altLang="en-US" sz="2200" b="1" i="1" cap="none">
                          <a:solidFill>
                            <a:srgbClr val="000000"/>
                          </a:solidFill>
                          <a:latin typeface="Cambria Math" panose="02040503050406030204" pitchFamily="18" charset="0"/>
                          <a:cs typeface="+mn-cs"/>
                        </a:rPr>
                        <m:t>𝑰</m:t>
                      </m:r>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r>
                            <a:rPr lang="zh-CN" altLang="en-US" sz="2200" b="1" i="1" cap="none">
                              <a:solidFill>
                                <a:srgbClr val="000000"/>
                              </a:solidFill>
                              <a:latin typeface="Cambria Math" panose="02040503050406030204" pitchFamily="18" charset="0"/>
                              <a:cs typeface="+mn-cs"/>
                            </a:rPr>
                            <m:t>𝑨</m:t>
                          </m:r>
                          <m:d>
                            <m:dPr>
                              <m:ctrlPr>
                                <a:rPr lang="zh-CN" altLang="en-US" sz="2200" b="1" i="1" cap="none">
                                  <a:solidFill>
                                    <a:srgbClr val="000000"/>
                                  </a:solidFill>
                                  <a:latin typeface="Cambria Math" panose="02040503050406030204" pitchFamily="18" charset="0"/>
                                  <a:cs typeface="+mn-cs"/>
                                </a:rPr>
                              </m:ctrlPr>
                            </m:dPr>
                            <m:e>
                              <m:r>
                                <a:rPr lang="zh-CN" altLang="en-US" sz="2200" i="1" cap="none">
                                  <a:solidFill>
                                    <a:srgbClr val="000000"/>
                                  </a:solidFill>
                                  <a:latin typeface="Cambria Math" panose="02040503050406030204" pitchFamily="18" charset="0"/>
                                  <a:cs typeface="+mn-cs"/>
                                </a:rPr>
                                <m:t>𝜏</m:t>
                              </m:r>
                            </m:e>
                          </m:d>
                          <m:r>
                            <m:rPr>
                              <m:sty m:val="p"/>
                            </m:rPr>
                            <a:rPr lang="en-US" altLang="zh-CN" sz="2200" cap="none">
                              <a:solidFill>
                                <a:srgbClr val="000000"/>
                              </a:solidFill>
                              <a:latin typeface="Cambria Math" panose="02040503050406030204" pitchFamily="18" charset="0"/>
                              <a:cs typeface="+mn-cs"/>
                            </a:rPr>
                            <m:t>d</m:t>
                          </m:r>
                          <m:r>
                            <a:rPr lang="en-US" altLang="zh-CN" sz="2200" i="1" cap="none">
                              <a:solidFill>
                                <a:srgbClr val="000000"/>
                              </a:solidFill>
                              <a:latin typeface="Cambria Math" panose="02040503050406030204" pitchFamily="18" charset="0"/>
                              <a:cs typeface="+mn-cs"/>
                            </a:rPr>
                            <m:t>𝜏</m:t>
                          </m:r>
                        </m:e>
                      </m:nary>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r>
                            <a:rPr lang="zh-CN" altLang="en-US" sz="2200" i="1" cap="none">
                              <a:solidFill>
                                <a:srgbClr val="000000"/>
                              </a:solidFill>
                              <a:latin typeface="Cambria Math" panose="02040503050406030204" pitchFamily="18" charset="0"/>
                              <a:cs typeface="+mn-cs"/>
                            </a:rPr>
                            <m:t>)</m:t>
                          </m:r>
                        </m:e>
                      </m:nary>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r>
                            <a:rPr lang="zh-CN" altLang="en-US" sz="2200" i="1" cap="none">
                              <a:solidFill>
                                <a:srgbClr val="000000"/>
                              </a:solidFill>
                              <a:latin typeface="Cambria Math" panose="02040503050406030204" pitchFamily="18" charset="0"/>
                              <a:cs typeface="+mn-cs"/>
                            </a:rPr>
                            <m:t>)</m:t>
                          </m:r>
                        </m:e>
                      </m:nary>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e>
                      </m:func>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e>
                      </m:func>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r>
                                <a:rPr lang="zh-CN" altLang="en-US" sz="2200" i="1" cap="none">
                                  <a:solidFill>
                                    <a:srgbClr val="000000"/>
                                  </a:solidFill>
                                  <a:latin typeface="Cambria Math" panose="02040503050406030204" pitchFamily="18" charset="0"/>
                                  <a:cs typeface="+mn-cs"/>
                                </a:rPr>
                                <m:t>)</m:t>
                              </m:r>
                            </m:e>
                          </m:nary>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3</m:t>
                                  </m:r>
                                </m:sub>
                              </m:sSub>
                              <m:r>
                                <a:rPr lang="zh-CN" altLang="en-US" sz="2200" i="1" cap="none">
                                  <a:solidFill>
                                    <a:srgbClr val="000000"/>
                                  </a:solidFill>
                                  <a:latin typeface="Cambria Math" panose="02040503050406030204" pitchFamily="18" charset="0"/>
                                  <a:cs typeface="+mn-cs"/>
                                </a:rPr>
                                <m:t>)</m:t>
                              </m:r>
                            </m:e>
                          </m:nary>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e>
                          </m:func>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e>
                          </m:func>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3</m:t>
                                  </m:r>
                                </m:sub>
                              </m:sSub>
                            </m:e>
                          </m:func>
                        </m:e>
                      </m:nary>
                      <m:r>
                        <a:rPr lang="zh-CN" altLang="en-US" sz="2200" i="1" cap="none">
                          <a:solidFill>
                            <a:srgbClr val="000000"/>
                          </a:solidFill>
                          <a:latin typeface="Cambria Math" panose="02040503050406030204" pitchFamily="18" charset="0"/>
                          <a:cs typeface="+mn-cs"/>
                        </a:rPr>
                        <m:t>+⋅⋅⋅</m:t>
                      </m:r>
                    </m:oMath>
                  </m:oMathPara>
                </a14:m>
                <a:endParaRPr lang="en-US" altLang="zh-CN" sz="2200" cap="none" dirty="0">
                  <a:solidFill>
                    <a:srgbClr val="355071"/>
                  </a:solidFill>
                  <a:latin typeface="Times New Roman" panose="02020603050405020304" pitchFamily="18" charset="0"/>
                </a:endParaRPr>
              </a:p>
              <a:p>
                <a:pPr lvl="0" fontAlgn="base">
                  <a:lnSpc>
                    <a:spcPct val="110000"/>
                  </a:lnSpc>
                  <a:spcBef>
                    <a:spcPct val="0"/>
                  </a:spcBef>
                  <a:spcAft>
                    <a:spcPct val="0"/>
                  </a:spcAft>
                  <a:buClrTx/>
                  <a:buNone/>
                </a:pPr>
                <a:r>
                  <a:rPr lang="zh-CN" altLang="en-US" sz="2200" cap="none" dirty="0">
                    <a:solidFill>
                      <a:srgbClr val="355071"/>
                    </a:solidFill>
                    <a:latin typeface="Times New Roman" panose="02020603050405020304" pitchFamily="18" charset="0"/>
                  </a:rPr>
                  <a:t>其中，</a:t>
                </a:r>
              </a:p>
              <a:p>
                <a:pPr lvl="0" fontAlgn="base">
                  <a:lnSpc>
                    <a:spcPct val="110000"/>
                  </a:lnSpc>
                  <a:spcBef>
                    <a:spcPct val="0"/>
                  </a:spcBef>
                  <a:spcAft>
                    <a:spcPct val="0"/>
                  </a:spcAft>
                  <a:buClrTx/>
                  <a:buNone/>
                </a:pPr>
                <a:r>
                  <a:rPr lang="en-US" altLang="zh-CN" sz="2200" cap="none" dirty="0">
                    <a:solidFill>
                      <a:srgbClr val="000000"/>
                    </a:solidFill>
                    <a:cs typeface="+mn-cs"/>
                  </a:rPr>
                  <a:t> 	</a:t>
                </a:r>
                <a14:m>
                  <m:oMath xmlns:m="http://schemas.openxmlformats.org/officeDocument/2006/math">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𝜏</m:t>
                        </m:r>
                        <m:r>
                          <a:rPr lang="zh-CN" altLang="en-US" sz="2200" i="1" cap="none">
                            <a:solidFill>
                              <a:srgbClr val="000000"/>
                            </a:solidFill>
                            <a:latin typeface="Cambria Math" panose="02040503050406030204" pitchFamily="18" charset="0"/>
                            <a:cs typeface="+mn-cs"/>
                          </a:rPr>
                          <m:t>)</m:t>
                        </m:r>
                        <m:r>
                          <m:rPr>
                            <m:sty m:val="p"/>
                          </m:rPr>
                          <a:rPr lang="en-US" altLang="zh-CN" sz="2200" cap="none">
                            <a:solidFill>
                              <a:srgbClr val="000000"/>
                            </a:solidFill>
                            <a:latin typeface="Cambria Math" panose="02040503050406030204" pitchFamily="18" charset="0"/>
                            <a:cs typeface="+mn-cs"/>
                          </a:rPr>
                          <m:t>d</m:t>
                        </m:r>
                        <m:r>
                          <a:rPr lang="en-US" altLang="zh-CN" sz="2200" i="1" cap="none">
                            <a:solidFill>
                              <a:srgbClr val="000000"/>
                            </a:solidFill>
                            <a:latin typeface="Cambria Math" panose="02040503050406030204" pitchFamily="18" charset="0"/>
                            <a:cs typeface="+mn-cs"/>
                          </a:rPr>
                          <m:t>𝜏</m:t>
                        </m:r>
                      </m:e>
                    </m:nary>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d>
                          <m:dPr>
                            <m:begChr m:val="["/>
                            <m:endChr m:val="]"/>
                            <m:ctrlPr>
                              <a:rPr lang="zh-CN" altLang="en-US" sz="2200"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sz="2200" i="1" cap="none">
                                    <a:solidFill>
                                      <a:srgbClr val="000000"/>
                                    </a:solidFill>
                                    <a:latin typeface="Cambria Math" panose="02040503050406030204" pitchFamily="18" charset="0"/>
                                    <a:cs typeface="+mn-cs"/>
                                  </a:rPr>
                                </m:ctrlPr>
                              </m:mPr>
                              <m:mr>
                                <m:e>
                                  <m:r>
                                    <a:rPr lang="zh-CN" altLang="en-US" sz="2200" i="1" cap="none">
                                      <a:solidFill>
                                        <a:srgbClr val="000000"/>
                                      </a:solidFill>
                                      <a:latin typeface="Cambria Math" panose="02040503050406030204" pitchFamily="18" charset="0"/>
                                      <a:cs typeface="+mn-cs"/>
                                    </a:rPr>
                                    <m:t>0</m:t>
                                  </m:r>
                                </m:e>
                                <m:e>
                                  <m:r>
                                    <a:rPr lang="zh-CN" altLang="en-US" sz="2200" i="1" cap="none">
                                      <a:solidFill>
                                        <a:srgbClr val="000000"/>
                                      </a:solidFill>
                                      <a:latin typeface="Cambria Math" panose="02040503050406030204" pitchFamily="18" charset="0"/>
                                      <a:cs typeface="+mn-cs"/>
                                    </a:rPr>
                                    <m:t>𝜏</m:t>
                                  </m:r>
                                </m:e>
                              </m:mr>
                              <m:mr>
                                <m:e>
                                  <m:r>
                                    <a:rPr lang="zh-CN" altLang="en-US" sz="2200" i="1" cap="none">
                                      <a:solidFill>
                                        <a:srgbClr val="000000"/>
                                      </a:solidFill>
                                      <a:latin typeface="Cambria Math" panose="02040503050406030204" pitchFamily="18" charset="0"/>
                                      <a:cs typeface="+mn-cs"/>
                                    </a:rPr>
                                    <m:t>0</m:t>
                                  </m:r>
                                </m:e>
                                <m:e>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𝜏</m:t>
                                      </m:r>
                                    </m:sup>
                                  </m:sSup>
                                </m:e>
                              </m:mr>
                            </m:m>
                          </m:e>
                        </m:d>
                        <m:r>
                          <m:rPr>
                            <m:sty m:val="p"/>
                          </m:rPr>
                          <a:rPr lang="en-US" altLang="zh-CN" sz="2200" cap="none">
                            <a:solidFill>
                              <a:srgbClr val="000000"/>
                            </a:solidFill>
                            <a:latin typeface="Cambria Math" panose="02040503050406030204" pitchFamily="18" charset="0"/>
                            <a:cs typeface="+mn-cs"/>
                          </a:rPr>
                          <m:t>d</m:t>
                        </m:r>
                        <m:r>
                          <a:rPr lang="en-US" altLang="zh-CN" sz="2200" i="1" cap="none">
                            <a:solidFill>
                              <a:srgbClr val="000000"/>
                            </a:solidFill>
                            <a:latin typeface="Cambria Math" panose="02040503050406030204" pitchFamily="18" charset="0"/>
                            <a:cs typeface="+mn-cs"/>
                          </a:rPr>
                          <m:t>𝜏</m:t>
                        </m:r>
                        <m:r>
                          <a:rPr lang="zh-CN" altLang="en-US" sz="2200" i="1" cap="none">
                            <a:solidFill>
                              <a:srgbClr val="000000"/>
                            </a:solidFill>
                            <a:latin typeface="Cambria Math" panose="02040503050406030204" pitchFamily="18" charset="0"/>
                            <a:cs typeface="+mn-cs"/>
                          </a:rPr>
                          <m:t>=</m:t>
                        </m:r>
                      </m:e>
                    </m:nary>
                    <m:d>
                      <m:dPr>
                        <m:begChr m:val="["/>
                        <m:endChr m:val="]"/>
                        <m:ctrlPr>
                          <a:rPr lang="zh-CN" altLang="en-US" sz="2200"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sz="2200" i="1" cap="none">
                                <a:solidFill>
                                  <a:srgbClr val="000000"/>
                                </a:solidFill>
                                <a:latin typeface="Cambria Math" panose="02040503050406030204" pitchFamily="18" charset="0"/>
                                <a:cs typeface="+mn-cs"/>
                              </a:rPr>
                            </m:ctrlPr>
                          </m:mPr>
                          <m:mr>
                            <m:e>
                              <m:r>
                                <a:rPr lang="zh-CN" altLang="en-US" sz="2200" i="1" cap="none">
                                  <a:solidFill>
                                    <a:srgbClr val="000000"/>
                                  </a:solidFill>
                                  <a:latin typeface="Cambria Math" panose="02040503050406030204" pitchFamily="18" charset="0"/>
                                  <a:cs typeface="+mn-cs"/>
                                </a:rPr>
                                <m:t>0</m:t>
                              </m:r>
                            </m:e>
                            <m:e>
                              <m:f>
                                <m:fPr>
                                  <m:ctrlPr>
                                    <a:rPr lang="zh-CN" altLang="en-US" sz="2200" i="1" cap="none">
                                      <a:solidFill>
                                        <a:srgbClr val="000000"/>
                                      </a:solidFill>
                                      <a:latin typeface="Cambria Math" panose="02040503050406030204" pitchFamily="18" charset="0"/>
                                      <a:cs typeface="+mn-cs"/>
                                    </a:rPr>
                                  </m:ctrlPr>
                                </m:fPr>
                                <m:num>
                                  <m:r>
                                    <a:rPr lang="zh-CN" altLang="en-US" sz="2200" i="1" cap="none">
                                      <a:solidFill>
                                        <a:srgbClr val="000000"/>
                                      </a:solidFill>
                                      <a:latin typeface="Cambria Math" panose="02040503050406030204" pitchFamily="18" charset="0"/>
                                      <a:cs typeface="+mn-cs"/>
                                    </a:rPr>
                                    <m:t>1</m:t>
                                  </m:r>
                                </m:num>
                                <m:den>
                                  <m:r>
                                    <a:rPr lang="zh-CN" altLang="en-US" sz="2200" i="1" cap="none">
                                      <a:solidFill>
                                        <a:srgbClr val="000000"/>
                                      </a:solidFill>
                                      <a:latin typeface="Cambria Math" panose="02040503050406030204" pitchFamily="18" charset="0"/>
                                      <a:cs typeface="+mn-cs"/>
                                    </a:rPr>
                                    <m:t>2</m:t>
                                  </m:r>
                                </m:den>
                              </m:f>
                              <m:sSup>
                                <m:sSupPr>
                                  <m:ctrlPr>
                                    <a:rPr lang="zh-CN" altLang="en-US" sz="2200" i="1" cap="none">
                                      <a:solidFill>
                                        <a:srgbClr val="000000"/>
                                      </a:solidFill>
                                      <a:latin typeface="Cambria Math" panose="02040503050406030204" pitchFamily="18" charset="0"/>
                                      <a:cs typeface="+mn-cs"/>
                                    </a:rPr>
                                  </m:ctrlPr>
                                </m:sSupPr>
                                <m:e>
                                  <m:r>
                                    <a:rPr lang="zh-CN" altLang="en-US" sz="2200" i="1" cap="none">
                                      <a:solidFill>
                                        <a:srgbClr val="000000"/>
                                      </a:solidFill>
                                      <a:latin typeface="Cambria Math" panose="02040503050406030204" pitchFamily="18" charset="0"/>
                                      <a:cs typeface="+mn-cs"/>
                                    </a:rPr>
                                    <m:t>𝑡</m:t>
                                  </m:r>
                                </m:e>
                                <m:sup>
                                  <m:r>
                                    <a:rPr lang="zh-CN" altLang="en-US" sz="2200" i="1" cap="none">
                                      <a:solidFill>
                                        <a:srgbClr val="000000"/>
                                      </a:solidFill>
                                      <a:latin typeface="Cambria Math" panose="02040503050406030204" pitchFamily="18" charset="0"/>
                                      <a:cs typeface="+mn-cs"/>
                                    </a:rPr>
                                    <m:t>2</m:t>
                                  </m:r>
                                </m:sup>
                              </m:sSup>
                            </m:e>
                          </m:mr>
                          <m:mr>
                            <m:e>
                              <m:r>
                                <a:rPr lang="zh-CN" altLang="en-US" sz="2200" i="1" cap="none">
                                  <a:solidFill>
                                    <a:srgbClr val="000000"/>
                                  </a:solidFill>
                                  <a:latin typeface="Cambria Math" panose="02040503050406030204" pitchFamily="18" charset="0"/>
                                  <a:cs typeface="+mn-cs"/>
                                </a:rPr>
                                <m:t>0</m:t>
                              </m:r>
                            </m:e>
                            <m:e>
                              <m:r>
                                <a:rPr lang="zh-CN" altLang="en-US" sz="2200" i="1" cap="none">
                                  <a:solidFill>
                                    <a:srgbClr val="000000"/>
                                  </a:solidFill>
                                  <a:latin typeface="Cambria Math" panose="02040503050406030204" pitchFamily="18" charset="0"/>
                                  <a:cs typeface="+mn-cs"/>
                                </a:rPr>
                                <m:t>1−</m:t>
                              </m:r>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𝑡</m:t>
                                  </m:r>
                                </m:sup>
                              </m:sSup>
                            </m:e>
                          </m:mr>
                        </m:m>
                      </m:e>
                    </m:d>
                  </m:oMath>
                </a14:m>
                <a:br>
                  <a:rPr lang="zh-CN" altLang="en-US" sz="2200" i="1" cap="none" dirty="0">
                    <a:solidFill>
                      <a:srgbClr val="000000"/>
                    </a:solidFill>
                    <a:latin typeface="Cambria Math" panose="02040503050406030204" pitchFamily="18" charset="0"/>
                    <a:ea typeface="宋体" panose="02010600030101010101" pitchFamily="2" charset="-122"/>
                    <a:cs typeface="+mn-cs"/>
                  </a:rPr>
                </a:br>
                <a:r>
                  <a:rPr lang="zh-CN" altLang="en-US" sz="2200" i="1" cap="none" dirty="0">
                    <a:solidFill>
                      <a:srgbClr val="000000"/>
                    </a:solidFill>
                    <a:latin typeface="Cambria Math" panose="02040503050406030204" pitchFamily="18" charset="0"/>
                    <a:ea typeface="宋体" panose="02010600030101010101" pitchFamily="2" charset="-122"/>
                    <a:cs typeface="+mn-cs"/>
                  </a:rPr>
                  <a:t>   </a:t>
                </a:r>
                <a:r>
                  <a:rPr lang="en-US" altLang="zh-CN" sz="2200" i="1" cap="none" dirty="0">
                    <a:solidFill>
                      <a:srgbClr val="000000"/>
                    </a:solidFill>
                    <a:latin typeface="Cambria Math" panose="02040503050406030204" pitchFamily="18" charset="0"/>
                    <a:ea typeface="宋体" panose="02010600030101010101" pitchFamily="2" charset="-122"/>
                    <a:cs typeface="+mn-cs"/>
                  </a:rPr>
                  <a:t>	</a:t>
                </a:r>
                <a14:m>
                  <m:oMath xmlns:m="http://schemas.openxmlformats.org/officeDocument/2006/math">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sup>
                          <m:e>
                            <m:r>
                              <a:rPr lang="zh-CN" altLang="en-US" sz="2200" b="1" i="1" cap="none">
                                <a:solidFill>
                                  <a:srgbClr val="000000"/>
                                </a:solidFill>
                                <a:latin typeface="Cambria Math" panose="02040503050406030204" pitchFamily="18" charset="0"/>
                                <a:cs typeface="+mn-cs"/>
                              </a:rPr>
                              <m:t>𝑨</m:t>
                            </m:r>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r>
                              <a:rPr lang="zh-CN" altLang="en-US" sz="2200" i="1" cap="none">
                                <a:solidFill>
                                  <a:srgbClr val="000000"/>
                                </a:solidFill>
                                <a:latin typeface="Cambria Math" panose="02040503050406030204" pitchFamily="18" charset="0"/>
                                <a:cs typeface="+mn-cs"/>
                              </a:rPr>
                              <m:t>)</m:t>
                            </m:r>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e>
                            </m:func>
                          </m:e>
                        </m:nary>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e>
                        </m:func>
                      </m:e>
                    </m:nary>
                    <m:r>
                      <a:rPr lang="zh-CN" altLang="en-US" sz="2200" i="1" cap="none">
                        <a:solidFill>
                          <a:srgbClr val="000000"/>
                        </a:solidFill>
                        <a:latin typeface="Cambria Math" panose="02040503050406030204" pitchFamily="18" charset="0"/>
                        <a:cs typeface="+mn-cs"/>
                      </a:rPr>
                      <m:t>=</m:t>
                    </m:r>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r>
                          <a:rPr lang="zh-CN" altLang="en-US" sz="2200" i="1" cap="none">
                            <a:solidFill>
                              <a:srgbClr val="000000"/>
                            </a:solidFill>
                            <a:latin typeface="Cambria Math" panose="02040503050406030204" pitchFamily="18" charset="0"/>
                            <a:cs typeface="+mn-cs"/>
                          </a:rPr>
                          <m:t>𝑡</m:t>
                        </m:r>
                      </m:sup>
                      <m:e>
                        <m:d>
                          <m:dPr>
                            <m:begChr m:val="["/>
                            <m:endChr m:val="]"/>
                            <m:ctrlPr>
                              <a:rPr lang="zh-CN" altLang="en-US" sz="2200"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sz="2200" i="1" cap="none">
                                    <a:solidFill>
                                      <a:srgbClr val="000000"/>
                                    </a:solidFill>
                                    <a:latin typeface="Cambria Math" panose="02040503050406030204" pitchFamily="18" charset="0"/>
                                    <a:cs typeface="+mn-cs"/>
                                  </a:rPr>
                                </m:ctrlPr>
                              </m:mPr>
                              <m:mr>
                                <m:e>
                                  <m:r>
                                    <a:rPr lang="zh-CN" altLang="en-US" sz="2200" i="1" cap="none">
                                      <a:solidFill>
                                        <a:srgbClr val="000000"/>
                                      </a:solidFill>
                                      <a:latin typeface="Cambria Math" panose="02040503050406030204" pitchFamily="18" charset="0"/>
                                      <a:cs typeface="+mn-cs"/>
                                    </a:rPr>
                                    <m:t>0</m:t>
                                  </m:r>
                                </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e>
                              </m:mr>
                              <m:mr>
                                <m:e>
                                  <m:r>
                                    <a:rPr lang="zh-CN" altLang="en-US" sz="2200" i="1" cap="none">
                                      <a:solidFill>
                                        <a:srgbClr val="000000"/>
                                      </a:solidFill>
                                      <a:latin typeface="Cambria Math" panose="02040503050406030204" pitchFamily="18" charset="0"/>
                                      <a:cs typeface="+mn-cs"/>
                                    </a:rPr>
                                    <m:t>0</m:t>
                                  </m:r>
                                </m:e>
                                <m:e>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sup>
                                  </m:sSup>
                                </m:e>
                              </m:mr>
                            </m:m>
                          </m:e>
                        </m:d>
                        <m:nary>
                          <m:naryPr>
                            <m:ctrlPr>
                              <a:rPr lang="zh-CN" altLang="en-US" sz="2200" i="1" cap="none">
                                <a:solidFill>
                                  <a:srgbClr val="000000"/>
                                </a:solidFill>
                                <a:latin typeface="Cambria Math" panose="02040503050406030204" pitchFamily="18" charset="0"/>
                                <a:cs typeface="+mn-cs"/>
                              </a:rPr>
                            </m:ctrlPr>
                          </m:naryPr>
                          <m:sub>
                            <m:r>
                              <a:rPr lang="zh-CN" altLang="en-US" sz="2200" i="1" cap="none">
                                <a:solidFill>
                                  <a:srgbClr val="000000"/>
                                </a:solidFill>
                                <a:latin typeface="Cambria Math" panose="02040503050406030204" pitchFamily="18" charset="0"/>
                                <a:cs typeface="+mn-cs"/>
                              </a:rPr>
                              <m:t>0</m:t>
                            </m:r>
                          </m:sub>
                          <m:sup>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sup>
                          <m:e>
                            <m:d>
                              <m:dPr>
                                <m:begChr m:val="["/>
                                <m:endChr m:val="]"/>
                                <m:ctrlPr>
                                  <a:rPr lang="zh-CN" altLang="en-US" sz="2200"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sz="2200" i="1" cap="none">
                                        <a:solidFill>
                                          <a:srgbClr val="000000"/>
                                        </a:solidFill>
                                        <a:latin typeface="Cambria Math" panose="02040503050406030204" pitchFamily="18" charset="0"/>
                                        <a:cs typeface="+mn-cs"/>
                                      </a:rPr>
                                    </m:ctrlPr>
                                  </m:mPr>
                                  <m:mr>
                                    <m:e>
                                      <m:r>
                                        <a:rPr lang="zh-CN" altLang="en-US" sz="2200" i="1" cap="none">
                                          <a:solidFill>
                                            <a:srgbClr val="000000"/>
                                          </a:solidFill>
                                          <a:latin typeface="Cambria Math" panose="02040503050406030204" pitchFamily="18" charset="0"/>
                                          <a:cs typeface="+mn-cs"/>
                                        </a:rPr>
                                        <m:t>0</m:t>
                                      </m:r>
                                    </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e>
                                  </m:mr>
                                  <m:mr>
                                    <m:e>
                                      <m:r>
                                        <a:rPr lang="zh-CN" altLang="en-US" sz="2200" i="1" cap="none">
                                          <a:solidFill>
                                            <a:srgbClr val="000000"/>
                                          </a:solidFill>
                                          <a:latin typeface="Cambria Math" panose="02040503050406030204" pitchFamily="18" charset="0"/>
                                          <a:cs typeface="+mn-cs"/>
                                        </a:rPr>
                                        <m:t>0</m:t>
                                      </m:r>
                                    </m:e>
                                    <m:e>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sup>
                                      </m:sSup>
                                    </m:e>
                                  </m:mr>
                                </m:m>
                              </m:e>
                            </m:d>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2</m:t>
                                    </m:r>
                                  </m:sub>
                                </m:sSub>
                              </m:e>
                            </m:func>
                          </m:e>
                        </m:nary>
                        <m:func>
                          <m:funcPr>
                            <m:ctrlPr>
                              <a:rPr lang="zh-CN" altLang="en-US" sz="2200" i="1" cap="none">
                                <a:solidFill>
                                  <a:srgbClr val="000000"/>
                                </a:solidFill>
                                <a:latin typeface="Cambria Math" panose="02040503050406030204" pitchFamily="18" charset="0"/>
                                <a:cs typeface="+mn-cs"/>
                              </a:rPr>
                            </m:ctrlPr>
                          </m:funcPr>
                          <m:fName>
                            <m:r>
                              <m:rPr>
                                <m:sty m:val="p"/>
                              </m:rPr>
                              <a:rPr lang="zh-CN" altLang="en-US" sz="2200" cap="none">
                                <a:solidFill>
                                  <a:srgbClr val="000000"/>
                                </a:solidFill>
                                <a:latin typeface="Cambria Math" panose="02040503050406030204" pitchFamily="18" charset="0"/>
                                <a:cs typeface="+mn-cs"/>
                              </a:rPr>
                              <m:t>d</m:t>
                            </m:r>
                          </m:fName>
                          <m:e>
                            <m:sSub>
                              <m:sSubPr>
                                <m:ctrlPr>
                                  <a:rPr lang="zh-CN" altLang="en-US" sz="2200" i="1" cap="none">
                                    <a:solidFill>
                                      <a:srgbClr val="000000"/>
                                    </a:solidFill>
                                    <a:latin typeface="Cambria Math" panose="02040503050406030204" pitchFamily="18" charset="0"/>
                                    <a:cs typeface="+mn-cs"/>
                                  </a:rPr>
                                </m:ctrlPr>
                              </m:sSubPr>
                              <m:e>
                                <m:r>
                                  <a:rPr lang="zh-CN" altLang="en-US" sz="2200" i="1" cap="none">
                                    <a:solidFill>
                                      <a:srgbClr val="000000"/>
                                    </a:solidFill>
                                    <a:latin typeface="Cambria Math" panose="02040503050406030204" pitchFamily="18" charset="0"/>
                                    <a:cs typeface="+mn-cs"/>
                                  </a:rPr>
                                  <m:t>𝜏</m:t>
                                </m:r>
                              </m:e>
                              <m:sub>
                                <m:r>
                                  <a:rPr lang="zh-CN" altLang="en-US" sz="2200" i="1" cap="none">
                                    <a:solidFill>
                                      <a:srgbClr val="000000"/>
                                    </a:solidFill>
                                    <a:latin typeface="Cambria Math" panose="02040503050406030204" pitchFamily="18" charset="0"/>
                                    <a:cs typeface="+mn-cs"/>
                                  </a:rPr>
                                  <m:t>1</m:t>
                                </m:r>
                              </m:sub>
                            </m:sSub>
                          </m:e>
                        </m:func>
                      </m:e>
                    </m:nary>
                  </m:oMath>
                </a14:m>
                <a:endParaRPr lang="en-US" altLang="zh-CN" sz="2200" i="1" cap="none" dirty="0">
                  <a:solidFill>
                    <a:srgbClr val="000000"/>
                  </a:solidFill>
                  <a:latin typeface="Cambria Math" panose="02040503050406030204" pitchFamily="18" charset="0"/>
                  <a:cs typeface="+mn-cs"/>
                </a:endParaRPr>
              </a:p>
              <a:p>
                <a:pPr lvl="0" fontAlgn="base">
                  <a:lnSpc>
                    <a:spcPct val="110000"/>
                  </a:lnSpc>
                  <a:spcBef>
                    <a:spcPct val="0"/>
                  </a:spcBef>
                  <a:spcAft>
                    <a:spcPct val="0"/>
                  </a:spcAft>
                  <a:buClrTx/>
                  <a:buNone/>
                </a:pPr>
                <a:r>
                  <a:rPr lang="en-US" altLang="zh-CN" sz="2200" b="0" cap="none" dirty="0">
                    <a:solidFill>
                      <a:srgbClr val="000000"/>
                    </a:solidFill>
                    <a:cs typeface="+mn-cs"/>
                  </a:rPr>
                  <a:t>			      </a:t>
                </a:r>
                <a14:m>
                  <m:oMath xmlns:m="http://schemas.openxmlformats.org/officeDocument/2006/math">
                    <m:r>
                      <a:rPr lang="en-US" altLang="zh-CN" sz="2200" b="0" i="1" cap="none" smtClean="0">
                        <a:solidFill>
                          <a:srgbClr val="000000"/>
                        </a:solidFill>
                        <a:latin typeface="Cambria Math" panose="02040503050406030204" pitchFamily="18" charset="0"/>
                        <a:cs typeface="+mn-cs"/>
                      </a:rPr>
                      <m:t> </m:t>
                    </m:r>
                    <m:r>
                      <a:rPr lang="zh-CN" altLang="en-US" sz="2200" i="1" cap="none">
                        <a:solidFill>
                          <a:srgbClr val="000000"/>
                        </a:solidFill>
                        <a:latin typeface="Cambria Math" panose="02040503050406030204" pitchFamily="18" charset="0"/>
                        <a:cs typeface="+mn-cs"/>
                      </a:rPr>
                      <m:t>=</m:t>
                    </m:r>
                    <m:d>
                      <m:dPr>
                        <m:begChr m:val="["/>
                        <m:endChr m:val="]"/>
                        <m:ctrlPr>
                          <a:rPr lang="zh-CN" altLang="en-US" sz="2200"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sz="2200" i="1" cap="none">
                                <a:solidFill>
                                  <a:srgbClr val="000000"/>
                                </a:solidFill>
                                <a:latin typeface="Cambria Math" panose="02040503050406030204" pitchFamily="18" charset="0"/>
                                <a:cs typeface="+mn-cs"/>
                              </a:rPr>
                            </m:ctrlPr>
                          </m:mPr>
                          <m:mr>
                            <m:e>
                              <m:r>
                                <a:rPr lang="zh-CN" altLang="en-US" sz="2200" i="1" cap="none">
                                  <a:solidFill>
                                    <a:srgbClr val="000000"/>
                                  </a:solidFill>
                                  <a:latin typeface="Cambria Math" panose="02040503050406030204" pitchFamily="18" charset="0"/>
                                  <a:cs typeface="+mn-cs"/>
                                </a:rPr>
                                <m:t>0</m:t>
                              </m:r>
                            </m:e>
                            <m:e>
                              <m:f>
                                <m:fPr>
                                  <m:ctrlPr>
                                    <a:rPr lang="zh-CN" altLang="en-US" sz="2200" i="1" cap="none">
                                      <a:solidFill>
                                        <a:srgbClr val="000000"/>
                                      </a:solidFill>
                                      <a:latin typeface="Cambria Math" panose="02040503050406030204" pitchFamily="18" charset="0"/>
                                      <a:cs typeface="+mn-cs"/>
                                    </a:rPr>
                                  </m:ctrlPr>
                                </m:fPr>
                                <m:num>
                                  <m:r>
                                    <a:rPr lang="zh-CN" altLang="en-US" sz="2200" i="1" cap="none">
                                      <a:solidFill>
                                        <a:srgbClr val="000000"/>
                                      </a:solidFill>
                                      <a:latin typeface="Cambria Math" panose="02040503050406030204" pitchFamily="18" charset="0"/>
                                      <a:cs typeface="+mn-cs"/>
                                    </a:rPr>
                                    <m:t>1</m:t>
                                  </m:r>
                                </m:num>
                                <m:den>
                                  <m:r>
                                    <a:rPr lang="zh-CN" altLang="en-US" sz="2200" i="1" cap="none">
                                      <a:solidFill>
                                        <a:srgbClr val="000000"/>
                                      </a:solidFill>
                                      <a:latin typeface="Cambria Math" panose="02040503050406030204" pitchFamily="18" charset="0"/>
                                      <a:cs typeface="+mn-cs"/>
                                    </a:rPr>
                                    <m:t>2</m:t>
                                  </m:r>
                                </m:den>
                              </m:f>
                              <m:sSup>
                                <m:sSupPr>
                                  <m:ctrlPr>
                                    <a:rPr lang="zh-CN" altLang="en-US" sz="2200" i="1" cap="none">
                                      <a:solidFill>
                                        <a:srgbClr val="000000"/>
                                      </a:solidFill>
                                      <a:latin typeface="Cambria Math" panose="02040503050406030204" pitchFamily="18" charset="0"/>
                                      <a:cs typeface="+mn-cs"/>
                                    </a:rPr>
                                  </m:ctrlPr>
                                </m:sSupPr>
                                <m:e>
                                  <m:r>
                                    <a:rPr lang="zh-CN" altLang="en-US" sz="2200" i="1" cap="none">
                                      <a:solidFill>
                                        <a:srgbClr val="000000"/>
                                      </a:solidFill>
                                      <a:latin typeface="Cambria Math" panose="02040503050406030204" pitchFamily="18" charset="0"/>
                                      <a:cs typeface="+mn-cs"/>
                                    </a:rPr>
                                    <m:t>𝑡</m:t>
                                  </m:r>
                                </m:e>
                                <m:sup>
                                  <m:r>
                                    <a:rPr lang="zh-CN" altLang="en-US" sz="2200" i="1" cap="none">
                                      <a:solidFill>
                                        <a:srgbClr val="000000"/>
                                      </a:solidFill>
                                      <a:latin typeface="Cambria Math" panose="02040503050406030204" pitchFamily="18" charset="0"/>
                                      <a:cs typeface="+mn-cs"/>
                                    </a:rPr>
                                    <m:t>2</m:t>
                                  </m:r>
                                </m:sup>
                              </m:sSup>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𝑡</m:t>
                              </m:r>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𝑡</m:t>
                                  </m:r>
                                </m:sup>
                              </m:sSup>
                              <m:r>
                                <a:rPr lang="zh-CN" altLang="en-US" sz="2200" i="1" cap="none">
                                  <a:solidFill>
                                    <a:srgbClr val="000000"/>
                                  </a:solidFill>
                                  <a:latin typeface="Cambria Math" panose="02040503050406030204" pitchFamily="18" charset="0"/>
                                  <a:cs typeface="+mn-cs"/>
                                </a:rPr>
                                <m:t>+</m:t>
                              </m:r>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𝑡</m:t>
                                  </m:r>
                                </m:sup>
                              </m:sSup>
                              <m:r>
                                <a:rPr lang="zh-CN" altLang="en-US" sz="2200" i="1" cap="none">
                                  <a:solidFill>
                                    <a:srgbClr val="000000"/>
                                  </a:solidFill>
                                  <a:latin typeface="Cambria Math" panose="02040503050406030204" pitchFamily="18" charset="0"/>
                                  <a:cs typeface="+mn-cs"/>
                                </a:rPr>
                                <m:t>−1</m:t>
                              </m:r>
                            </m:e>
                          </m:mr>
                          <m:mr>
                            <m:e>
                              <m:r>
                                <a:rPr lang="zh-CN" altLang="en-US" sz="2200" i="1" cap="none">
                                  <a:solidFill>
                                    <a:srgbClr val="000000"/>
                                  </a:solidFill>
                                  <a:latin typeface="Cambria Math" panose="02040503050406030204" pitchFamily="18" charset="0"/>
                                  <a:cs typeface="+mn-cs"/>
                                </a:rPr>
                                <m:t>0</m:t>
                              </m:r>
                            </m:e>
                            <m:e>
                              <m:f>
                                <m:fPr>
                                  <m:ctrlPr>
                                    <a:rPr lang="zh-CN" altLang="en-US" sz="2200" i="1" cap="none">
                                      <a:solidFill>
                                        <a:srgbClr val="000000"/>
                                      </a:solidFill>
                                      <a:latin typeface="Cambria Math" panose="02040503050406030204" pitchFamily="18" charset="0"/>
                                      <a:cs typeface="+mn-cs"/>
                                    </a:rPr>
                                  </m:ctrlPr>
                                </m:fPr>
                                <m:num>
                                  <m:r>
                                    <a:rPr lang="zh-CN" altLang="en-US" sz="2200" i="1" cap="none">
                                      <a:solidFill>
                                        <a:srgbClr val="000000"/>
                                      </a:solidFill>
                                      <a:latin typeface="Cambria Math" panose="02040503050406030204" pitchFamily="18" charset="0"/>
                                      <a:cs typeface="+mn-cs"/>
                                    </a:rPr>
                                    <m:t>1</m:t>
                                  </m:r>
                                </m:num>
                                <m:den>
                                  <m:r>
                                    <a:rPr lang="zh-CN" altLang="en-US" sz="2200" i="1" cap="none">
                                      <a:solidFill>
                                        <a:srgbClr val="000000"/>
                                      </a:solidFill>
                                      <a:latin typeface="Cambria Math" panose="02040503050406030204" pitchFamily="18" charset="0"/>
                                      <a:cs typeface="+mn-cs"/>
                                    </a:rPr>
                                    <m:t>2</m:t>
                                  </m:r>
                                </m:den>
                              </m:f>
                              <m:r>
                                <a:rPr lang="zh-CN" altLang="en-US" sz="2200" i="1" cap="none">
                                  <a:solidFill>
                                    <a:srgbClr val="000000"/>
                                  </a:solidFill>
                                  <a:latin typeface="Cambria Math" panose="02040503050406030204" pitchFamily="18" charset="0"/>
                                  <a:cs typeface="+mn-cs"/>
                                </a:rPr>
                                <m:t>−</m:t>
                              </m:r>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m:t>
                                  </m:r>
                                  <m:r>
                                    <a:rPr lang="zh-CN" altLang="en-US" sz="2200" i="1" cap="none">
                                      <a:solidFill>
                                        <a:srgbClr val="000000"/>
                                      </a:solidFill>
                                      <a:latin typeface="Cambria Math" panose="02040503050406030204" pitchFamily="18" charset="0"/>
                                      <a:cs typeface="+mn-cs"/>
                                    </a:rPr>
                                    <m:t>𝑡</m:t>
                                  </m:r>
                                </m:sup>
                              </m:sSup>
                              <m:r>
                                <a:rPr lang="zh-CN" altLang="en-US" sz="2200" i="1" cap="none">
                                  <a:solidFill>
                                    <a:srgbClr val="000000"/>
                                  </a:solidFill>
                                  <a:latin typeface="Cambria Math" panose="02040503050406030204" pitchFamily="18" charset="0"/>
                                  <a:cs typeface="+mn-cs"/>
                                </a:rPr>
                                <m:t>+</m:t>
                              </m:r>
                              <m:f>
                                <m:fPr>
                                  <m:ctrlPr>
                                    <a:rPr lang="zh-CN" altLang="en-US" sz="2200" i="1" cap="none">
                                      <a:solidFill>
                                        <a:srgbClr val="000000"/>
                                      </a:solidFill>
                                      <a:latin typeface="Cambria Math" panose="02040503050406030204" pitchFamily="18" charset="0"/>
                                      <a:cs typeface="+mn-cs"/>
                                    </a:rPr>
                                  </m:ctrlPr>
                                </m:fPr>
                                <m:num>
                                  <m:r>
                                    <a:rPr lang="zh-CN" altLang="en-US" sz="2200" i="1" cap="none">
                                      <a:solidFill>
                                        <a:srgbClr val="000000"/>
                                      </a:solidFill>
                                      <a:latin typeface="Cambria Math" panose="02040503050406030204" pitchFamily="18" charset="0"/>
                                      <a:cs typeface="+mn-cs"/>
                                    </a:rPr>
                                    <m:t>1</m:t>
                                  </m:r>
                                </m:num>
                                <m:den>
                                  <m:r>
                                    <a:rPr lang="zh-CN" altLang="en-US" sz="2200" i="1" cap="none">
                                      <a:solidFill>
                                        <a:srgbClr val="000000"/>
                                      </a:solidFill>
                                      <a:latin typeface="Cambria Math" panose="02040503050406030204" pitchFamily="18" charset="0"/>
                                      <a:cs typeface="+mn-cs"/>
                                    </a:rPr>
                                    <m:t>2</m:t>
                                  </m:r>
                                </m:den>
                              </m:f>
                              <m:sSup>
                                <m:sSupPr>
                                  <m:ctrlPr>
                                    <a:rPr lang="zh-CN" altLang="en-US" sz="2200" i="1" cap="none">
                                      <a:solidFill>
                                        <a:srgbClr val="000000"/>
                                      </a:solidFill>
                                      <a:latin typeface="Cambria Math" panose="02040503050406030204" pitchFamily="18" charset="0"/>
                                      <a:cs typeface="+mn-cs"/>
                                    </a:rPr>
                                  </m:ctrlPr>
                                </m:sSupPr>
                                <m:e>
                                  <m:r>
                                    <m:rPr>
                                      <m:sty m:val="p"/>
                                    </m:rPr>
                                    <a:rPr lang="zh-CN" altLang="en-US" sz="2200" cap="none">
                                      <a:solidFill>
                                        <a:srgbClr val="000000"/>
                                      </a:solidFill>
                                      <a:latin typeface="Cambria Math" panose="02040503050406030204" pitchFamily="18" charset="0"/>
                                      <a:cs typeface="+mn-cs"/>
                                    </a:rPr>
                                    <m:t>e</m:t>
                                  </m:r>
                                </m:e>
                                <m:sup>
                                  <m:r>
                                    <a:rPr lang="zh-CN" altLang="en-US" sz="2200" i="1" cap="none">
                                      <a:solidFill>
                                        <a:srgbClr val="000000"/>
                                      </a:solidFill>
                                      <a:latin typeface="Cambria Math" panose="02040503050406030204" pitchFamily="18" charset="0"/>
                                      <a:cs typeface="+mn-cs"/>
                                    </a:rPr>
                                    <m:t>−2</m:t>
                                  </m:r>
                                  <m:r>
                                    <a:rPr lang="zh-CN" altLang="en-US" sz="2200" i="1" cap="none">
                                      <a:solidFill>
                                        <a:srgbClr val="000000"/>
                                      </a:solidFill>
                                      <a:latin typeface="Cambria Math" panose="02040503050406030204" pitchFamily="18" charset="0"/>
                                      <a:cs typeface="+mn-cs"/>
                                    </a:rPr>
                                    <m:t>𝑡</m:t>
                                  </m:r>
                                </m:sup>
                              </m:sSup>
                            </m:e>
                          </m:mr>
                        </m:m>
                      </m:e>
                    </m:d>
                  </m:oMath>
                </a14:m>
                <a:endParaRPr lang="zh-CN" altLang="en-US" sz="2200" cap="none" dirty="0">
                  <a:solidFill>
                    <a:srgbClr val="355071"/>
                  </a:solidFill>
                  <a:latin typeface="Arial" panose="020B0604020202020204" pitchFamily="34" charset="0"/>
                  <a:ea typeface="宋体" panose="02010600030101010101" pitchFamily="2" charset="-122"/>
                  <a:cs typeface="+mn-cs"/>
                </a:endParaRPr>
              </a:p>
              <a:p>
                <a:pPr fontAlgn="base">
                  <a:lnSpc>
                    <a:spcPct val="110000"/>
                  </a:lnSpc>
                  <a:spcBef>
                    <a:spcPct val="0"/>
                  </a:spcBef>
                  <a:spcAft>
                    <a:spcPct val="0"/>
                  </a:spcAft>
                  <a:buClrTx/>
                  <a:buNone/>
                </a:pPr>
                <a:r>
                  <a:rPr lang="zh-CN" altLang="en-US" dirty="0">
                    <a:solidFill>
                      <a:srgbClr val="355071"/>
                    </a:solidFill>
                    <a:latin typeface="宋体" panose="02010600030101010101" pitchFamily="2" charset="-122"/>
                  </a:rPr>
                  <a:t>线性时变系统的状态转移矩阵</a:t>
                </a:r>
                <a:r>
                  <a:rPr lang="zh-CN" altLang="en-US" dirty="0">
                    <a:solidFill>
                      <a:srgbClr val="355071"/>
                    </a:solidFill>
                    <a:latin typeface="黑体" panose="02010609060101010101" pitchFamily="49" charset="-122"/>
                    <a:ea typeface="黑体" panose="02010609060101010101" pitchFamily="49" charset="-122"/>
                  </a:rPr>
                  <a:t> </a:t>
                </a:r>
              </a:p>
              <a:p>
                <a:pPr lvl="0" algn="ctr" fontAlgn="base">
                  <a:lnSpc>
                    <a:spcPct val="110000"/>
                  </a:lnSpc>
                  <a:spcBef>
                    <a:spcPct val="0"/>
                  </a:spcBef>
                  <a:spcAft>
                    <a:spcPct val="0"/>
                  </a:spcAft>
                  <a:buClrTx/>
                  <a:buNone/>
                </a:pPr>
                <a:r>
                  <a:rPr lang="en-US" altLang="zh-CN" b="1" cap="none" dirty="0">
                    <a:solidFill>
                      <a:srgbClr val="000000"/>
                    </a:solidFill>
                    <a:cs typeface="+mn-cs"/>
                  </a:rPr>
                  <a:t>	</a:t>
                </a:r>
                <a14:m>
                  <m:oMath xmlns:m="http://schemas.openxmlformats.org/officeDocument/2006/math">
                    <m:r>
                      <a:rPr lang="zh-CN" altLang="en-US" b="1" i="1" cap="none">
                        <a:solidFill>
                          <a:srgbClr val="000000"/>
                        </a:solidFill>
                        <a:latin typeface="Cambria Math" panose="02040503050406030204" pitchFamily="18" charset="0"/>
                        <a:cs typeface="+mn-cs"/>
                      </a:rPr>
                      <m:t>𝜱</m:t>
                    </m:r>
                    <m:r>
                      <a:rPr lang="zh-CN" altLang="en-US" i="1" cap="none">
                        <a:solidFill>
                          <a:srgbClr val="000000"/>
                        </a:solidFill>
                        <a:latin typeface="Cambria Math" panose="02040503050406030204" pitchFamily="18" charset="0"/>
                        <a:cs typeface="+mn-cs"/>
                      </a:rPr>
                      <m:t>(</m:t>
                    </m:r>
                    <m:r>
                      <a:rPr lang="zh-CN" altLang="en-US" i="1" cap="none">
                        <a:solidFill>
                          <a:srgbClr val="000000"/>
                        </a:solidFill>
                        <a:latin typeface="Cambria Math" panose="02040503050406030204" pitchFamily="18" charset="0"/>
                        <a:cs typeface="+mn-cs"/>
                      </a:rPr>
                      <m:t>𝑡</m:t>
                    </m:r>
                    <m:r>
                      <a:rPr lang="zh-CN" altLang="en-US" i="1" cap="none">
                        <a:solidFill>
                          <a:srgbClr val="000000"/>
                        </a:solidFill>
                        <a:latin typeface="Cambria Math" panose="02040503050406030204" pitchFamily="18" charset="0"/>
                        <a:cs typeface="+mn-cs"/>
                      </a:rPr>
                      <m:t>,0)=</m:t>
                    </m:r>
                    <m:d>
                      <m:dPr>
                        <m:begChr m:val="["/>
                        <m:endChr m:val="]"/>
                        <m:ctrlPr>
                          <a:rPr lang="zh-CN" altLang="en-US" i="1" cap="none">
                            <a:solidFill>
                              <a:srgbClr val="000000"/>
                            </a:solidFill>
                            <a:latin typeface="Cambria Math" panose="02040503050406030204" pitchFamily="18" charset="0"/>
                            <a:cs typeface="+mn-cs"/>
                          </a:rPr>
                        </m:ctrlPr>
                      </m:dPr>
                      <m:e>
                        <m:m>
                          <m:mPr>
                            <m:plcHide m:val="on"/>
                            <m:mcs>
                              <m:mc>
                                <m:mcPr>
                                  <m:count m:val="2"/>
                                  <m:mcJc m:val="center"/>
                                </m:mcPr>
                              </m:mc>
                            </m:mcs>
                            <m:ctrlPr>
                              <a:rPr lang="zh-CN" altLang="en-US" i="1" cap="none">
                                <a:solidFill>
                                  <a:srgbClr val="000000"/>
                                </a:solidFill>
                                <a:latin typeface="Cambria Math" panose="02040503050406030204" pitchFamily="18" charset="0"/>
                                <a:cs typeface="+mn-cs"/>
                              </a:rPr>
                            </m:ctrlPr>
                          </m:mPr>
                          <m:mr>
                            <m:e>
                              <m:r>
                                <a:rPr lang="zh-CN" altLang="en-US" i="1" cap="none">
                                  <a:solidFill>
                                    <a:srgbClr val="000000"/>
                                  </a:solidFill>
                                  <a:latin typeface="Cambria Math" panose="02040503050406030204" pitchFamily="18" charset="0"/>
                                  <a:cs typeface="+mn-cs"/>
                                </a:rPr>
                                <m:t>1</m:t>
                              </m:r>
                            </m:e>
                            <m:e>
                              <m:sSup>
                                <m:sSupPr>
                                  <m:ctrlPr>
                                    <a:rPr lang="zh-CN" altLang="en-US" i="1" cap="none">
                                      <a:solidFill>
                                        <a:srgbClr val="000000"/>
                                      </a:solidFill>
                                      <a:latin typeface="Cambria Math" panose="02040503050406030204" pitchFamily="18" charset="0"/>
                                      <a:cs typeface="+mn-cs"/>
                                    </a:rPr>
                                  </m:ctrlPr>
                                </m:sSupPr>
                                <m:e>
                                  <m:r>
                                    <a:rPr lang="zh-CN" altLang="en-US" i="1" cap="none">
                                      <a:solidFill>
                                        <a:srgbClr val="000000"/>
                                      </a:solidFill>
                                      <a:latin typeface="Cambria Math" panose="02040503050406030204" pitchFamily="18" charset="0"/>
                                      <a:cs typeface="+mn-cs"/>
                                    </a:rPr>
                                    <m:t>𝑡</m:t>
                                  </m:r>
                                </m:e>
                                <m:sup>
                                  <m:r>
                                    <a:rPr lang="zh-CN" altLang="en-US" i="1" cap="none">
                                      <a:solidFill>
                                        <a:srgbClr val="000000"/>
                                      </a:solidFill>
                                      <a:latin typeface="Cambria Math" panose="02040503050406030204" pitchFamily="18" charset="0"/>
                                      <a:cs typeface="+mn-cs"/>
                                    </a:rPr>
                                    <m:t>2</m:t>
                                  </m:r>
                                </m:sup>
                              </m:sSup>
                              <m:r>
                                <a:rPr lang="zh-CN" altLang="en-US" i="1" cap="none">
                                  <a:solidFill>
                                    <a:srgbClr val="000000"/>
                                  </a:solidFill>
                                  <a:latin typeface="Cambria Math" panose="02040503050406030204" pitchFamily="18" charset="0"/>
                                  <a:cs typeface="+mn-cs"/>
                                </a:rPr>
                                <m:t>+</m:t>
                              </m:r>
                              <m:r>
                                <a:rPr lang="zh-CN" altLang="en-US" i="1" cap="none">
                                  <a:solidFill>
                                    <a:srgbClr val="000000"/>
                                  </a:solidFill>
                                  <a:latin typeface="Cambria Math" panose="02040503050406030204" pitchFamily="18" charset="0"/>
                                  <a:cs typeface="+mn-cs"/>
                                </a:rPr>
                                <m:t>𝑡</m:t>
                              </m:r>
                              <m:sSup>
                                <m:sSupPr>
                                  <m:ctrlPr>
                                    <a:rPr lang="zh-CN" altLang="en-US" i="1" cap="none">
                                      <a:solidFill>
                                        <a:srgbClr val="000000"/>
                                      </a:solidFill>
                                      <a:latin typeface="Cambria Math" panose="02040503050406030204" pitchFamily="18" charset="0"/>
                                      <a:cs typeface="+mn-cs"/>
                                    </a:rPr>
                                  </m:ctrlPr>
                                </m:sSupPr>
                                <m:e>
                                  <m:r>
                                    <m:rPr>
                                      <m:sty m:val="p"/>
                                    </m:rPr>
                                    <a:rPr lang="zh-CN" altLang="en-US" cap="none">
                                      <a:solidFill>
                                        <a:srgbClr val="000000"/>
                                      </a:solidFill>
                                      <a:latin typeface="Cambria Math" panose="02040503050406030204" pitchFamily="18" charset="0"/>
                                      <a:cs typeface="+mn-cs"/>
                                    </a:rPr>
                                    <m:t>e</m:t>
                                  </m:r>
                                </m:e>
                                <m:sup>
                                  <m:r>
                                    <a:rPr lang="zh-CN" altLang="en-US" i="1" cap="none">
                                      <a:solidFill>
                                        <a:srgbClr val="000000"/>
                                      </a:solidFill>
                                      <a:latin typeface="Cambria Math" panose="02040503050406030204" pitchFamily="18" charset="0"/>
                                      <a:cs typeface="+mn-cs"/>
                                    </a:rPr>
                                    <m:t>−</m:t>
                                  </m:r>
                                  <m:r>
                                    <a:rPr lang="zh-CN" altLang="en-US" i="1" cap="none">
                                      <a:solidFill>
                                        <a:srgbClr val="000000"/>
                                      </a:solidFill>
                                      <a:latin typeface="Cambria Math" panose="02040503050406030204" pitchFamily="18" charset="0"/>
                                      <a:cs typeface="+mn-cs"/>
                                    </a:rPr>
                                    <m:t>𝑡</m:t>
                                  </m:r>
                                </m:sup>
                              </m:sSup>
                              <m:r>
                                <a:rPr lang="zh-CN" altLang="en-US" i="1" cap="none">
                                  <a:solidFill>
                                    <a:srgbClr val="000000"/>
                                  </a:solidFill>
                                  <a:latin typeface="Cambria Math" panose="02040503050406030204" pitchFamily="18" charset="0"/>
                                  <a:cs typeface="+mn-cs"/>
                                </a:rPr>
                                <m:t>+</m:t>
                              </m:r>
                              <m:sSup>
                                <m:sSupPr>
                                  <m:ctrlPr>
                                    <a:rPr lang="zh-CN" altLang="en-US" i="1" cap="none">
                                      <a:solidFill>
                                        <a:srgbClr val="000000"/>
                                      </a:solidFill>
                                      <a:latin typeface="Cambria Math" panose="02040503050406030204" pitchFamily="18" charset="0"/>
                                      <a:cs typeface="+mn-cs"/>
                                    </a:rPr>
                                  </m:ctrlPr>
                                </m:sSupPr>
                                <m:e>
                                  <m:r>
                                    <m:rPr>
                                      <m:sty m:val="p"/>
                                    </m:rPr>
                                    <a:rPr lang="zh-CN" altLang="en-US" cap="none">
                                      <a:solidFill>
                                        <a:srgbClr val="000000"/>
                                      </a:solidFill>
                                      <a:latin typeface="Cambria Math" panose="02040503050406030204" pitchFamily="18" charset="0"/>
                                      <a:cs typeface="+mn-cs"/>
                                    </a:rPr>
                                    <m:t>e</m:t>
                                  </m:r>
                                </m:e>
                                <m:sup>
                                  <m:r>
                                    <a:rPr lang="zh-CN" altLang="en-US" i="1" cap="none">
                                      <a:solidFill>
                                        <a:srgbClr val="000000"/>
                                      </a:solidFill>
                                      <a:latin typeface="Cambria Math" panose="02040503050406030204" pitchFamily="18" charset="0"/>
                                      <a:cs typeface="+mn-cs"/>
                                    </a:rPr>
                                    <m:t>−</m:t>
                                  </m:r>
                                  <m:r>
                                    <a:rPr lang="zh-CN" altLang="en-US" i="1" cap="none">
                                      <a:solidFill>
                                        <a:srgbClr val="000000"/>
                                      </a:solidFill>
                                      <a:latin typeface="Cambria Math" panose="02040503050406030204" pitchFamily="18" charset="0"/>
                                      <a:cs typeface="+mn-cs"/>
                                    </a:rPr>
                                    <m:t>𝑡</m:t>
                                  </m:r>
                                </m:sup>
                              </m:sSup>
                              <m:r>
                                <a:rPr lang="zh-CN" altLang="en-US" i="1" cap="none">
                                  <a:solidFill>
                                    <a:srgbClr val="000000"/>
                                  </a:solidFill>
                                  <a:latin typeface="Cambria Math" panose="02040503050406030204" pitchFamily="18" charset="0"/>
                                  <a:cs typeface="+mn-cs"/>
                                </a:rPr>
                                <m:t>−1+⋯</m:t>
                              </m:r>
                            </m:e>
                          </m:mr>
                          <m:mr>
                            <m:e>
                              <m:r>
                                <a:rPr lang="zh-CN" altLang="en-US" i="1" cap="none">
                                  <a:solidFill>
                                    <a:srgbClr val="000000"/>
                                  </a:solidFill>
                                  <a:latin typeface="Cambria Math" panose="02040503050406030204" pitchFamily="18" charset="0"/>
                                  <a:cs typeface="+mn-cs"/>
                                </a:rPr>
                                <m:t>0</m:t>
                              </m:r>
                            </m:e>
                            <m:e>
                              <m:f>
                                <m:fPr>
                                  <m:ctrlPr>
                                    <a:rPr lang="zh-CN" altLang="en-US" i="1" cap="none">
                                      <a:solidFill>
                                        <a:srgbClr val="000000"/>
                                      </a:solidFill>
                                      <a:latin typeface="Cambria Math" panose="02040503050406030204" pitchFamily="18" charset="0"/>
                                      <a:cs typeface="+mn-cs"/>
                                    </a:rPr>
                                  </m:ctrlPr>
                                </m:fPr>
                                <m:num>
                                  <m:r>
                                    <a:rPr lang="zh-CN" altLang="en-US" i="1" cap="none">
                                      <a:solidFill>
                                        <a:srgbClr val="000000"/>
                                      </a:solidFill>
                                      <a:latin typeface="Cambria Math" panose="02040503050406030204" pitchFamily="18" charset="0"/>
                                      <a:cs typeface="+mn-cs"/>
                                    </a:rPr>
                                    <m:t>5</m:t>
                                  </m:r>
                                </m:num>
                                <m:den>
                                  <m:r>
                                    <a:rPr lang="zh-CN" altLang="en-US" i="1" cap="none">
                                      <a:solidFill>
                                        <a:srgbClr val="000000"/>
                                      </a:solidFill>
                                      <a:latin typeface="Cambria Math" panose="02040503050406030204" pitchFamily="18" charset="0"/>
                                      <a:cs typeface="+mn-cs"/>
                                    </a:rPr>
                                    <m:t>2</m:t>
                                  </m:r>
                                </m:den>
                              </m:f>
                              <m:r>
                                <a:rPr lang="zh-CN" altLang="en-US" i="1" cap="none">
                                  <a:solidFill>
                                    <a:srgbClr val="000000"/>
                                  </a:solidFill>
                                  <a:latin typeface="Cambria Math" panose="02040503050406030204" pitchFamily="18" charset="0"/>
                                  <a:cs typeface="+mn-cs"/>
                                </a:rPr>
                                <m:t>−2</m:t>
                              </m:r>
                              <m:sSup>
                                <m:sSupPr>
                                  <m:ctrlPr>
                                    <a:rPr lang="zh-CN" altLang="en-US" i="1" cap="none">
                                      <a:solidFill>
                                        <a:srgbClr val="000000"/>
                                      </a:solidFill>
                                      <a:latin typeface="Cambria Math" panose="02040503050406030204" pitchFamily="18" charset="0"/>
                                      <a:cs typeface="+mn-cs"/>
                                    </a:rPr>
                                  </m:ctrlPr>
                                </m:sSupPr>
                                <m:e>
                                  <m:r>
                                    <m:rPr>
                                      <m:sty m:val="p"/>
                                    </m:rPr>
                                    <a:rPr lang="zh-CN" altLang="en-US" cap="none">
                                      <a:solidFill>
                                        <a:srgbClr val="000000"/>
                                      </a:solidFill>
                                      <a:latin typeface="Cambria Math" panose="02040503050406030204" pitchFamily="18" charset="0"/>
                                      <a:cs typeface="+mn-cs"/>
                                    </a:rPr>
                                    <m:t>e</m:t>
                                  </m:r>
                                </m:e>
                                <m:sup>
                                  <m:r>
                                    <a:rPr lang="zh-CN" altLang="en-US" i="1" cap="none">
                                      <a:solidFill>
                                        <a:srgbClr val="000000"/>
                                      </a:solidFill>
                                      <a:latin typeface="Cambria Math" panose="02040503050406030204" pitchFamily="18" charset="0"/>
                                      <a:cs typeface="+mn-cs"/>
                                    </a:rPr>
                                    <m:t>−</m:t>
                                  </m:r>
                                  <m:r>
                                    <a:rPr lang="zh-CN" altLang="en-US" i="1" cap="none">
                                      <a:solidFill>
                                        <a:srgbClr val="000000"/>
                                      </a:solidFill>
                                      <a:latin typeface="Cambria Math" panose="02040503050406030204" pitchFamily="18" charset="0"/>
                                      <a:cs typeface="+mn-cs"/>
                                    </a:rPr>
                                    <m:t>𝑡</m:t>
                                  </m:r>
                                </m:sup>
                              </m:sSup>
                              <m:r>
                                <a:rPr lang="zh-CN" altLang="en-US" i="1" cap="none">
                                  <a:solidFill>
                                    <a:srgbClr val="000000"/>
                                  </a:solidFill>
                                  <a:latin typeface="Cambria Math" panose="02040503050406030204" pitchFamily="18" charset="0"/>
                                  <a:cs typeface="+mn-cs"/>
                                </a:rPr>
                                <m:t>+</m:t>
                              </m:r>
                              <m:f>
                                <m:fPr>
                                  <m:ctrlPr>
                                    <a:rPr lang="zh-CN" altLang="en-US" i="1" cap="none">
                                      <a:solidFill>
                                        <a:srgbClr val="000000"/>
                                      </a:solidFill>
                                      <a:latin typeface="Cambria Math" panose="02040503050406030204" pitchFamily="18" charset="0"/>
                                      <a:cs typeface="+mn-cs"/>
                                    </a:rPr>
                                  </m:ctrlPr>
                                </m:fPr>
                                <m:num>
                                  <m:r>
                                    <a:rPr lang="zh-CN" altLang="en-US" i="1" cap="none">
                                      <a:solidFill>
                                        <a:srgbClr val="000000"/>
                                      </a:solidFill>
                                      <a:latin typeface="Cambria Math" panose="02040503050406030204" pitchFamily="18" charset="0"/>
                                      <a:cs typeface="+mn-cs"/>
                                    </a:rPr>
                                    <m:t>1</m:t>
                                  </m:r>
                                </m:num>
                                <m:den>
                                  <m:r>
                                    <a:rPr lang="zh-CN" altLang="en-US" i="1" cap="none">
                                      <a:solidFill>
                                        <a:srgbClr val="000000"/>
                                      </a:solidFill>
                                      <a:latin typeface="Cambria Math" panose="02040503050406030204" pitchFamily="18" charset="0"/>
                                      <a:cs typeface="+mn-cs"/>
                                    </a:rPr>
                                    <m:t>2</m:t>
                                  </m:r>
                                </m:den>
                              </m:f>
                              <m:sSup>
                                <m:sSupPr>
                                  <m:ctrlPr>
                                    <a:rPr lang="zh-CN" altLang="en-US" i="1" cap="none">
                                      <a:solidFill>
                                        <a:srgbClr val="000000"/>
                                      </a:solidFill>
                                      <a:latin typeface="Cambria Math" panose="02040503050406030204" pitchFamily="18" charset="0"/>
                                      <a:cs typeface="+mn-cs"/>
                                    </a:rPr>
                                  </m:ctrlPr>
                                </m:sSupPr>
                                <m:e>
                                  <m:r>
                                    <m:rPr>
                                      <m:sty m:val="p"/>
                                    </m:rPr>
                                    <a:rPr lang="zh-CN" altLang="en-US" cap="none">
                                      <a:solidFill>
                                        <a:srgbClr val="000000"/>
                                      </a:solidFill>
                                      <a:latin typeface="Cambria Math" panose="02040503050406030204" pitchFamily="18" charset="0"/>
                                      <a:cs typeface="+mn-cs"/>
                                    </a:rPr>
                                    <m:t>e</m:t>
                                  </m:r>
                                </m:e>
                                <m:sup>
                                  <m:r>
                                    <a:rPr lang="zh-CN" altLang="en-US" i="1" cap="none">
                                      <a:solidFill>
                                        <a:srgbClr val="000000"/>
                                      </a:solidFill>
                                      <a:latin typeface="Cambria Math" panose="02040503050406030204" pitchFamily="18" charset="0"/>
                                      <a:cs typeface="+mn-cs"/>
                                    </a:rPr>
                                    <m:t>−2</m:t>
                                  </m:r>
                                  <m:r>
                                    <a:rPr lang="zh-CN" altLang="en-US" i="1" cap="none">
                                      <a:solidFill>
                                        <a:srgbClr val="000000"/>
                                      </a:solidFill>
                                      <a:latin typeface="Cambria Math" panose="02040503050406030204" pitchFamily="18" charset="0"/>
                                      <a:cs typeface="+mn-cs"/>
                                    </a:rPr>
                                    <m:t>𝑡</m:t>
                                  </m:r>
                                </m:sup>
                              </m:sSup>
                              <m:r>
                                <a:rPr lang="zh-CN" altLang="en-US" i="1" cap="none">
                                  <a:solidFill>
                                    <a:srgbClr val="000000"/>
                                  </a:solidFill>
                                  <a:latin typeface="Cambria Math" panose="02040503050406030204" pitchFamily="18" charset="0"/>
                                  <a:cs typeface="+mn-cs"/>
                                </a:rPr>
                                <m:t>+⋯</m:t>
                              </m:r>
                            </m:e>
                          </m:mr>
                        </m:m>
                      </m:e>
                    </m:d>
                  </m:oMath>
                </a14:m>
                <a:endParaRPr lang="zh-CN" altLang="en-US" cap="none" dirty="0">
                  <a:solidFill>
                    <a:srgbClr val="355071"/>
                  </a:solidFill>
                  <a:latin typeface="Arial" panose="020B0604020202020204" pitchFamily="34" charset="0"/>
                  <a:ea typeface="宋体" panose="02010600030101010101" pitchFamily="2" charset="-122"/>
                  <a:cs typeface="+mn-cs"/>
                </a:endParaRPr>
              </a:p>
            </p:txBody>
          </p:sp>
        </mc:Choice>
        <mc:Fallback xmlns="">
          <p:sp>
            <p:nvSpPr>
              <p:cNvPr id="4" name="内容占位符 3">
                <a:extLst>
                  <a:ext uri="{FF2B5EF4-FFF2-40B4-BE49-F238E27FC236}">
                    <a16:creationId xmlns:a16="http://schemas.microsoft.com/office/drawing/2014/main" id="{3A381C13-B365-4A3D-89F5-75E85F65DD73}"/>
                  </a:ext>
                </a:extLst>
              </p:cNvPr>
              <p:cNvSpPr>
                <a:spLocks noGrp="1" noRot="1" noChangeAspect="1" noMove="1" noResize="1" noEditPoints="1" noAdjustHandles="1" noChangeArrowheads="1" noChangeShapeType="1" noTextEdit="1"/>
              </p:cNvSpPr>
              <p:nvPr>
                <p:ph sz="quarter" idx="13"/>
              </p:nvPr>
            </p:nvSpPr>
            <p:spPr>
              <a:xfrm>
                <a:off x="395895" y="638030"/>
                <a:ext cx="11400209" cy="6156920"/>
              </a:xfrm>
              <a:blipFill>
                <a:blip r:embed="rId2"/>
                <a:stretch>
                  <a:fillRect l="-856"/>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9A1BBBD6-9F1C-481E-9B44-D79D8592D61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76</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FFBBC-7C25-45CC-A902-E495448DF2C8}"/>
              </a:ext>
            </a:extLst>
          </p:cNvPr>
          <p:cNvSpPr>
            <a:spLocks noGrp="1"/>
          </p:cNvSpPr>
          <p:nvPr>
            <p:ph type="title" idx="4294967295"/>
          </p:nvPr>
        </p:nvSpPr>
        <p:spPr>
          <a:xfrm>
            <a:off x="623393" y="404665"/>
            <a:ext cx="11189822" cy="6192688"/>
          </a:xfrm>
        </p:spPr>
        <p:txBody>
          <a:bodyPr/>
          <a:lstStyle/>
          <a:p>
            <a:r>
              <a:rPr lang="zh-CN" altLang="en-US" sz="2800" dirty="0">
                <a:latin typeface="宋体" panose="02010600030101010101" pitchFamily="2" charset="-122"/>
              </a:rPr>
              <a:t>线性时变系统非齐次状态方程的解为</a:t>
            </a: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br>
              <a:rPr lang="en-US" altLang="zh-CN" sz="2800" dirty="0">
                <a:latin typeface="宋体" panose="02010600030101010101" pitchFamily="2" charset="-122"/>
              </a:rPr>
            </a:br>
            <a:r>
              <a:rPr lang="zh-CN" altLang="en-US" sz="2800" dirty="0">
                <a:latin typeface="宋体" panose="02010600030101010101" pitchFamily="2" charset="-122"/>
              </a:rPr>
              <a:t>系统的输出响应为</a:t>
            </a:r>
            <a:br>
              <a:rPr lang="zh-CN" altLang="en-US" sz="2800" dirty="0">
                <a:latin typeface="宋体" panose="02010600030101010101" pitchFamily="2" charset="-122"/>
              </a:rPr>
            </a:br>
            <a:endParaRPr lang="zh-CN" altLang="en-US" sz="2800" dirty="0"/>
          </a:p>
        </p:txBody>
      </p:sp>
      <mc:AlternateContent xmlns:mc="http://schemas.openxmlformats.org/markup-compatibility/2006" xmlns:a14="http://schemas.microsoft.com/office/drawing/2010/main">
        <mc:Choice Requires="a14">
          <p:sp>
            <p:nvSpPr>
              <p:cNvPr id="129030" name="Object 6">
                <a:extLst>
                  <a:ext uri="{FF2B5EF4-FFF2-40B4-BE49-F238E27FC236}">
                    <a16:creationId xmlns:a16="http://schemas.microsoft.com/office/drawing/2014/main" id="{AC15F399-6B9E-48D2-AADA-80CF269F68E9}"/>
                  </a:ext>
                </a:extLst>
              </p:cNvPr>
              <p:cNvSpPr txBox="1"/>
              <p:nvPr/>
            </p:nvSpPr>
            <p:spPr bwMode="auto">
              <a:xfrm>
                <a:off x="2567608" y="908720"/>
                <a:ext cx="6934200" cy="319881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,0)</m:t>
                      </m:r>
                      <m:r>
                        <m:rPr>
                          <m:sty m:val="p"/>
                        </m:rPr>
                        <a:rPr lang="zh-CN" altLang="en-US" sz="2000" i="1">
                          <a:solidFill>
                            <a:srgbClr val="000000"/>
                          </a:solidFill>
                          <a:latin typeface="Cambria Math" panose="02040503050406030204" pitchFamily="18" charset="0"/>
                        </a:rPr>
                        <m:t>x</m:t>
                      </m:r>
                      <m:r>
                        <a:rPr lang="zh-CN" altLang="en-US" sz="2000" i="1">
                          <a:solidFill>
                            <a:srgbClr val="000000"/>
                          </a:solidFill>
                          <a:latin typeface="Cambria Math" panose="02040503050406030204" pitchFamily="18" charset="0"/>
                        </a:rPr>
                        <m:t>(0)+</m:t>
                      </m:r>
                      <m:nary>
                        <m:naryP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0</m:t>
                          </m:r>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p>
                        <m:e>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𝑩</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e>
                      </m:nary>
                      <m:r>
                        <a:rPr lang="zh-CN" altLang="en-US" sz="2000" b="1" i="1">
                          <a:solidFill>
                            <a:srgbClr val="000000"/>
                          </a:solidFill>
                          <a:latin typeface="Cambria Math" panose="02040503050406030204" pitchFamily="18" charset="0"/>
                        </a:rPr>
                        <m:t>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d</m:t>
                          </m:r>
                        </m:fName>
                        <m:e>
                          <m:r>
                            <a:rPr lang="zh-CN" altLang="en-US" sz="2000" i="1">
                              <a:solidFill>
                                <a:srgbClr val="000000"/>
                              </a:solidFill>
                              <a:latin typeface="Cambria Math" panose="02040503050406030204" pitchFamily="18" charset="0"/>
                            </a:rPr>
                            <m:t>𝜏</m:t>
                          </m:r>
                        </m:e>
                      </m:func>
                    </m:oMath>
                    <m:oMath xmlns:m="http://schemas.openxmlformats.org/officeDocument/2006/math">
                      <m:r>
                        <m:rPr>
                          <m:nor/>
                        </m:rPr>
                        <a:rPr lang="zh-CN" altLang="en-US" sz="2000" i="0">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𝑡</m:t>
                          </m:r>
                        </m:sup>
                        <m:e>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m:t>
                                    </m:r>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5</m:t>
                                        </m:r>
                                      </m:num>
                                      <m:den>
                                        <m:r>
                                          <a:rPr lang="zh-CN" altLang="en-US" sz="2000" i="1">
                                            <a:solidFill>
                                              <a:srgbClr val="000000"/>
                                            </a:solidFill>
                                            <a:latin typeface="Cambria Math" panose="02040503050406030204" pitchFamily="18" charset="0"/>
                                          </a:rPr>
                                          <m:t>2</m:t>
                                        </m:r>
                                      </m:den>
                                    </m:f>
                                    <m:r>
                                      <a:rPr lang="zh-CN" altLang="en-US" sz="2000" i="1">
                                        <a:solidFill>
                                          <a:srgbClr val="000000"/>
                                        </a:solidFill>
                                        <a:latin typeface="Cambria Math" panose="02040503050406030204" pitchFamily="18" charset="0"/>
                                      </a:rPr>
                                      <m:t>−2</m:t>
                                    </m:r>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2</m:t>
                                        </m:r>
                                      </m:den>
                                    </m:f>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𝜏</m:t>
                                        </m:r>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
                            </m:e>
                          </m:d>
                        </m:e>
                      </m:nary>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d</m:t>
                          </m:r>
                        </m:fName>
                        <m:e>
                          <m:r>
                            <a:rPr lang="zh-CN" altLang="en-US" sz="2000" i="1">
                              <a:solidFill>
                                <a:srgbClr val="000000"/>
                              </a:solidFill>
                              <a:latin typeface="Cambria Math" panose="02040503050406030204" pitchFamily="18" charset="0"/>
                            </a:rPr>
                            <m:t>𝜏</m:t>
                          </m:r>
                        </m:e>
                      </m:func>
                    </m:oMath>
                    <m:oMath xmlns:m="http://schemas.openxmlformats.org/officeDocument/2006/math">
                      <m:r>
                        <m:rPr>
                          <m:nor/>
                        </m:rPr>
                        <a:rPr lang="zh-CN" altLang="en-US" sz="2000" i="0">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3</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+2−2</m:t>
                                </m:r>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sup>
                                </m:sSup>
                                <m:r>
                                  <a:rPr lang="zh-CN" altLang="en-US" sz="2000" i="1">
                                    <a:solidFill>
                                      <a:srgbClr val="000000"/>
                                    </a:solidFill>
                                    <a:latin typeface="Cambria Math" panose="02040503050406030204" pitchFamily="18" charset="0"/>
                                  </a:rPr>
                                  <m:t>+⋯</m:t>
                                </m:r>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5</m:t>
                                    </m:r>
                                  </m:num>
                                  <m:den>
                                    <m:r>
                                      <a:rPr lang="zh-CN" altLang="en-US" sz="2000" i="1">
                                        <a:solidFill>
                                          <a:srgbClr val="000000"/>
                                        </a:solidFill>
                                        <a:latin typeface="Cambria Math" panose="02040503050406030204" pitchFamily="18" charset="0"/>
                                      </a:rPr>
                                      <m:t>2</m:t>
                                    </m:r>
                                  </m:den>
                                </m:f>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7</m:t>
                                    </m:r>
                                  </m:num>
                                  <m:den>
                                    <m:r>
                                      <a:rPr lang="zh-CN" altLang="en-US" sz="2000" i="1">
                                        <a:solidFill>
                                          <a:srgbClr val="000000"/>
                                        </a:solidFill>
                                        <a:latin typeface="Cambria Math" panose="02040503050406030204" pitchFamily="18" charset="0"/>
                                      </a:rPr>
                                      <m:t>4</m:t>
                                    </m:r>
                                  </m:den>
                                </m:f>
                                <m:r>
                                  <a:rPr lang="zh-CN" altLang="en-US" sz="2000" i="1">
                                    <a:solidFill>
                                      <a:srgbClr val="000000"/>
                                    </a:solidFill>
                                    <a:latin typeface="Cambria Math" panose="02040503050406030204" pitchFamily="18" charset="0"/>
                                  </a:rPr>
                                  <m:t>+2</m:t>
                                </m:r>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4</m:t>
                                    </m:r>
                                  </m:den>
                                </m:f>
                                <m:sSup>
                                  <m:sSupPr>
                                    <m:ctrlPr>
                                      <a:rPr lang="zh-CN" altLang="en-US" sz="2000" i="1">
                                        <a:solidFill>
                                          <a:srgbClr val="000000"/>
                                        </a:solidFill>
                                        <a:latin typeface="Cambria Math" panose="02040503050406030204" pitchFamily="18" charset="0"/>
                                      </a:rPr>
                                    </m:ctrlPr>
                                  </m:sSupPr>
                                  <m:e>
                                    <m:r>
                                      <m:rPr>
                                        <m:sty m:val="p"/>
                                      </m:rPr>
                                      <a:rPr lang="zh-CN" altLang="en-US" sz="2000" i="0">
                                        <a:solidFill>
                                          <a:srgbClr val="000000"/>
                                        </a:solidFill>
                                        <a:latin typeface="Cambria Math" panose="02040503050406030204" pitchFamily="18" charset="0"/>
                                      </a:rPr>
                                      <m:t>e</m:t>
                                    </m:r>
                                  </m:e>
                                  <m:sup>
                                    <m:r>
                                      <a:rPr lang="zh-CN" altLang="en-US" sz="2000" i="1">
                                        <a:solidFill>
                                          <a:srgbClr val="000000"/>
                                        </a:solidFill>
                                        <a:latin typeface="Cambria Math" panose="02040503050406030204" pitchFamily="18" charset="0"/>
                                      </a:rPr>
                                      <m:t>−2</m:t>
                                    </m:r>
                                    <m:r>
                                      <a:rPr lang="zh-CN" altLang="en-US" sz="2000" i="1">
                                        <a:solidFill>
                                          <a:srgbClr val="000000"/>
                                        </a:solidFill>
                                        <a:latin typeface="Cambria Math" panose="02040503050406030204" pitchFamily="18" charset="0"/>
                                      </a:rPr>
                                      <m:t>𝑡</m:t>
                                    </m:r>
                                  </m:sup>
                                </m:sSup>
                                <m:r>
                                  <a:rPr lang="zh-CN" altLang="en-US" sz="2000" i="1">
                                    <a:solidFill>
                                      <a:srgbClr val="000000"/>
                                    </a:solidFill>
                                    <a:latin typeface="Cambria Math" panose="02040503050406030204" pitchFamily="18" charset="0"/>
                                  </a:rPr>
                                  <m:t>+⋯</m:t>
                                </m:r>
                              </m:e>
                            </m:mr>
                          </m:m>
                        </m:e>
                      </m:d>
                    </m:oMath>
                  </m:oMathPara>
                </a14:m>
                <a:endParaRPr lang="zh-CN" altLang="en-US" sz="2000" dirty="0"/>
              </a:p>
            </p:txBody>
          </p:sp>
        </mc:Choice>
        <mc:Fallback xmlns="">
          <p:sp>
            <p:nvSpPr>
              <p:cNvPr id="129030" name="Object 6">
                <a:extLst>
                  <a:ext uri="{FF2B5EF4-FFF2-40B4-BE49-F238E27FC236}">
                    <a16:creationId xmlns:a16="http://schemas.microsoft.com/office/drawing/2014/main" id="{AC15F399-6B9E-48D2-AADA-80CF269F68E9}"/>
                  </a:ext>
                </a:extLst>
              </p:cNvPr>
              <p:cNvSpPr txBox="1">
                <a:spLocks noRot="1" noChangeAspect="1" noMove="1" noResize="1" noEditPoints="1" noAdjustHandles="1" noChangeArrowheads="1" noChangeShapeType="1" noTextEdit="1"/>
              </p:cNvSpPr>
              <p:nvPr/>
            </p:nvSpPr>
            <p:spPr bwMode="auto">
              <a:xfrm>
                <a:off x="2567608" y="908720"/>
                <a:ext cx="6934200" cy="3198812"/>
              </a:xfrm>
              <a:prstGeom prst="rect">
                <a:avLst/>
              </a:prstGeom>
              <a:blipFill>
                <a:blip r:embed="rId2"/>
                <a:stretch>
                  <a:fillRect r="-7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3">
                <a:extLst>
                  <a:ext uri="{FF2B5EF4-FFF2-40B4-BE49-F238E27FC236}">
                    <a16:creationId xmlns:a16="http://schemas.microsoft.com/office/drawing/2014/main" id="{B93FB605-2353-4FB3-A1A2-CB106EF3E402}"/>
                  </a:ext>
                </a:extLst>
              </p:cNvPr>
              <p:cNvSpPr txBox="1"/>
              <p:nvPr/>
            </p:nvSpPr>
            <p:spPr bwMode="auto">
              <a:xfrm>
                <a:off x="1847528" y="5249867"/>
                <a:ext cx="7315200" cy="971550"/>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y</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 name="Object 3">
                <a:extLst>
                  <a:ext uri="{FF2B5EF4-FFF2-40B4-BE49-F238E27FC236}">
                    <a16:creationId xmlns:a16="http://schemas.microsoft.com/office/drawing/2014/main" id="{B93FB605-2353-4FB3-A1A2-CB106EF3E402}"/>
                  </a:ext>
                </a:extLst>
              </p:cNvPr>
              <p:cNvSpPr txBox="1">
                <a:spLocks noRot="1" noChangeAspect="1" noMove="1" noResize="1" noEditPoints="1" noAdjustHandles="1" noChangeArrowheads="1" noChangeShapeType="1" noTextEdit="1"/>
              </p:cNvSpPr>
              <p:nvPr/>
            </p:nvSpPr>
            <p:spPr bwMode="auto">
              <a:xfrm>
                <a:off x="1847528" y="5249867"/>
                <a:ext cx="7315200" cy="971550"/>
              </a:xfrm>
              <a:prstGeom prst="rect">
                <a:avLst/>
              </a:prstGeom>
              <a:blipFill>
                <a:blip r:embed="rId3"/>
                <a:stretch>
                  <a:fillRect/>
                </a:stretch>
              </a:blipFill>
            </p:spPr>
            <p:txBody>
              <a:bodyPr/>
              <a:lstStyle/>
              <a:p>
                <a:r>
                  <a:rPr lang="zh-CN" altLang="en-US">
                    <a:noFill/>
                  </a:rPr>
                  <a:t> </a:t>
                </a:r>
              </a:p>
            </p:txBody>
          </p:sp>
        </mc:Fallback>
      </mc:AlternateContent>
      <p:sp>
        <p:nvSpPr>
          <p:cNvPr id="6" name="动作按钮: 转到主页 5">
            <a:hlinkClick r:id="rId4" action="ppaction://hlinksldjump" highlightClick="1"/>
            <a:extLst>
              <a:ext uri="{FF2B5EF4-FFF2-40B4-BE49-F238E27FC236}">
                <a16:creationId xmlns:a16="http://schemas.microsoft.com/office/drawing/2014/main" id="{8193FCAA-B16A-49EF-A0F4-2D95D94B4A77}"/>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灯片编号占位符 1">
            <a:extLst>
              <a:ext uri="{FF2B5EF4-FFF2-40B4-BE49-F238E27FC236}">
                <a16:creationId xmlns:a16="http://schemas.microsoft.com/office/drawing/2014/main" id="{914D4400-08F3-47C1-A00E-5A35D7A6B4D2}"/>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77</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5735959" y="4231638"/>
            <a:ext cx="5926635" cy="1569660"/>
          </a:xfrm>
        </p:spPr>
        <p:txBody>
          <a:bodyPr/>
          <a:lstStyle/>
          <a:p>
            <a:r>
              <a:rPr lang="zh-CN" altLang="en-US" sz="4800" dirty="0"/>
              <a:t>线性离散时间系统状态方程式的求解</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2.5</a:t>
            </a:r>
            <a:endParaRPr lang="zh-CN" altLang="en-US" sz="10400" dirty="0"/>
          </a:p>
        </p:txBody>
      </p:sp>
    </p:spTree>
    <p:extLst>
      <p:ext uri="{BB962C8B-B14F-4D97-AF65-F5344CB8AC3E}">
        <p14:creationId xmlns:p14="http://schemas.microsoft.com/office/powerpoint/2010/main" val="10088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78AD0344-4F01-4D9D-A96E-0224C8132B78}"/>
                  </a:ext>
                </a:extLst>
              </p:cNvPr>
              <p:cNvSpPr>
                <a:spLocks noGrp="1"/>
              </p:cNvSpPr>
              <p:nvPr>
                <p:ph type="title" idx="4294967295"/>
              </p:nvPr>
            </p:nvSpPr>
            <p:spPr>
              <a:xfrm>
                <a:off x="623393" y="404665"/>
                <a:ext cx="11189822" cy="6192688"/>
              </a:xfrm>
            </p:spPr>
            <p:txBody>
              <a:bodyPr/>
              <a:lstStyle/>
              <a:p>
                <a:pPr>
                  <a:lnSpc>
                    <a:spcPct val="150000"/>
                  </a:lnSpc>
                </a:pPr>
                <a:r>
                  <a:rPr lang="zh-CN" altLang="en-US" sz="2400" dirty="0">
                    <a:latin typeface="Times New Roman" panose="02020603050405020304" pitchFamily="18" charset="0"/>
                  </a:rPr>
                  <a:t>线性离散系统的状态空间表达式为</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𝑯</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oMath>
                </a14:m>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en-US" altLang="zh-CN" sz="2400" dirty="0">
                    <a:latin typeface="Times New Roman" panose="02020603050405020304" pitchFamily="18" charset="0"/>
                  </a:rPr>
                  <a:t>2-69</a:t>
                </a:r>
                <a:r>
                  <a:rPr lang="zh-CN" altLang="en-US" sz="2400" dirty="0">
                    <a:latin typeface="Times New Roman" panose="02020603050405020304" pitchFamily="18" charset="0"/>
                  </a:rPr>
                  <a:t>） </a:t>
                </a:r>
                <a:br>
                  <a:rPr lang="zh-CN" altLang="en-US" sz="2400" dirty="0">
                    <a:latin typeface="Times New Roman" panose="02020603050405020304" pitchFamily="18" charset="0"/>
                  </a:rPr>
                </a:br>
                <a:br>
                  <a:rPr lang="zh-CN" altLang="en-US" sz="2400" dirty="0">
                    <a:latin typeface="Times New Roman" panose="02020603050405020304" pitchFamily="18" charset="0"/>
                  </a:rPr>
                </a:br>
                <a:r>
                  <a:rPr lang="zh-CN" altLang="en-US" sz="2800" dirty="0">
                    <a:latin typeface="Times New Roman" panose="02020603050405020304" pitchFamily="18" charset="0"/>
                  </a:rPr>
                  <a:t>本节主要内容：</a:t>
                </a:r>
                <a:br>
                  <a:rPr lang="en-US" altLang="zh-CN" sz="2800" dirty="0">
                    <a:latin typeface="Times New Roman" panose="02020603050405020304" pitchFamily="18" charset="0"/>
                  </a:rPr>
                </a:br>
                <a:r>
                  <a:rPr lang="en-US" altLang="zh-CN" sz="2400" dirty="0">
                    <a:latin typeface="Times New Roman" panose="02020603050405020304" pitchFamily="18" charset="0"/>
                  </a:rPr>
                  <a:t>	1. </a:t>
                </a:r>
                <a:r>
                  <a:rPr lang="zh-CN" altLang="en-US" sz="2400" dirty="0">
                    <a:latin typeface="Times New Roman" panose="02020603050405020304" pitchFamily="18" charset="0"/>
                  </a:rPr>
                  <a:t>离散系统状态空间表达式的解</a:t>
                </a:r>
                <a:br>
                  <a:rPr lang="en-US" altLang="zh-CN" sz="2400" dirty="0">
                    <a:latin typeface="Times New Roman" panose="02020603050405020304" pitchFamily="18" charset="0"/>
                  </a:rPr>
                </a:br>
                <a:r>
                  <a:rPr lang="en-US" altLang="zh-CN" sz="2400" dirty="0">
                    <a:latin typeface="Times New Roman" panose="02020603050405020304" pitchFamily="18" charset="0"/>
                  </a:rPr>
                  <a:t>		</a:t>
                </a:r>
                <a:r>
                  <a:rPr lang="zh-CN" altLang="en-US" sz="2400" dirty="0">
                    <a:latin typeface="Times New Roman" panose="02020603050405020304" pitchFamily="18" charset="0"/>
                  </a:rPr>
                  <a:t>通常可以采用</a:t>
                </a:r>
                <a:r>
                  <a:rPr lang="zh-CN" altLang="en-US" sz="2400" b="1" dirty="0">
                    <a:solidFill>
                      <a:schemeClr val="accent1"/>
                    </a:solidFill>
                    <a:latin typeface="Times New Roman" panose="02020603050405020304" pitchFamily="18" charset="0"/>
                  </a:rPr>
                  <a:t>迭代法</a:t>
                </a:r>
                <a:r>
                  <a:rPr lang="zh-CN" altLang="en-US" sz="2400" dirty="0">
                    <a:latin typeface="Times New Roman" panose="02020603050405020304" pitchFamily="18" charset="0"/>
                  </a:rPr>
                  <a:t>和</a:t>
                </a:r>
                <a:r>
                  <a:rPr lang="en-US" altLang="zh-CN" sz="2400" b="1" i="1" dirty="0">
                    <a:solidFill>
                      <a:srgbClr val="C00000"/>
                    </a:solidFill>
                    <a:latin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z</a:t>
                </a:r>
                <a:r>
                  <a:rPr lang="zh-CN" altLang="en-US" sz="2400" b="1" dirty="0">
                    <a:solidFill>
                      <a:srgbClr val="C00000"/>
                    </a:solidFill>
                    <a:latin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变换法</a:t>
                </a:r>
                <a:br>
                  <a:rPr lang="en-US" altLang="zh-CN" sz="2400" b="1" dirty="0">
                    <a:solidFill>
                      <a:srgbClr val="C00000"/>
                    </a:solidFill>
                    <a:latin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br>
                <a:r>
                  <a:rPr lang="en-US" altLang="zh-CN" sz="2400" dirty="0">
                    <a:solidFill>
                      <a:schemeClr val="accent1"/>
                    </a:solidFill>
                    <a:latin typeface="Times New Roman" panose="02020603050405020304" pitchFamily="18" charset="0"/>
                  </a:rPr>
                  <a:t>	</a:t>
                </a:r>
                <a:r>
                  <a:rPr lang="en-US" altLang="zh-CN" sz="2400" dirty="0">
                    <a:latin typeface="Times New Roman" panose="02020603050405020304" pitchFamily="18" charset="0"/>
                  </a:rPr>
                  <a:t>2. </a:t>
                </a:r>
                <a:r>
                  <a:rPr lang="zh-CN" altLang="en-US" sz="2400" dirty="0"/>
                  <a:t>离散系统</a:t>
                </a:r>
                <a:r>
                  <a:rPr lang="zh-CN" altLang="en-US" sz="2400" b="1" dirty="0">
                    <a:solidFill>
                      <a:srgbClr val="C00000"/>
                    </a:solidFill>
                  </a:rPr>
                  <a:t>状态转移矩阵</a:t>
                </a:r>
                <a:r>
                  <a:rPr lang="zh-CN" altLang="en-US" sz="2400" dirty="0"/>
                  <a:t>的求解 </a:t>
                </a:r>
                <a:endParaRPr lang="zh-CN" altLang="en-US" sz="2400" dirty="0">
                  <a:latin typeface="Times New Roman" panose="02020603050405020304" pitchFamily="18" charset="0"/>
                </a:endParaRPr>
              </a:p>
            </p:txBody>
          </p:sp>
        </mc:Choice>
        <mc:Fallback>
          <p:sp>
            <p:nvSpPr>
              <p:cNvPr id="2" name="标题 1">
                <a:extLst>
                  <a:ext uri="{FF2B5EF4-FFF2-40B4-BE49-F238E27FC236}">
                    <a16:creationId xmlns:a16="http://schemas.microsoft.com/office/drawing/2014/main" id="{78AD0344-4F01-4D9D-A96E-0224C8132B78}"/>
                  </a:ext>
                </a:extLst>
              </p:cNvPr>
              <p:cNvSpPr>
                <a:spLocks noGrp="1" noRot="1" noChangeAspect="1" noMove="1" noResize="1" noEditPoints="1" noAdjustHandles="1" noChangeArrowheads="1" noChangeShapeType="1" noTextEdit="1"/>
              </p:cNvSpPr>
              <p:nvPr>
                <p:ph type="title" idx="4294967295"/>
              </p:nvPr>
            </p:nvSpPr>
            <p:spPr>
              <a:xfrm>
                <a:off x="623393" y="404665"/>
                <a:ext cx="11189822" cy="6192688"/>
              </a:xfrm>
              <a:blipFill>
                <a:blip r:embed="rId3"/>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C95974D7-F73D-4DDF-AF65-C24B5BA64258}"/>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79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1C35E3-0DBF-499D-ADE8-2A6255AF2F98}"/>
              </a:ext>
            </a:extLst>
          </p:cNvPr>
          <p:cNvSpPr>
            <a:spLocks noGrp="1"/>
          </p:cNvSpPr>
          <p:nvPr>
            <p:ph type="sldNum" sz="quarter" idx="12"/>
          </p:nvPr>
        </p:nvSpPr>
        <p:spPr/>
        <p:txBody>
          <a:bodyPr/>
          <a:lstStyle/>
          <a:p>
            <a:fld id="{86AEE06C-0CD7-41E2-81E6-FA1C1A12492D}" type="slidenum">
              <a:rPr lang="en-US" altLang="zh-CN" smtClean="0"/>
              <a:pPr/>
              <a:t>8</a:t>
            </a:fld>
            <a:endParaRPr lang="en-US" altLang="zh-CN"/>
          </a:p>
        </p:txBody>
      </p:sp>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E628E070-B458-4D86-A820-E122D18F6B6B}"/>
                  </a:ext>
                </a:extLst>
              </p:cNvPr>
              <p:cNvSpPr>
                <a:spLocks noGrp="1"/>
              </p:cNvSpPr>
              <p:nvPr>
                <p:ph type="title" idx="4294967295"/>
              </p:nvPr>
            </p:nvSpPr>
            <p:spPr>
              <a:xfrm>
                <a:off x="642747" y="446411"/>
                <a:ext cx="11188700" cy="6192837"/>
              </a:xfrm>
            </p:spPr>
            <p:txBody>
              <a:bodyPr>
                <a:normAutofit/>
              </a:bodyPr>
              <a:lstStyle/>
              <a:p>
                <a:pPr algn="l">
                  <a:lnSpc>
                    <a:spcPct val="120000"/>
                  </a:lnSpc>
                  <a:spcBef>
                    <a:spcPts val="600"/>
                  </a:spcBef>
                </a:pP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将以上各系数，代入式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(2-3)</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中有</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zh-CN" altLang="en-US" sz="2400" b="1" i="1">
                          <a:latin typeface="Cambria Math" panose="02040503050406030204" pitchFamily="18" charset="0"/>
                        </a:rPr>
                        <m:t>𝒙</m:t>
                      </m:r>
                      <m:r>
                        <a:rPr lang="zh-CN" altLang="en-US" sz="2400" i="1">
                          <a:latin typeface="Cambria Math" panose="02040503050406030204" pitchFamily="18" charset="0"/>
                        </a:rPr>
                        <m:t>(</m:t>
                      </m:r>
                      <m:r>
                        <a:rPr lang="zh-CN" altLang="en-US" sz="2400" i="1">
                          <a:latin typeface="Cambria Math" panose="02040503050406030204" pitchFamily="18" charset="0"/>
                        </a:rPr>
                        <m:t>𝑡</m:t>
                      </m:r>
                      <m:r>
                        <a:rPr lang="zh-CN" altLang="en-US" sz="2400" i="1">
                          <a:latin typeface="Cambria Math" panose="02040503050406030204" pitchFamily="18" charset="0"/>
                        </a:rPr>
                        <m:t>)</m:t>
                      </m:r>
                      <m:r>
                        <m:rPr>
                          <m:aln/>
                        </m:rP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0</m:t>
                          </m:r>
                        </m:sub>
                      </m:sSub>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1</m:t>
                          </m:r>
                        </m:sub>
                      </m:sSub>
                      <m:r>
                        <a:rPr lang="zh-CN" altLang="en-US" sz="2400" i="1">
                          <a:latin typeface="Cambria Math" panose="02040503050406030204" pitchFamily="18" charset="0"/>
                        </a:rPr>
                        <m:t>𝑡</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2</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2</m:t>
                          </m:r>
                        </m:sup>
                      </m:sSup>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𝑘</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𝑘</m:t>
                          </m:r>
                        </m:sup>
                      </m:sSup>
                      <m:r>
                        <a:rPr lang="zh-CN" altLang="en-US" sz="2400" i="1">
                          <a:latin typeface="Cambria Math" panose="02040503050406030204" pitchFamily="18" charset="0"/>
                        </a:rPr>
                        <m:t>+⋯</m:t>
                      </m:r>
                    </m:oMath>
                    <m:oMath xmlns:m="http://schemas.openxmlformats.org/officeDocument/2006/math">
                      <m:r>
                        <m:rPr>
                          <m:aln/>
                        </m:rPr>
                        <a:rPr lang="zh-CN" altLang="en-US" sz="2400" i="1">
                          <a:latin typeface="Cambria Math" panose="02040503050406030204" pitchFamily="18" charset="0"/>
                        </a:rPr>
                        <m:t>=</m:t>
                      </m:r>
                      <m:r>
                        <a:rPr lang="zh-CN" altLang="en-US" sz="2400" i="1">
                          <a:latin typeface="Cambria Math" panose="02040503050406030204" pitchFamily="18" charset="0"/>
                        </a:rPr>
                        <m:t>(</m:t>
                      </m:r>
                      <m:r>
                        <a:rPr lang="zh-CN" altLang="en-US" sz="2400" b="1" i="1">
                          <a:latin typeface="Cambria Math" panose="02040503050406030204" pitchFamily="18" charset="0"/>
                        </a:rPr>
                        <m:t>𝑰</m:t>
                      </m:r>
                      <m:r>
                        <a:rPr lang="zh-CN" altLang="en-US" sz="2400" i="1">
                          <a:latin typeface="Cambria Math" panose="02040503050406030204" pitchFamily="18" charset="0"/>
                        </a:rPr>
                        <m:t>+</m:t>
                      </m:r>
                      <m:r>
                        <a:rPr lang="zh-CN" altLang="en-US" sz="2400" b="1" i="1">
                          <a:latin typeface="Cambria Math" panose="02040503050406030204" pitchFamily="18" charset="0"/>
                        </a:rPr>
                        <m:t>𝑨</m:t>
                      </m:r>
                      <m:r>
                        <a:rPr lang="zh-CN" altLang="en-US" sz="2400" i="1">
                          <a:latin typeface="Cambria Math" panose="02040503050406030204" pitchFamily="18" charset="0"/>
                        </a:rPr>
                        <m:t>𝑡</m:t>
                      </m:r>
                      <m:r>
                        <a:rPr lang="zh-CN" altLang="en-US" sz="2400" i="1">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1</m:t>
                          </m:r>
                        </m:num>
                        <m:den>
                          <m:r>
                            <a:rPr lang="zh-CN" altLang="en-US" sz="2400" i="1">
                              <a:latin typeface="Cambria Math" panose="02040503050406030204" pitchFamily="18" charset="0"/>
                            </a:rPr>
                            <m:t>2!</m:t>
                          </m:r>
                        </m:den>
                      </m:f>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𝑨</m:t>
                          </m:r>
                        </m:e>
                        <m:sup>
                          <m:r>
                            <a:rPr lang="zh-CN" altLang="en-US" sz="2400" i="1">
                              <a:latin typeface="Cambria Math" panose="02040503050406030204" pitchFamily="18" charset="0"/>
                            </a:rPr>
                            <m:t>2</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2</m:t>
                          </m:r>
                        </m:sup>
                      </m:sSup>
                      <m:r>
                        <a:rPr lang="zh-CN" altLang="en-US" sz="2400" i="1">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1</m:t>
                          </m:r>
                        </m:num>
                        <m:den>
                          <m:r>
                            <a:rPr lang="zh-CN" altLang="en-US" sz="2400" i="1">
                              <a:latin typeface="Cambria Math" panose="02040503050406030204" pitchFamily="18" charset="0"/>
                            </a:rPr>
                            <m:t>𝑘</m:t>
                          </m:r>
                          <m:r>
                            <a:rPr lang="zh-CN" altLang="en-US" sz="2400" i="1">
                              <a:latin typeface="Cambria Math" panose="02040503050406030204" pitchFamily="18" charset="0"/>
                            </a:rPr>
                            <m:t>!</m:t>
                          </m:r>
                        </m:den>
                      </m:f>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𝑨</m:t>
                          </m:r>
                        </m:e>
                        <m:sup>
                          <m:r>
                            <a:rPr lang="zh-CN" altLang="en-US" sz="2400" i="1">
                              <a:latin typeface="Cambria Math" panose="02040503050406030204" pitchFamily="18" charset="0"/>
                            </a:rPr>
                            <m:t>𝑘</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𝑘</m:t>
                          </m:r>
                        </m:sup>
                      </m:sSup>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1" i="1">
                              <a:latin typeface="Cambria Math" panose="02040503050406030204" pitchFamily="18" charset="0"/>
                            </a:rPr>
                            <m:t>𝒃</m:t>
                          </m:r>
                        </m:e>
                        <m:sub>
                          <m:r>
                            <a:rPr lang="zh-CN" altLang="en-US" sz="2400" i="1">
                              <a:latin typeface="Cambria Math" panose="02040503050406030204" pitchFamily="18" charset="0"/>
                            </a:rPr>
                            <m:t>0</m:t>
                          </m:r>
                        </m:sub>
                      </m:sSub>
                    </m:oMath>
                  </m:oMathPara>
                </a14:m>
                <a:b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将式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(2-4)</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括号内的无穷项级数和称为矩阵指数函数，记为</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i="1" cap="none">
                            <a:solidFill>
                              <a:srgbClr val="000000"/>
                            </a:solidFill>
                            <a:latin typeface="Cambria Math" panose="02040503050406030204" pitchFamily="18" charset="0"/>
                            <a:cs typeface="+mn-cs"/>
                          </a:rPr>
                          <m:t>e</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𝑰</m:t>
                    </m:r>
                    <m:r>
                      <a:rPr lang="zh-CN" altLang="en-US" sz="2400" i="1" cap="none">
                        <a:solidFill>
                          <a:srgbClr val="000000"/>
                        </a:solidFill>
                        <a:latin typeface="Cambria Math" panose="02040503050406030204" pitchFamily="18" charset="0"/>
                        <a:cs typeface="+mn-cs"/>
                      </a:rPr>
                      <m:t>+</m:t>
                    </m:r>
                    <m:r>
                      <a:rPr lang="zh-CN" altLang="en-US" sz="2400" b="1" i="1" cap="none">
                        <a:solidFill>
                          <a:srgbClr val="000000"/>
                        </a:solidFill>
                        <a:latin typeface="Cambria Math" panose="02040503050406030204" pitchFamily="18" charset="0"/>
                        <a:cs typeface="+mn-cs"/>
                      </a:rPr>
                      <m:t>𝑨</m:t>
                    </m:r>
                    <m:r>
                      <a:rPr lang="en-US" altLang="zh-CN" sz="2400" b="0" i="1" cap="none" smtClean="0">
                        <a:solidFill>
                          <a:srgbClr val="000000"/>
                        </a:solidFill>
                        <a:latin typeface="Cambria Math" panose="02040503050406030204" pitchFamily="18" charset="0"/>
                        <a:cs typeface="+mn-cs"/>
                      </a:rPr>
                      <m:t>𝑡</m:t>
                    </m:r>
                    <m:r>
                      <a:rPr lang="en-US" altLang="zh-CN" sz="2400" b="0" i="1" cap="none" smtClean="0">
                        <a:solidFill>
                          <a:srgbClr val="000000"/>
                        </a:solidFill>
                        <a:latin typeface="Cambria Math" panose="02040503050406030204" pitchFamily="18" charset="0"/>
                        <a:cs typeface="+mn-cs"/>
                      </a:rPr>
                      <m:t>+</m:t>
                    </m:r>
                    <m:f>
                      <m:fPr>
                        <m:ctrlPr>
                          <a:rPr lang="zh-CN" altLang="en-US" sz="2400" i="1" cap="none">
                            <a:solidFill>
                              <a:srgbClr val="000000"/>
                            </a:solidFill>
                            <a:latin typeface="Cambria Math" panose="02040503050406030204" pitchFamily="18" charset="0"/>
                            <a:cs typeface="+mn-cs"/>
                          </a:rPr>
                        </m:ctrlPr>
                      </m:fPr>
                      <m:num>
                        <m:r>
                          <a:rPr lang="zh-CN" altLang="en-US" sz="2400" i="1" cap="none">
                            <a:solidFill>
                              <a:srgbClr val="000000"/>
                            </a:solidFill>
                            <a:latin typeface="Cambria Math" panose="02040503050406030204" pitchFamily="18" charset="0"/>
                            <a:cs typeface="+mn-cs"/>
                          </a:rPr>
                          <m:t>1</m:t>
                        </m:r>
                      </m:num>
                      <m:den>
                        <m:r>
                          <a:rPr lang="zh-CN" altLang="en-US" sz="2400" i="1" cap="none">
                            <a:solidFill>
                              <a:srgbClr val="000000"/>
                            </a:solidFill>
                            <a:latin typeface="Cambria Math" panose="02040503050406030204" pitchFamily="18" charset="0"/>
                            <a:cs typeface="+mn-cs"/>
                          </a:rPr>
                          <m:t>2!</m:t>
                        </m:r>
                      </m:den>
                    </m:f>
                    <m:sSup>
                      <m:sSupPr>
                        <m:ctrlPr>
                          <a:rPr lang="zh-CN" altLang="en-US" sz="2400" i="1" cap="none">
                            <a:solidFill>
                              <a:srgbClr val="000000"/>
                            </a:solidFill>
                            <a:latin typeface="Cambria Math" panose="02040503050406030204" pitchFamily="18" charset="0"/>
                            <a:cs typeface="+mn-cs"/>
                          </a:rPr>
                        </m:ctrlPr>
                      </m:sSupPr>
                      <m:e>
                        <m:r>
                          <a:rPr lang="zh-CN" altLang="en-US" sz="2400" b="1" i="1" cap="none">
                            <a:solidFill>
                              <a:srgbClr val="000000"/>
                            </a:solidFill>
                            <a:latin typeface="Cambria Math" panose="02040503050406030204" pitchFamily="18" charset="0"/>
                            <a:cs typeface="+mn-cs"/>
                          </a:rPr>
                          <m:t>𝑨</m:t>
                        </m:r>
                      </m:e>
                      <m:sup>
                        <m:r>
                          <a:rPr lang="zh-CN" altLang="en-US" sz="2400" i="1" cap="none">
                            <a:solidFill>
                              <a:srgbClr val="000000"/>
                            </a:solidFill>
                            <a:latin typeface="Cambria Math" panose="02040503050406030204" pitchFamily="18" charset="0"/>
                            <a:cs typeface="+mn-cs"/>
                          </a:rPr>
                          <m:t>2</m:t>
                        </m:r>
                      </m:sup>
                    </m:sSup>
                    <m:func>
                      <m:funcPr>
                        <m:ctrlPr>
                          <a:rPr lang="zh-CN" altLang="en-US" sz="2400" i="1" cap="none">
                            <a:solidFill>
                              <a:srgbClr val="000000"/>
                            </a:solidFill>
                            <a:latin typeface="Cambria Math" panose="02040503050406030204" pitchFamily="18" charset="0"/>
                            <a:cs typeface="+mn-cs"/>
                          </a:rPr>
                        </m:ctrlPr>
                      </m:funcPr>
                      <m:fName>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𝑡</m:t>
                            </m:r>
                          </m:e>
                          <m:sup>
                            <m:r>
                              <a:rPr lang="zh-CN" altLang="en-US" sz="2400" i="1" cap="none">
                                <a:solidFill>
                                  <a:srgbClr val="000000"/>
                                </a:solidFill>
                                <a:latin typeface="Cambria Math" panose="02040503050406030204" pitchFamily="18" charset="0"/>
                                <a:cs typeface="+mn-cs"/>
                              </a:rPr>
                              <m:t>2</m:t>
                            </m:r>
                          </m:sup>
                        </m:sSup>
                      </m:fName>
                      <m:e>
                        <m:r>
                          <a:rPr lang="zh-CN" altLang="en-US" sz="2400" i="1" cap="none">
                            <a:solidFill>
                              <a:srgbClr val="000000"/>
                            </a:solidFill>
                            <a:latin typeface="Cambria Math" panose="02040503050406030204" pitchFamily="18" charset="0"/>
                            <a:cs typeface="+mn-cs"/>
                          </a:rPr>
                          <m:t>+</m:t>
                        </m:r>
                      </m:e>
                    </m:func>
                    <m:r>
                      <a:rPr lang="zh-CN" altLang="en-US" sz="2400" i="1" cap="none">
                        <a:solidFill>
                          <a:srgbClr val="000000"/>
                        </a:solidFill>
                        <a:latin typeface="Cambria Math" panose="02040503050406030204" pitchFamily="18" charset="0"/>
                        <a:cs typeface="+mn-cs"/>
                      </a:rPr>
                      <m:t>⋯+</m:t>
                    </m:r>
                    <m:f>
                      <m:fPr>
                        <m:ctrlPr>
                          <a:rPr lang="zh-CN" altLang="en-US" sz="2400" i="1" cap="none">
                            <a:solidFill>
                              <a:srgbClr val="000000"/>
                            </a:solidFill>
                            <a:latin typeface="Cambria Math" panose="02040503050406030204" pitchFamily="18" charset="0"/>
                            <a:cs typeface="+mn-cs"/>
                          </a:rPr>
                        </m:ctrlPr>
                      </m:fPr>
                      <m:num>
                        <m:r>
                          <a:rPr lang="zh-CN" altLang="en-US" sz="2400" i="1" cap="none">
                            <a:solidFill>
                              <a:srgbClr val="000000"/>
                            </a:solidFill>
                            <a:latin typeface="Cambria Math" panose="02040503050406030204" pitchFamily="18" charset="0"/>
                            <a:cs typeface="+mn-cs"/>
                          </a:rPr>
                          <m:t>1</m:t>
                        </m:r>
                      </m:num>
                      <m:den>
                        <m:r>
                          <a:rPr lang="zh-CN" altLang="en-US" sz="2400" i="1" cap="none">
                            <a:solidFill>
                              <a:srgbClr val="000000"/>
                            </a:solidFill>
                            <a:latin typeface="Cambria Math" panose="02040503050406030204" pitchFamily="18" charset="0"/>
                            <a:cs typeface="+mn-cs"/>
                          </a:rPr>
                          <m:t>𝑘</m:t>
                        </m:r>
                        <m:r>
                          <a:rPr lang="zh-CN" altLang="en-US" sz="2400" i="1" cap="none">
                            <a:solidFill>
                              <a:srgbClr val="000000"/>
                            </a:solidFill>
                            <a:latin typeface="Cambria Math" panose="02040503050406030204" pitchFamily="18" charset="0"/>
                            <a:cs typeface="+mn-cs"/>
                          </a:rPr>
                          <m:t>!</m:t>
                        </m:r>
                      </m:den>
                    </m:f>
                    <m:sSup>
                      <m:sSupPr>
                        <m:ctrlPr>
                          <a:rPr lang="zh-CN" altLang="en-US" sz="2400" i="1" cap="none">
                            <a:solidFill>
                              <a:srgbClr val="000000"/>
                            </a:solidFill>
                            <a:latin typeface="Cambria Math" panose="02040503050406030204" pitchFamily="18" charset="0"/>
                            <a:cs typeface="+mn-cs"/>
                          </a:rPr>
                        </m:ctrlPr>
                      </m:sSupPr>
                      <m:e>
                        <m:r>
                          <a:rPr lang="zh-CN" altLang="en-US" sz="2400" b="1" i="1" cap="none">
                            <a:solidFill>
                              <a:srgbClr val="000000"/>
                            </a:solidFill>
                            <a:latin typeface="Cambria Math" panose="02040503050406030204" pitchFamily="18" charset="0"/>
                            <a:cs typeface="+mn-cs"/>
                          </a:rPr>
                          <m:t>𝑨</m:t>
                        </m:r>
                      </m:e>
                      <m:sup>
                        <m:r>
                          <a:rPr lang="zh-CN" altLang="en-US" sz="2400" i="1" cap="none">
                            <a:solidFill>
                              <a:srgbClr val="000000"/>
                            </a:solidFill>
                            <a:latin typeface="Cambria Math" panose="02040503050406030204" pitchFamily="18" charset="0"/>
                            <a:cs typeface="+mn-cs"/>
                          </a:rPr>
                          <m:t>𝑘</m:t>
                        </m:r>
                      </m:sup>
                    </m:sSup>
                    <m:func>
                      <m:funcPr>
                        <m:ctrlPr>
                          <a:rPr lang="zh-CN" altLang="en-US" sz="2400" i="1" cap="none">
                            <a:solidFill>
                              <a:srgbClr val="000000"/>
                            </a:solidFill>
                            <a:latin typeface="Cambria Math" panose="02040503050406030204" pitchFamily="18" charset="0"/>
                            <a:cs typeface="+mn-cs"/>
                          </a:rPr>
                        </m:ctrlPr>
                      </m:funcPr>
                      <m:fName>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𝑡</m:t>
                            </m:r>
                          </m:e>
                          <m:sup>
                            <m:r>
                              <a:rPr lang="zh-CN" altLang="en-US" sz="2400" i="1" cap="none">
                                <a:solidFill>
                                  <a:srgbClr val="000000"/>
                                </a:solidFill>
                                <a:latin typeface="Cambria Math" panose="02040503050406030204" pitchFamily="18" charset="0"/>
                                <a:cs typeface="+mn-cs"/>
                              </a:rPr>
                              <m:t>𝑘</m:t>
                            </m:r>
                          </m:sup>
                        </m:sSup>
                      </m:fName>
                      <m:e>
                        <m:r>
                          <a:rPr lang="zh-CN" altLang="en-US" sz="2400" i="1" cap="none">
                            <a:solidFill>
                              <a:srgbClr val="000000"/>
                            </a:solidFill>
                            <a:latin typeface="Cambria Math" panose="02040503050406030204" pitchFamily="18" charset="0"/>
                            <a:cs typeface="+mn-cs"/>
                          </a:rPr>
                          <m:t>+</m:t>
                        </m:r>
                      </m:e>
                    </m:func>
                    <m:r>
                      <a:rPr lang="zh-CN" altLang="en-US" sz="2400" i="1" cap="none">
                        <a:solidFill>
                          <a:srgbClr val="000000"/>
                        </a:solidFill>
                        <a:latin typeface="Cambria Math" panose="02040503050406030204" pitchFamily="18" charset="0"/>
                        <a:cs typeface="+mn-cs"/>
                      </a:rPr>
                      <m:t>⋯</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(2-5)	</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则式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(2-4)</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变为                     </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m:rPr>
                            <m:sty m:val="p"/>
                          </m:rPr>
                          <a:rPr lang="zh-CN" altLang="en-US" sz="2400" i="1" cap="none">
                            <a:solidFill>
                              <a:srgbClr val="000000"/>
                            </a:solidFill>
                            <a:latin typeface="Cambria Math" panose="02040503050406030204" pitchFamily="18" charset="0"/>
                            <a:cs typeface="+mn-cs"/>
                          </a:rPr>
                          <m:t>e</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𝑡</m:t>
                        </m:r>
                      </m:sup>
                    </m:sSup>
                    <m:sSub>
                      <m:sSubPr>
                        <m:ctrlPr>
                          <a:rPr lang="zh-CN" altLang="en-US" sz="2400" i="1" cap="none">
                            <a:solidFill>
                              <a:srgbClr val="000000"/>
                            </a:solidFill>
                            <a:latin typeface="Cambria Math" panose="02040503050406030204" pitchFamily="18" charset="0"/>
                            <a:cs typeface="+mn-cs"/>
                          </a:rPr>
                        </m:ctrlPr>
                      </m:sSubPr>
                      <m:e>
                        <m:r>
                          <a:rPr lang="zh-CN" altLang="en-US" sz="2400" b="1" i="1" cap="none">
                            <a:solidFill>
                              <a:srgbClr val="000000"/>
                            </a:solidFill>
                            <a:latin typeface="Cambria Math" panose="02040503050406030204" pitchFamily="18" charset="0"/>
                            <a:cs typeface="+mn-cs"/>
                          </a:rPr>
                          <m:t>𝒃</m:t>
                        </m:r>
                      </m:e>
                      <m:sub>
                        <m:r>
                          <a:rPr lang="zh-CN" altLang="en-US" sz="2400" i="1" cap="none">
                            <a:solidFill>
                              <a:srgbClr val="000000"/>
                            </a:solidFill>
                            <a:latin typeface="Cambria Math" panose="02040503050406030204" pitchFamily="18" charset="0"/>
                            <a:cs typeface="+mn-cs"/>
                          </a:rPr>
                          <m:t>0</m:t>
                        </m:r>
                      </m:sub>
                    </m:sSub>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(2-6)</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对式</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(2-3)</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，令</a:t>
                </a:r>
                <a:r>
                  <a:rPr lang="en-US" altLang="zh-CN" sz="2400" i="1" cap="none" dirty="0">
                    <a:latin typeface="Times New Roman" panose="02020603050405020304" pitchFamily="18" charset="0"/>
                    <a:ea typeface="微软雅黑 Light" panose="020B0502040204020203" pitchFamily="34" charset="-122"/>
                    <a:cs typeface="Times New Roman" panose="02020603050405020304" pitchFamily="18" charset="0"/>
                  </a:rPr>
                  <a:t>t</a:t>
                </a: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=0</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可得</a:t>
                </a:r>
                <a14:m>
                  <m:oMath xmlns:m="http://schemas.openxmlformats.org/officeDocument/2006/math">
                    <m:r>
                      <a:rPr lang="zh-CN" altLang="en-US" sz="2400" b="1" i="1" cap="none">
                        <a:solidFill>
                          <a:srgbClr val="000000"/>
                        </a:solidFill>
                        <a:latin typeface="Cambria Math" panose="02040503050406030204" pitchFamily="18" charset="0"/>
                      </a:rPr>
                      <m:t>𝒙</m:t>
                    </m:r>
                    <m:r>
                      <a:rPr lang="zh-CN" altLang="en-US" sz="2400" i="1" cap="none">
                        <a:solidFill>
                          <a:srgbClr val="000000"/>
                        </a:solidFill>
                        <a:latin typeface="Cambria Math" panose="02040503050406030204" pitchFamily="18" charset="0"/>
                      </a:rPr>
                      <m:t>(</m:t>
                    </m:r>
                    <m:r>
                      <a:rPr lang="en-US" altLang="zh-CN" sz="2400" b="0" i="1" cap="none" smtClean="0">
                        <a:solidFill>
                          <a:srgbClr val="000000"/>
                        </a:solidFill>
                        <a:latin typeface="Cambria Math" panose="02040503050406030204" pitchFamily="18" charset="0"/>
                      </a:rPr>
                      <m:t>0</m:t>
                    </m:r>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b="1" i="1" cap="none">
                            <a:solidFill>
                              <a:srgbClr val="000000"/>
                            </a:solidFill>
                            <a:latin typeface="Cambria Math" panose="02040503050406030204" pitchFamily="18" charset="0"/>
                          </a:rPr>
                          <m:t>𝒃</m:t>
                        </m:r>
                      </m:e>
                      <m:sub>
                        <m:r>
                          <a:rPr lang="zh-CN" altLang="en-US" sz="2400" i="1" cap="none">
                            <a:solidFill>
                              <a:srgbClr val="000000"/>
                            </a:solidFill>
                            <a:latin typeface="Cambria Math" panose="02040503050406030204" pitchFamily="18" charset="0"/>
                          </a:rPr>
                          <m:t>0</m:t>
                        </m:r>
                      </m:sub>
                    </m:sSub>
                  </m:oMath>
                </a14:m>
                <a:b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则系统的解可写为</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cap="none">
                        <a:solidFill>
                          <a:srgbClr val="000000"/>
                        </a:solidFill>
                        <a:latin typeface="Cambria Math" panose="02040503050406030204" pitchFamily="18" charset="0"/>
                      </a:rPr>
                      <m:t>𝒙</m:t>
                    </m:r>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𝑡</m:t>
                    </m:r>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𝑒</m:t>
                        </m:r>
                      </m:e>
                      <m:sup>
                        <m:r>
                          <a:rPr lang="zh-CN" altLang="en-US" sz="2400" b="1" i="1" cap="none">
                            <a:solidFill>
                              <a:srgbClr val="000000"/>
                            </a:solidFill>
                            <a:latin typeface="Cambria Math" panose="02040503050406030204" pitchFamily="18" charset="0"/>
                          </a:rPr>
                          <m:t>𝑨</m:t>
                        </m:r>
                        <m:r>
                          <m:rPr>
                            <m:sty m:val="p"/>
                          </m:rPr>
                          <a:rPr lang="zh-CN" altLang="en-US" sz="2400" i="0" cap="none">
                            <a:solidFill>
                              <a:srgbClr val="000000"/>
                            </a:solidFill>
                            <a:latin typeface="Cambria Math" panose="02040503050406030204" pitchFamily="18" charset="0"/>
                          </a:rPr>
                          <m:t>t</m:t>
                        </m:r>
                      </m:sup>
                    </m:sSup>
                    <m:r>
                      <a:rPr lang="zh-CN" altLang="en-US" sz="2400" b="1" i="1" cap="none">
                        <a:solidFill>
                          <a:srgbClr val="000000"/>
                        </a:solidFill>
                        <a:latin typeface="Cambria Math" panose="02040503050406030204" pitchFamily="18" charset="0"/>
                      </a:rPr>
                      <m:t>𝒙</m:t>
                    </m:r>
                    <m:r>
                      <a:rPr lang="zh-CN" altLang="en-US" sz="2400" i="1" cap="none">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0</m:t>
                    </m:r>
                    <m:r>
                      <a:rPr lang="zh-CN" altLang="en-US" sz="2400" i="1" cap="none">
                        <a:solidFill>
                          <a:srgbClr val="000000"/>
                        </a:solidFill>
                        <a:latin typeface="Cambria Math" panose="02040503050406030204" pitchFamily="18" charset="0"/>
                      </a:rPr>
                      <m:t>)</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cap="none" dirty="0">
                    <a:solidFill>
                      <a:srgbClr val="000000"/>
                    </a:solidFill>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en-US" altLang="zh-CN" sz="2400" b="0" i="1" cap="none" dirty="0" smtClean="0">
                        <a:solidFill>
                          <a:srgbClr val="000000"/>
                        </a:solidFill>
                        <a:latin typeface="Cambria Math" panose="02040503050406030204" pitchFamily="18" charset="0"/>
                      </a:rPr>
                      <m:t>𝑡</m:t>
                    </m:r>
                    <m:r>
                      <a:rPr lang="zh-CN" altLang="en-US" sz="2400" b="0" i="1" cap="none" dirty="0" smtClean="0">
                        <a:solidFill>
                          <a:srgbClr val="000000"/>
                        </a:solidFill>
                        <a:latin typeface="Cambria Math" panose="02040503050406030204" pitchFamily="18" charset="0"/>
                      </a:rPr>
                      <m:t>≥</m:t>
                    </m:r>
                    <m:r>
                      <a:rPr lang="en-US" altLang="zh-CN" sz="2400" i="1" cap="none">
                        <a:solidFill>
                          <a:srgbClr val="000000"/>
                        </a:solidFill>
                        <a:latin typeface="Cambria Math" panose="02040503050406030204" pitchFamily="18" charset="0"/>
                      </a:rPr>
                      <m:t>0</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(2-7)</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若初始时刻</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≠0</m:t>
                    </m:r>
                  </m:oMath>
                </a14:m>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对应的初始状态为</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a14:m>
                <a:r>
                  <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rPr>
                  <a:t>，则齐次状态方程的解为</a:t>
                </a:r>
                <a:b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b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			</a:t>
                </a:r>
                <a14:m>
                  <m:oMath xmlns:m="http://schemas.openxmlformats.org/officeDocument/2006/math">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p>
                      <m:sSupPr>
                        <m:ctrlPr>
                          <a:rPr lang="zh-CN" altLang="en-US" sz="2400" i="1" cap="none">
                            <a:solidFill>
                              <a:srgbClr val="000000"/>
                            </a:solidFill>
                            <a:latin typeface="Cambria Math" panose="02040503050406030204" pitchFamily="18" charset="0"/>
                            <a:cs typeface="+mn-cs"/>
                          </a:rPr>
                        </m:ctrlPr>
                      </m:sSupPr>
                      <m:e>
                        <m:r>
                          <a:rPr lang="zh-CN" altLang="en-US" sz="2400" i="1" cap="none">
                            <a:solidFill>
                              <a:srgbClr val="000000"/>
                            </a:solidFill>
                            <a:latin typeface="Cambria Math" panose="02040503050406030204" pitchFamily="18" charset="0"/>
                            <a:cs typeface="+mn-cs"/>
                          </a:rPr>
                          <m:t>𝑒</m:t>
                        </m:r>
                      </m:e>
                      <m:sup>
                        <m:r>
                          <a:rPr lang="zh-CN" altLang="en-US" sz="2400" b="1" i="1" cap="none">
                            <a:solidFill>
                              <a:srgbClr val="000000"/>
                            </a:solidFill>
                            <a:latin typeface="Cambria Math" panose="02040503050406030204" pitchFamily="18" charset="0"/>
                            <a:cs typeface="+mn-cs"/>
                          </a:rPr>
                          <m:t>𝑨</m:t>
                        </m:r>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r>
                          <a:rPr lang="zh-CN" altLang="en-US" sz="2400" i="1" cap="none">
                            <a:solidFill>
                              <a:srgbClr val="000000"/>
                            </a:solidFill>
                            <a:latin typeface="Cambria Math" panose="02040503050406030204" pitchFamily="18" charset="0"/>
                            <a:cs typeface="+mn-cs"/>
                          </a:rPr>
                          <m:t>)</m:t>
                        </m:r>
                      </m:sup>
                    </m:sSup>
                    <m:r>
                      <a:rPr lang="zh-CN" altLang="en-US" sz="2400" b="1" i="1" cap="none">
                        <a:solidFill>
                          <a:srgbClr val="000000"/>
                        </a:solidFill>
                        <a:latin typeface="Cambria Math" panose="02040503050406030204" pitchFamily="18" charset="0"/>
                        <a:cs typeface="+mn-cs"/>
                      </a:rPr>
                      <m:t>𝒙</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r>
                      <a:rPr lang="zh-CN" altLang="en-US" sz="2400" i="1" cap="none">
                        <a:solidFill>
                          <a:srgbClr val="000000"/>
                        </a:solidFill>
                        <a:latin typeface="Cambria Math" panose="02040503050406030204" pitchFamily="18" charset="0"/>
                        <a:cs typeface="+mn-cs"/>
                      </a:rPr>
                      <m:t>),</m:t>
                    </m:r>
                    <m:r>
                      <a:rPr lang="zh-CN" altLang="en-US" sz="2400" i="1" cap="none">
                        <a:solidFill>
                          <a:srgbClr val="000000"/>
                        </a:solidFill>
                        <a:latin typeface="Cambria Math" panose="02040503050406030204" pitchFamily="18" charset="0"/>
                        <a:cs typeface="+mn-cs"/>
                      </a:rPr>
                      <m:t>𝑡</m:t>
                    </m:r>
                    <m:r>
                      <a:rPr lang="zh-CN" altLang="en-US" sz="2400" i="1" cap="none">
                        <a:solidFill>
                          <a:srgbClr val="000000"/>
                        </a:solidFill>
                        <a:latin typeface="Cambria Math" panose="02040503050406030204" pitchFamily="18" charset="0"/>
                        <a:cs typeface="+mn-cs"/>
                      </a:rPr>
                      <m:t>≥</m:t>
                    </m:r>
                    <m:sSub>
                      <m:sSubPr>
                        <m:ctrlPr>
                          <a:rPr lang="zh-CN" altLang="en-US" sz="2400" i="1" cap="none">
                            <a:solidFill>
                              <a:srgbClr val="000000"/>
                            </a:solidFill>
                            <a:latin typeface="Cambria Math" panose="02040503050406030204" pitchFamily="18" charset="0"/>
                            <a:cs typeface="+mn-cs"/>
                          </a:rPr>
                        </m:ctrlPr>
                      </m:sSubPr>
                      <m:e>
                        <m:r>
                          <a:rPr lang="zh-CN" altLang="en-US" sz="2400" i="1" cap="none">
                            <a:solidFill>
                              <a:srgbClr val="000000"/>
                            </a:solidFill>
                            <a:latin typeface="Cambria Math" panose="02040503050406030204" pitchFamily="18" charset="0"/>
                            <a:cs typeface="+mn-cs"/>
                          </a:rPr>
                          <m:t>𝑡</m:t>
                        </m:r>
                      </m:e>
                      <m:sub>
                        <m:r>
                          <a:rPr lang="zh-CN" altLang="en-US" sz="2400" i="1" cap="none">
                            <a:solidFill>
                              <a:srgbClr val="000000"/>
                            </a:solidFill>
                            <a:latin typeface="Cambria Math" panose="02040503050406030204" pitchFamily="18" charset="0"/>
                            <a:cs typeface="+mn-cs"/>
                          </a:rPr>
                          <m:t>0</m:t>
                        </m:r>
                      </m:sub>
                    </m:sSub>
                  </m:oMath>
                </a14:m>
                <a:r>
                  <a:rPr lang="en-US" altLang="zh-CN" sz="2400" cap="none" dirty="0">
                    <a:solidFill>
                      <a:srgbClr val="35507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cap="none" dirty="0">
                    <a:latin typeface="Times New Roman" panose="02020603050405020304" pitchFamily="18" charset="0"/>
                    <a:ea typeface="微软雅黑 Light" panose="020B0502040204020203" pitchFamily="34" charset="-122"/>
                    <a:cs typeface="Times New Roman" panose="02020603050405020304" pitchFamily="18" charset="0"/>
                  </a:rPr>
                  <a:t>(2-8)</a:t>
                </a:r>
                <a:endPar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endParaRPr>
              </a:p>
            </p:txBody>
          </p:sp>
        </mc:Choice>
        <mc:Fallback xmlns="">
          <p:sp>
            <p:nvSpPr>
              <p:cNvPr id="3" name="标题 2">
                <a:extLst>
                  <a:ext uri="{FF2B5EF4-FFF2-40B4-BE49-F238E27FC236}">
                    <a16:creationId xmlns:a16="http://schemas.microsoft.com/office/drawing/2014/main" id="{E628E070-B458-4D86-A820-E122D18F6B6B}"/>
                  </a:ext>
                </a:extLst>
              </p:cNvPr>
              <p:cNvSpPr>
                <a:spLocks noGrp="1" noRot="1" noChangeAspect="1" noMove="1" noResize="1" noEditPoints="1" noAdjustHandles="1" noChangeArrowheads="1" noChangeShapeType="1" noTextEdit="1"/>
              </p:cNvSpPr>
              <p:nvPr>
                <p:ph type="title" idx="4294967295"/>
              </p:nvPr>
            </p:nvSpPr>
            <p:spPr>
              <a:xfrm>
                <a:off x="642747" y="446411"/>
                <a:ext cx="11188700" cy="6192837"/>
              </a:xfrm>
              <a:blipFill>
                <a:blip r:embed="rId3"/>
                <a:stretch>
                  <a:fillRect l="-817" b="-197"/>
                </a:stretch>
              </a:blipFill>
            </p:spPr>
            <p:txBody>
              <a:bodyPr/>
              <a:lstStyle/>
              <a:p>
                <a:r>
                  <a:rPr lang="zh-CN" altLang="en-US">
                    <a:noFill/>
                  </a:rPr>
                  <a:t> </a:t>
                </a:r>
              </a:p>
            </p:txBody>
          </p:sp>
        </mc:Fallback>
      </mc:AlternateContent>
      <p:sp>
        <p:nvSpPr>
          <p:cNvPr id="5" name="动作按钮: 转到主页 4">
            <a:hlinkClick r:id="rId4" action="ppaction://hlinksldjump" highlightClick="1"/>
            <a:extLst>
              <a:ext uri="{FF2B5EF4-FFF2-40B4-BE49-F238E27FC236}">
                <a16:creationId xmlns:a16="http://schemas.microsoft.com/office/drawing/2014/main" id="{D37F7BD5-46C5-4499-B012-7F5549A6FA69}"/>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C4251-BC0C-46C5-A7A9-98D3C855CF93}"/>
              </a:ext>
            </a:extLst>
          </p:cNvPr>
          <p:cNvSpPr>
            <a:spLocks noGrp="1"/>
          </p:cNvSpPr>
          <p:nvPr>
            <p:ph type="title"/>
          </p:nvPr>
        </p:nvSpPr>
        <p:spPr/>
        <p:txBody>
          <a:bodyPr>
            <a:normAutofit/>
          </a:bodyPr>
          <a:lstStyle/>
          <a:p>
            <a:r>
              <a:rPr lang="en-US" altLang="zh-CN" dirty="0"/>
              <a:t>2.5.1 </a:t>
            </a:r>
            <a:r>
              <a:rPr lang="zh-CN" altLang="en-US" dirty="0"/>
              <a:t>迭代法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53CFD7-CEDC-4F54-A06C-CDEBF08768FA}"/>
                  </a:ext>
                </a:extLst>
              </p:cNvPr>
              <p:cNvSpPr>
                <a:spLocks noGrp="1"/>
              </p:cNvSpPr>
              <p:nvPr>
                <p:ph sz="quarter" idx="13"/>
              </p:nvPr>
            </p:nvSpPr>
            <p:spPr>
              <a:xfrm>
                <a:off x="767408" y="1600200"/>
                <a:ext cx="10942866" cy="4639283"/>
              </a:xfrm>
            </p:spPr>
            <p:txBody>
              <a:bodyPr/>
              <a:lstStyle/>
              <a:p>
                <a:pPr>
                  <a:lnSpc>
                    <a:spcPct val="120000"/>
                  </a:lnSpc>
                  <a:buNone/>
                </a:pPr>
                <a:r>
                  <a:rPr lang="zh-CN" altLang="en-US" dirty="0"/>
                  <a:t>       迭代法对于求解线性定常和线性时变离散系统状态方程都是适用的。当给定初始状态及输入函数，将其代入方程式（</a:t>
                </a:r>
                <a:r>
                  <a:rPr lang="en-US" altLang="zh-CN" dirty="0"/>
                  <a:t>2-69</a:t>
                </a:r>
                <a:r>
                  <a:rPr lang="zh-CN" altLang="en-US" dirty="0"/>
                  <a:t>），采用迭代运算可求得方程在各个采样时刻的数值解。</a:t>
                </a:r>
                <a:endParaRPr lang="en-US" altLang="zh-CN" dirty="0"/>
              </a:p>
              <a:p>
                <a:pPr>
                  <a:lnSpc>
                    <a:spcPct val="120000"/>
                  </a:lnSpc>
                  <a:buNone/>
                </a:pPr>
                <a:r>
                  <a:rPr lang="zh-CN" altLang="en-US" dirty="0"/>
                  <a:t>        设线性时变离散时间系统的初始状态为</a:t>
                </a:r>
                <a:r>
                  <a:rPr lang="en-US" altLang="zh-CN" b="1" i="1" cap="none" dirty="0">
                    <a:solidFill>
                      <a:prstClr val="black"/>
                    </a:solidFill>
                    <a:latin typeface="Times New Roman" panose="02020603050405020304" pitchFamily="18" charset="0"/>
                    <a:cs typeface="Times New Roman" panose="02020603050405020304" pitchFamily="18" charset="0"/>
                  </a:rPr>
                  <a:t>x</a:t>
                </a:r>
                <a:r>
                  <a:rPr lang="en-US" altLang="zh-CN" cap="none" dirty="0">
                    <a:solidFill>
                      <a:prstClr val="black"/>
                    </a:solidFill>
                    <a:latin typeface="Times New Roman" panose="02020603050405020304" pitchFamily="18" charset="0"/>
                    <a:cs typeface="Times New Roman" panose="02020603050405020304" pitchFamily="18" charset="0"/>
                  </a:rPr>
                  <a:t>(0)</a:t>
                </a:r>
                <a:r>
                  <a:rPr lang="zh-CN" altLang="en-US" dirty="0"/>
                  <a:t>，输入向量为</a:t>
                </a:r>
                <a:r>
                  <a:rPr lang="en-US" altLang="zh-CN" b="1" i="1" cap="none" dirty="0">
                    <a:solidFill>
                      <a:prstClr val="black"/>
                    </a:solidFill>
                    <a:latin typeface="Times New Roman" panose="02020603050405020304" pitchFamily="18" charset="0"/>
                    <a:cs typeface="Times New Roman" panose="02020603050405020304" pitchFamily="18" charset="0"/>
                  </a:rPr>
                  <a:t>u</a:t>
                </a:r>
                <a:r>
                  <a:rPr lang="en-US" altLang="zh-CN" cap="none" dirty="0">
                    <a:solidFill>
                      <a:prstClr val="black"/>
                    </a:solidFill>
                    <a:latin typeface="Times New Roman" panose="02020603050405020304" pitchFamily="18" charset="0"/>
                    <a:cs typeface="Times New Roman" panose="02020603050405020304" pitchFamily="18" charset="0"/>
                  </a:rPr>
                  <a:t>(</a:t>
                </a:r>
                <a:r>
                  <a:rPr lang="en-US" altLang="zh-CN" i="1" cap="none" dirty="0">
                    <a:solidFill>
                      <a:prstClr val="black"/>
                    </a:solidFill>
                    <a:latin typeface="Times New Roman" panose="02020603050405020304" pitchFamily="18" charset="0"/>
                    <a:cs typeface="Times New Roman" panose="02020603050405020304" pitchFamily="18" charset="0"/>
                  </a:rPr>
                  <a:t>k</a:t>
                </a:r>
                <a:r>
                  <a:rPr lang="en-US" altLang="zh-CN" cap="none"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b="0" i="1" cap="none" smtClean="0">
                        <a:solidFill>
                          <a:prstClr val="black"/>
                        </a:solidFill>
                        <a:latin typeface="Cambria Math" panose="02040503050406030204" pitchFamily="18" charset="0"/>
                        <a:cs typeface="Times New Roman" panose="02020603050405020304" pitchFamily="18" charset="0"/>
                      </a:rPr>
                      <m:t>(</m:t>
                    </m:r>
                    <m:r>
                      <a:rPr lang="en-US" altLang="zh-CN" b="0" i="1" cap="none" smtClean="0">
                        <a:solidFill>
                          <a:prstClr val="black"/>
                        </a:solidFill>
                        <a:latin typeface="Cambria Math" panose="02040503050406030204" pitchFamily="18" charset="0"/>
                        <a:cs typeface="Times New Roman" panose="02020603050405020304" pitchFamily="18" charset="0"/>
                      </a:rPr>
                      <m:t>𝑘</m:t>
                    </m:r>
                    <m:r>
                      <a:rPr lang="en-US" altLang="zh-CN" b="0" i="1" cap="none" smtClean="0">
                        <a:solidFill>
                          <a:prstClr val="black"/>
                        </a:solidFill>
                        <a:latin typeface="Cambria Math" panose="02040503050406030204" pitchFamily="18" charset="0"/>
                        <a:cs typeface="Times New Roman" panose="02020603050405020304" pitchFamily="18" charset="0"/>
                      </a:rPr>
                      <m:t>=1,2,…)</m:t>
                    </m:r>
                  </m:oMath>
                </a14:m>
                <a:r>
                  <a:rPr lang="zh-CN" altLang="en-US" dirty="0"/>
                  <a:t>，将其直接代入方程式（</a:t>
                </a:r>
                <a:r>
                  <a:rPr lang="en-US" altLang="zh-CN" dirty="0"/>
                  <a:t>2-69</a:t>
                </a:r>
                <a:r>
                  <a:rPr lang="zh-CN" altLang="en-US" dirty="0"/>
                  <a:t>），可得 </a:t>
                </a:r>
              </a:p>
              <a:p>
                <a:pPr>
                  <a:lnSpc>
                    <a:spcPct val="120000"/>
                  </a:lnSpc>
                  <a:buNone/>
                </a:pPr>
                <a14:m>
                  <m:oMathPara xmlns:m="http://schemas.openxmlformats.org/officeDocument/2006/math">
                    <m:oMathParaPr>
                      <m:jc m:val="center"/>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r>
                                <a:rPr lang="en-US" altLang="zh-CN" b="1" i="1" smtClean="0">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en-US" altLang="zh-CN" b="1" i="1" smtClean="0">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(2)=</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r>
                                <a:rPr lang="en-US" altLang="zh-CN" b="1" i="1" smtClean="0">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(3)=</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(2)</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(2)+</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(2)</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&amp;⋮</m:t>
                              </m:r>
                            </m:e>
                          </m:eqArr>
                        </m:e>
                      </m:d>
                    </m:oMath>
                  </m:oMathPara>
                </a14:m>
                <a:endParaRPr lang="zh-CN" altLang="en-US" dirty="0"/>
              </a:p>
            </p:txBody>
          </p:sp>
        </mc:Choice>
        <mc:Fallback xmlns="">
          <p:sp>
            <p:nvSpPr>
              <p:cNvPr id="3" name="内容占位符 2">
                <a:extLst>
                  <a:ext uri="{FF2B5EF4-FFF2-40B4-BE49-F238E27FC236}">
                    <a16:creationId xmlns:a16="http://schemas.microsoft.com/office/drawing/2014/main" id="{A553CFD7-CEDC-4F54-A06C-CDEBF08768FA}"/>
                  </a:ext>
                </a:extLst>
              </p:cNvPr>
              <p:cNvSpPr>
                <a:spLocks noGrp="1" noRot="1" noChangeAspect="1" noMove="1" noResize="1" noEditPoints="1" noAdjustHandles="1" noChangeArrowheads="1" noChangeShapeType="1" noTextEdit="1"/>
              </p:cNvSpPr>
              <p:nvPr>
                <p:ph sz="quarter" idx="13"/>
              </p:nvPr>
            </p:nvSpPr>
            <p:spPr>
              <a:xfrm>
                <a:off x="767408" y="1600200"/>
                <a:ext cx="10942866" cy="4639283"/>
              </a:xfrm>
              <a:blipFill>
                <a:blip r:embed="rId2"/>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58997FE2-09E5-4548-AACF-B482C858A9B9}"/>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60F7F4C-8902-469A-8B30-23E8C7D4BBC9}"/>
                  </a:ext>
                </a:extLst>
              </p:cNvPr>
              <p:cNvSpPr>
                <a:spLocks noGrp="1"/>
              </p:cNvSpPr>
              <p:nvPr>
                <p:ph sz="quarter" idx="10"/>
              </p:nvPr>
            </p:nvSpPr>
            <p:spPr>
              <a:xfrm>
                <a:off x="407368" y="836711"/>
                <a:ext cx="11305256" cy="5610367"/>
              </a:xfrm>
            </p:spPr>
            <p:txBody>
              <a:bodyPr/>
              <a:lstStyle/>
              <a:p>
                <a:r>
                  <a:rPr lang="zh-CN" altLang="en-US" sz="2400" dirty="0">
                    <a:latin typeface="Times New Roman" panose="02020603050405020304" pitchFamily="18" charset="0"/>
                  </a:rPr>
                  <a:t>对于线性定常离散时间系统，状态方程中</a:t>
                </a:r>
                <a:r>
                  <a:rPr lang="en-US" altLang="zh-CN" sz="2400" b="1" i="1" dirty="0">
                    <a:latin typeface="Times New Roman" panose="02020603050405020304" pitchFamily="18" charset="0"/>
                  </a:rPr>
                  <a:t>G</a:t>
                </a:r>
                <a:r>
                  <a:rPr lang="zh-CN" altLang="en-US" sz="2400" dirty="0">
                    <a:latin typeface="Times New Roman" panose="02020603050405020304" pitchFamily="18" charset="0"/>
                  </a:rPr>
                  <a:t>和</a:t>
                </a:r>
                <a:r>
                  <a:rPr lang="en-US" altLang="zh-CN" sz="2400" b="1" i="1" dirty="0">
                    <a:latin typeface="Times New Roman" panose="02020603050405020304" pitchFamily="18" charset="0"/>
                  </a:rPr>
                  <a:t>H</a:t>
                </a:r>
                <a:r>
                  <a:rPr lang="zh-CN" altLang="en-US" sz="2400" dirty="0">
                    <a:latin typeface="Times New Roman" panose="02020603050405020304" pitchFamily="18" charset="0"/>
                  </a:rPr>
                  <a:t>均是定常矩阵，经递推迭代，可得</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𝑮𝒙</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(0)</m:t>
                    </m:r>
                  </m:oMath>
                </a14:m>
                <a:br>
                  <a:rPr lang="zh-CN" altLang="en-US" sz="2400" i="1" dirty="0">
                    <a:solidFill>
                      <a:srgbClr val="000000"/>
                    </a:solidFill>
                    <a:latin typeface="Times New Roman" panose="02020603050405020304" pitchFamily="18" charset="0"/>
                  </a:rPr>
                </a:br>
                <a:r>
                  <a:rPr lang="en-US" altLang="zh-CN" sz="2400" i="1" dirty="0">
                    <a:solidFill>
                      <a:srgbClr val="000000"/>
                    </a:solidFill>
                    <a:latin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(2)=</m:t>
                    </m:r>
                    <m:r>
                      <a:rPr lang="zh-CN" altLang="en-US" sz="2400" b="1" i="1">
                        <a:solidFill>
                          <a:srgbClr val="000000"/>
                        </a:solidFill>
                        <a:latin typeface="Cambria Math" panose="02040503050406030204" pitchFamily="18" charset="0"/>
                      </a:rPr>
                      <m:t>𝑮𝒙</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𝑮</m:t>
                        </m:r>
                      </m:e>
                      <m:sup>
                        <m:r>
                          <a:rPr lang="zh-CN" altLang="en-US" sz="2400" i="1">
                            <a:solidFill>
                              <a:srgbClr val="000000"/>
                            </a:solidFill>
                            <a:latin typeface="Cambria Math" panose="02040503050406030204" pitchFamily="18" charset="0"/>
                          </a:rPr>
                          <m:t>2</m:t>
                        </m:r>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𝑮𝑯𝒖</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(1)</m:t>
                    </m:r>
                  </m:oMath>
                </a14:m>
                <a:br>
                  <a:rPr lang="zh-CN" altLang="en-US" sz="2400" i="1" dirty="0">
                    <a:solidFill>
                      <a:srgbClr val="000000"/>
                    </a:solidFill>
                    <a:latin typeface="Times New Roman" panose="02020603050405020304" pitchFamily="18" charset="0"/>
                  </a:rPr>
                </a:br>
                <a:r>
                  <a:rPr lang="en-US" altLang="zh-CN" sz="2400" i="1" dirty="0">
                    <a:solidFill>
                      <a:srgbClr val="000000"/>
                    </a:solidFill>
                    <a:latin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Times New Roman" panose="02020603050405020304" pitchFamily="18" charset="0"/>
                  </a:rPr>
                </a:br>
                <a:r>
                  <a:rPr lang="zh-CN" altLang="en-US" sz="2400" i="1"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𝑮</m:t>
                        </m:r>
                      </m:e>
                      <m:sup>
                        <m:r>
                          <a:rPr lang="zh-CN" altLang="en-US" sz="2400" i="1">
                            <a:solidFill>
                              <a:srgbClr val="000000"/>
                            </a:solidFill>
                            <a:latin typeface="Cambria Math" panose="02040503050406030204" pitchFamily="18" charset="0"/>
                          </a:rPr>
                          <m:t>𝑘</m:t>
                        </m:r>
                      </m:sup>
                    </m:sSup>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up>
                      <m:e>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𝑮</m:t>
                            </m:r>
                          </m:e>
                          <m:sup>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m:t>
                        </m:r>
                      </m:e>
                    </m:nary>
                  </m:oMath>
                </a14:m>
                <a:br>
                  <a:rPr lang="zh-CN" altLang="en-US" sz="2400" i="1" dirty="0">
                    <a:solidFill>
                      <a:srgbClr val="000000"/>
                    </a:solidFill>
                    <a:latin typeface="Times New Roman" panose="02020603050405020304" pitchFamily="18" charset="0"/>
                  </a:rPr>
                </a:br>
                <a:r>
                  <a:rPr lang="en-US" altLang="zh-CN" sz="2400" i="1" dirty="0">
                    <a:solidFill>
                      <a:srgbClr val="000000"/>
                    </a:solidFill>
                    <a:latin typeface="Times New Roman" panose="02020603050405020304" pitchFamily="18" charset="0"/>
                  </a:rPr>
                  <a:t>		</a:t>
                </a:r>
                <a14:m>
                  <m:oMath xmlns:m="http://schemas.openxmlformats.org/officeDocument/2006/math">
                    <m:r>
                      <a:rPr lang="zh-CN" altLang="en-US" sz="2400" i="1">
                        <a:solidFill>
                          <a:srgbClr val="000000"/>
                        </a:solidFill>
                        <a:latin typeface="Cambria Math" panose="02040503050406030204" pitchFamily="18" charset="0"/>
                      </a:rPr>
                      <m:t>⋮</m:t>
                    </m:r>
                  </m:oMath>
                </a14:m>
                <a:br>
                  <a:rPr lang="zh-CN" altLang="en-US" sz="2400" dirty="0">
                    <a:latin typeface="Times New Roman" panose="02020603050405020304" pitchFamily="18" charset="0"/>
                  </a:rPr>
                </a:br>
                <a:r>
                  <a:rPr lang="zh-CN" altLang="en-US" sz="2400" dirty="0">
                    <a:latin typeface="Times New Roman" panose="02020603050405020304" pitchFamily="18" charset="0"/>
                  </a:rPr>
                  <a:t>仿照线性连续系统状态方程解中状态转移矩阵的概念，</a:t>
                </a:r>
                <a:r>
                  <a:rPr lang="zh-CN" altLang="en-US" dirty="0"/>
                  <a:t>定义线性定常离散系统的状态转移矩阵为</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r>
                      <a:rPr lang="zh-CN" altLang="en-US" sz="2400" b="1" i="1">
                        <a:solidFill>
                          <a:srgbClr val="FF0000"/>
                        </a:solidFill>
                        <a:latin typeface="Cambria Math" panose="02040503050406030204" pitchFamily="18" charset="0"/>
                      </a:rPr>
                      <m:t>𝜱</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𝑘</m:t>
                    </m:r>
                    <m:r>
                      <a:rPr lang="zh-CN" altLang="en-US" sz="2400" i="1">
                        <a:solidFill>
                          <a:srgbClr val="FF0000"/>
                        </a:solidFill>
                        <a:latin typeface="Cambria Math" panose="02040503050406030204" pitchFamily="18" charset="0"/>
                      </a:rPr>
                      <m:t>)=</m:t>
                    </m:r>
                    <m:r>
                      <a:rPr lang="zh-CN" altLang="en-US" sz="2400" b="1" i="1">
                        <a:solidFill>
                          <a:srgbClr val="FF0000"/>
                        </a:solidFill>
                        <a:latin typeface="Cambria Math" panose="02040503050406030204" pitchFamily="18" charset="0"/>
                      </a:rPr>
                      <m:t>𝜱</m:t>
                    </m:r>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𝑘𝑇</m:t>
                    </m:r>
                    <m:r>
                      <a:rPr lang="zh-CN" altLang="en-US" sz="2400" i="1">
                        <a:solidFill>
                          <a:srgbClr val="FF0000"/>
                        </a:solidFill>
                        <a:latin typeface="Cambria Math" panose="02040503050406030204" pitchFamily="18" charset="0"/>
                      </a:rPr>
                      <m:t>)=</m:t>
                    </m:r>
                    <m:sSup>
                      <m:sSupPr>
                        <m:ctrlPr>
                          <a:rPr lang="zh-CN" altLang="en-US" sz="2400" i="1">
                            <a:solidFill>
                              <a:srgbClr val="FF0000"/>
                            </a:solidFill>
                            <a:latin typeface="Cambria Math" panose="02040503050406030204" pitchFamily="18" charset="0"/>
                          </a:rPr>
                        </m:ctrlPr>
                      </m:sSupPr>
                      <m:e>
                        <m:r>
                          <a:rPr lang="zh-CN" altLang="en-US" sz="2400" b="1" i="1">
                            <a:solidFill>
                              <a:srgbClr val="FF0000"/>
                            </a:solidFill>
                            <a:latin typeface="Cambria Math" panose="02040503050406030204" pitchFamily="18" charset="0"/>
                          </a:rPr>
                          <m:t>𝑮</m:t>
                        </m:r>
                      </m:e>
                      <m:sup>
                        <m:r>
                          <a:rPr lang="zh-CN" altLang="en-US" sz="2400" i="1">
                            <a:solidFill>
                              <a:srgbClr val="FF0000"/>
                            </a:solidFill>
                            <a:latin typeface="Cambria Math" panose="02040503050406030204" pitchFamily="18" charset="0"/>
                          </a:rPr>
                          <m:t>𝑘</m:t>
                        </m:r>
                      </m:sup>
                    </m:sSup>
                  </m:oMath>
                </a14:m>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en-US" altLang="zh-CN" sz="2400" dirty="0">
                    <a:latin typeface="Times New Roman" panose="02020603050405020304" pitchFamily="18" charset="0"/>
                  </a:rPr>
                  <a:t>2-71</a:t>
                </a:r>
                <a:r>
                  <a:rPr lang="zh-CN" altLang="en-US" sz="2400" dirty="0">
                    <a:latin typeface="Times New Roman" panose="02020603050405020304" pitchFamily="18" charset="0"/>
                  </a:rPr>
                  <a:t>）</a:t>
                </a:r>
                <a:br>
                  <a:rPr lang="en-US" altLang="zh-CN" sz="2400" dirty="0">
                    <a:latin typeface="Times New Roman" panose="02020603050405020304" pitchFamily="18" charset="0"/>
                  </a:rPr>
                </a:br>
                <a:r>
                  <a:rPr lang="zh-CN" altLang="en-US" sz="2400" dirty="0">
                    <a:latin typeface="Times New Roman" panose="02020603050405020304" pitchFamily="18" charset="0"/>
                  </a:rPr>
                  <a:t>显然它是矩阵差分方程</a:t>
                </a:r>
                <a:r>
                  <a:rPr lang="en-US" altLang="zh-CN" sz="2400" dirty="0">
                    <a:latin typeface="Times New Roman" panose="02020603050405020304" pitchFamily="18" charset="0"/>
                  </a:rPr>
                  <a:t>(2-72)</a:t>
                </a:r>
                <a:r>
                  <a:rPr lang="zh-CN" altLang="en-US" sz="2400" dirty="0">
                    <a:latin typeface="Times New Roman" panose="02020603050405020304" pitchFamily="18" charset="0"/>
                  </a:rPr>
                  <a:t>的唯一解。</a:t>
                </a:r>
                <a:br>
                  <a:rPr lang="en-US" altLang="zh-CN" sz="2400" dirty="0">
                    <a:latin typeface="Times New Roman" panose="02020603050405020304" pitchFamily="18" charset="0"/>
                  </a:rPr>
                </a:br>
                <a:r>
                  <a:rPr lang="en-US" altLang="zh-CN" sz="2400" dirty="0">
                    <a:latin typeface="Times New Roman" panose="02020603050405020304" pitchFamily="18" charset="0"/>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(0)=</m:t>
                            </m:r>
                            <m:r>
                              <a:rPr lang="zh-CN" altLang="en-US" sz="2400" b="1" i="1">
                                <a:solidFill>
                                  <a:srgbClr val="000000"/>
                                </a:solidFill>
                                <a:latin typeface="Cambria Math" panose="02040503050406030204" pitchFamily="18" charset="0"/>
                              </a:rPr>
                              <m:t>𝑰</m:t>
                            </m:r>
                          </m:e>
                        </m:eqArr>
                      </m:e>
                    </m:d>
                  </m:oMath>
                </a14:m>
                <a:r>
                  <a:rPr lang="zh-CN" altLang="en-US" sz="2400" dirty="0">
                    <a:latin typeface="Times New Roman" panose="02020603050405020304" pitchFamily="18" charset="0"/>
                  </a:rPr>
                  <a:t> </a:t>
                </a:r>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en-US" altLang="zh-CN" sz="2400" dirty="0">
                    <a:latin typeface="Times New Roman" panose="02020603050405020304" pitchFamily="18" charset="0"/>
                  </a:rPr>
                  <a:t>2-72</a:t>
                </a:r>
                <a:r>
                  <a:rPr lang="zh-CN" altLang="en-US" sz="2400" dirty="0">
                    <a:latin typeface="Times New Roman" panose="02020603050405020304" pitchFamily="18" charset="0"/>
                  </a:rPr>
                  <a:t>） </a:t>
                </a:r>
                <a:endParaRPr lang="zh-CN" altLang="en-US" sz="2400" dirty="0"/>
              </a:p>
            </p:txBody>
          </p:sp>
        </mc:Choice>
        <mc:Fallback>
          <p:sp>
            <p:nvSpPr>
              <p:cNvPr id="3" name="内容占位符 2">
                <a:extLst>
                  <a:ext uri="{FF2B5EF4-FFF2-40B4-BE49-F238E27FC236}">
                    <a16:creationId xmlns:a16="http://schemas.microsoft.com/office/drawing/2014/main" id="{F60F7F4C-8902-469A-8B30-23E8C7D4BBC9}"/>
                  </a:ext>
                </a:extLst>
              </p:cNvPr>
              <p:cNvSpPr>
                <a:spLocks noGrp="1" noRot="1" noChangeAspect="1" noMove="1" noResize="1" noEditPoints="1" noAdjustHandles="1" noChangeArrowheads="1" noChangeShapeType="1" noTextEdit="1"/>
              </p:cNvSpPr>
              <p:nvPr>
                <p:ph sz="quarter" idx="10"/>
              </p:nvPr>
            </p:nvSpPr>
            <p:spPr>
              <a:xfrm>
                <a:off x="407368" y="836711"/>
                <a:ext cx="11305256" cy="5610367"/>
              </a:xfrm>
              <a:blipFill>
                <a:blip r:embed="rId2"/>
                <a:stretch>
                  <a:fillRect l="-755" t="-217" r="-809"/>
                </a:stretch>
              </a:blipFill>
            </p:spPr>
            <p:txBody>
              <a:bodyPr/>
              <a:lstStyle/>
              <a:p>
                <a:r>
                  <a:rPr lang="zh-CN" altLang="en-US">
                    <a:noFill/>
                  </a:rPr>
                  <a:t> </a:t>
                </a:r>
              </a:p>
            </p:txBody>
          </p:sp>
        </mc:Fallback>
      </mc:AlternateContent>
      <p:sp>
        <p:nvSpPr>
          <p:cNvPr id="133123" name="Rectangle 3">
            <a:extLst>
              <a:ext uri="{FF2B5EF4-FFF2-40B4-BE49-F238E27FC236}">
                <a16:creationId xmlns:a16="http://schemas.microsoft.com/office/drawing/2014/main" id="{24BB1570-68DE-4AC4-AEDA-E1201B1AEC0D}"/>
              </a:ext>
            </a:extLst>
          </p:cNvPr>
          <p:cNvSpPr>
            <a:spLocks noChangeArrowheads="1"/>
          </p:cNvSpPr>
          <p:nvPr/>
        </p:nvSpPr>
        <p:spPr bwMode="auto">
          <a:xfrm>
            <a:off x="4367213" y="276225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3124" name="Rectangle 4">
            <a:extLst>
              <a:ext uri="{FF2B5EF4-FFF2-40B4-BE49-F238E27FC236}">
                <a16:creationId xmlns:a16="http://schemas.microsoft.com/office/drawing/2014/main" id="{F2D043DF-B583-473E-8B54-0BD9C6301D88}"/>
              </a:ext>
            </a:extLst>
          </p:cNvPr>
          <p:cNvSpPr>
            <a:spLocks noChangeArrowheads="1"/>
          </p:cNvSpPr>
          <p:nvPr/>
        </p:nvSpPr>
        <p:spPr bwMode="auto">
          <a:xfrm>
            <a:off x="10211568" y="1651985"/>
            <a:ext cx="175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0" dirty="0">
                <a:latin typeface="Times New Roman" panose="02020603050405020304" pitchFamily="18" charset="0"/>
                <a:ea typeface="黑体" panose="02010609060101010101" pitchFamily="49" charset="-122"/>
                <a:cs typeface="Times New Roman" panose="02020603050405020304" pitchFamily="18" charset="0"/>
              </a:rPr>
              <a:t>2-70</a:t>
            </a:r>
            <a:r>
              <a:rPr lang="zh-CN" altLang="en-US" sz="2400" b="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0" dirty="0">
                <a:latin typeface="Times New Roman" panose="02020603050405020304" pitchFamily="18" charset="0"/>
                <a:cs typeface="Times New Roman" panose="02020603050405020304" pitchFamily="18" charset="0"/>
              </a:rPr>
              <a:t> </a:t>
            </a:r>
          </a:p>
        </p:txBody>
      </p:sp>
      <p:sp>
        <p:nvSpPr>
          <p:cNvPr id="7" name="灯片编号占位符 1">
            <a:extLst>
              <a:ext uri="{FF2B5EF4-FFF2-40B4-BE49-F238E27FC236}">
                <a16:creationId xmlns:a16="http://schemas.microsoft.com/office/drawing/2014/main" id="{79862AD7-1154-4C27-B199-7DA81F85908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9DF3523-808F-40CA-8259-94DBF77D3513}"/>
                  </a:ext>
                </a:extLst>
              </p:cNvPr>
              <p:cNvSpPr>
                <a:spLocks noGrp="1"/>
              </p:cNvSpPr>
              <p:nvPr>
                <p:ph sz="quarter" idx="10"/>
              </p:nvPr>
            </p:nvSpPr>
            <p:spPr/>
            <p:txBody>
              <a:bodyPr/>
              <a:lstStyle/>
              <a:p>
                <a:r>
                  <a:rPr lang="zh-CN" altLang="en-US" sz="2400" dirty="0"/>
                  <a:t>并且具有如下性质： </a:t>
                </a:r>
                <a:br>
                  <a:rPr lang="zh-CN" altLang="en-US" sz="2400" dirty="0"/>
                </a:br>
                <a:r>
                  <a:rPr lang="en-US" altLang="zh-CN" sz="2400" dirty="0"/>
                  <a:t>	</a:t>
                </a:r>
                <a14:m>
                  <m:oMath xmlns:m="http://schemas.openxmlformats.org/officeDocument/2006/math">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m>
                      <m:mPr>
                        <m:plcHide m:val="on"/>
                        <m:mcs>
                          <m:mc>
                            <m:mcPr>
                              <m:count m:val="2"/>
                              <m:mcJc m:val="center"/>
                            </m:mcPr>
                          </m:mc>
                        </m:mcs>
                        <m:ctrlPr>
                          <a:rPr lang="zh-CN" altLang="en-US" sz="2400" i="1">
                            <a:solidFill>
                              <a:srgbClr val="000000"/>
                            </a:solidFill>
                            <a:latin typeface="Cambria Math" panose="02040503050406030204" pitchFamily="18" charset="0"/>
                          </a:rPr>
                        </m:ctrlPr>
                      </m:mPr>
                      <m:mr>
                        <m:e/>
                        <m:e/>
                      </m:mr>
                    </m:m>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&lt;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a:solidFill>
                          <a:srgbClr val="000000"/>
                        </a:solidFill>
                        <a:latin typeface="Cambria Math" panose="02040503050406030204" pitchFamily="18" charset="0"/>
                      </a:rPr>
                      <m:t>(2)</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𝜱</m:t>
                        </m:r>
                      </m:e>
                      <m:sup>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en-US" altLang="zh-CN" sz="2400" dirty="0"/>
                  <a:t>				 			         </a:t>
                </a:r>
                <a:r>
                  <a:rPr lang="zh-CN" altLang="en-US" sz="2400" dirty="0"/>
                  <a:t>（</a:t>
                </a:r>
                <a:r>
                  <a:rPr lang="en-US" altLang="zh-CN" sz="2400" dirty="0"/>
                  <a:t>2-73</a:t>
                </a:r>
                <a:r>
                  <a:rPr lang="zh-CN" altLang="en-US" sz="2400" dirty="0"/>
                  <a:t>） </a:t>
                </a:r>
                <a:br>
                  <a:rPr lang="zh-CN" altLang="en-US" sz="2400" dirty="0"/>
                </a:br>
                <a:r>
                  <a:rPr lang="zh-CN" altLang="en-US" sz="2400" dirty="0"/>
                  <a:t>利用状态转移矩阵</a:t>
                </a:r>
                <a14:m>
                  <m:oMath xmlns:m="http://schemas.openxmlformats.org/officeDocument/2006/math">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zh-CN" altLang="en-US" sz="2400" dirty="0"/>
                  <a:t>，线性离散时间系统</a:t>
                </a:r>
                <a:r>
                  <a:rPr lang="zh-CN" altLang="en-US" sz="2400" dirty="0">
                    <a:solidFill>
                      <a:srgbClr val="C00000"/>
                    </a:solidFill>
                  </a:rPr>
                  <a:t>状态方程</a:t>
                </a:r>
                <a:r>
                  <a:rPr lang="zh-CN" altLang="en-US" sz="2400" dirty="0"/>
                  <a:t>的解式（</a:t>
                </a:r>
                <a:r>
                  <a:rPr lang="en-US" altLang="zh-CN" sz="2400" dirty="0"/>
                  <a:t>2-70</a:t>
                </a:r>
                <a:r>
                  <a:rPr lang="zh-CN" altLang="en-US" sz="2400" dirty="0"/>
                  <a:t>）可表示为</a:t>
                </a:r>
                <a:br>
                  <a:rPr lang="en-US" altLang="zh-CN" sz="2400" dirty="0"/>
                </a:br>
                <a:r>
                  <a:rPr lang="en-US" altLang="zh-CN" sz="2400" dirty="0"/>
                  <a:t>           </a:t>
                </a:r>
                <a14:m>
                  <m:oMath xmlns:m="http://schemas.openxmlformats.org/officeDocument/2006/math">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𝑮</m:t>
                        </m:r>
                      </m:e>
                      <m:sup>
                        <m:r>
                          <a:rPr lang="zh-CN" altLang="en-US" sz="2000" i="1">
                            <a:solidFill>
                              <a:srgbClr val="000000"/>
                            </a:solidFill>
                            <a:latin typeface="Cambria Math" panose="02040503050406030204" pitchFamily="18" charset="0"/>
                          </a:rPr>
                          <m:t>𝑘</m:t>
                        </m:r>
                      </m:sup>
                    </m:sSup>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(0)+</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sup>
                      <m:e>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𝑮</m:t>
                            </m:r>
                          </m:e>
                          <m:sup>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−1</m:t>
                            </m:r>
                          </m:sup>
                        </m:sSup>
                        <m:r>
                          <a:rPr lang="zh-CN" altLang="en-US" sz="2000" b="1" i="1">
                            <a:solidFill>
                              <a:srgbClr val="000000"/>
                            </a:solidFill>
                            <a:latin typeface="Cambria Math" panose="02040503050406030204" pitchFamily="18" charset="0"/>
                          </a:rPr>
                          <m:t>𝑯𝒖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(0)+</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=0</m:t>
                        </m:r>
                      </m:sub>
                      <m:sup>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sup>
                      <m:e>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−1)</m:t>
                        </m:r>
                        <m:r>
                          <a:rPr lang="zh-CN" altLang="en-US" sz="2000" b="1" i="1">
                            <a:solidFill>
                              <a:srgbClr val="000000"/>
                            </a:solidFill>
                            <a:latin typeface="Cambria Math" panose="02040503050406030204" pitchFamily="18" charset="0"/>
                          </a:rPr>
                          <m:t>𝑯𝒖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m:t>
                        </m:r>
                      </m:e>
                    </m:nary>
                  </m:oMath>
                </a14:m>
                <a:r>
                  <a:rPr lang="zh-CN" altLang="en-US" sz="2000" dirty="0"/>
                  <a:t>        </a:t>
                </a:r>
                <a:r>
                  <a:rPr lang="zh-CN" altLang="en-US" sz="2400" dirty="0"/>
                  <a:t>（</a:t>
                </a:r>
                <a:r>
                  <a:rPr lang="en-US" altLang="zh-CN" sz="2400" dirty="0"/>
                  <a:t>2-74</a:t>
                </a:r>
                <a:r>
                  <a:rPr lang="zh-CN" altLang="en-US" sz="2400" dirty="0"/>
                  <a:t>）</a:t>
                </a:r>
                <a:br>
                  <a:rPr lang="en-US" altLang="zh-CN" sz="2400" dirty="0"/>
                </a:br>
                <a:r>
                  <a:rPr lang="zh-CN" altLang="en-US" sz="2400" dirty="0"/>
                  <a:t>若初始</a:t>
                </a:r>
                <a:r>
                  <a:rPr lang="zh-CN" altLang="en-US" sz="2400" dirty="0">
                    <a:latin typeface="Times New Roman" panose="02020603050405020304" pitchFamily="18" charset="0"/>
                  </a:rPr>
                  <a:t>时刻</a:t>
                </a:r>
                <a:r>
                  <a:rPr lang="en-US" altLang="zh-CN" sz="2400" i="1" dirty="0">
                    <a:latin typeface="Times New Roman" panose="02020603050405020304" pitchFamily="18" charset="0"/>
                  </a:rPr>
                  <a:t>k=h</a:t>
                </a:r>
                <a:r>
                  <a:rPr lang="zh-CN" altLang="en-US" sz="2400" dirty="0">
                    <a:latin typeface="Times New Roman" panose="02020603050405020304" pitchFamily="18" charset="0"/>
                  </a:rPr>
                  <a:t>，</a:t>
                </a:r>
                <a:r>
                  <a:rPr lang="zh-CN" altLang="en-US" sz="2400" dirty="0"/>
                  <a:t>系统的初始状态为</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h</m:t>
                    </m:r>
                    <m:r>
                      <a:rPr lang="zh-CN" altLang="en-US" sz="2400" i="1">
                        <a:solidFill>
                          <a:srgbClr val="000000"/>
                        </a:solidFill>
                        <a:latin typeface="Cambria Math" panose="02040503050406030204" pitchFamily="18" charset="0"/>
                      </a:rPr>
                      <m:t>)</m:t>
                    </m:r>
                  </m:oMath>
                </a14:m>
                <a:r>
                  <a:rPr lang="zh-CN" altLang="en-US" sz="2400" dirty="0"/>
                  <a:t>，线性离散时间系统状态方程的解为</a:t>
                </a:r>
                <a:br>
                  <a:rPr lang="en-US" altLang="zh-CN" sz="2400" dirty="0"/>
                </a:br>
                <a:r>
                  <a:rPr lang="en-US" altLang="zh-CN" sz="2400" dirty="0"/>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h</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h</m:t>
                    </m:r>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h</m:t>
                        </m:r>
                      </m:sub>
                      <m:sup>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up>
                      <m:e>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m:t>
                        </m:r>
                      </m:e>
                    </m:nary>
                  </m:oMath>
                </a14:m>
                <a:r>
                  <a:rPr lang="en-US" altLang="zh-CN" sz="2400" dirty="0"/>
                  <a:t>	    	          </a:t>
                </a:r>
                <a:r>
                  <a:rPr lang="zh-CN" altLang="en-US" sz="2400" dirty="0"/>
                  <a:t>（</a:t>
                </a:r>
                <a:r>
                  <a:rPr lang="en-US" altLang="zh-CN" sz="2400" dirty="0"/>
                  <a:t>2-75</a:t>
                </a:r>
                <a:r>
                  <a:rPr lang="zh-CN" altLang="en-US" sz="2400" dirty="0"/>
                  <a:t>） </a:t>
                </a:r>
                <a:br>
                  <a:rPr lang="en-US" altLang="zh-CN" sz="2400" dirty="0"/>
                </a:br>
                <a:r>
                  <a:rPr lang="zh-CN" altLang="en-US" sz="2400" dirty="0"/>
                  <a:t>离散时间系统的</a:t>
                </a:r>
                <a:r>
                  <a:rPr lang="zh-CN" altLang="en-US" sz="2400" dirty="0">
                    <a:solidFill>
                      <a:srgbClr val="C00000"/>
                    </a:solidFill>
                  </a:rPr>
                  <a:t>输出响应</a:t>
                </a:r>
                <a:r>
                  <a:rPr lang="zh-CN" altLang="en-US" sz="2400" dirty="0"/>
                  <a:t>为</a:t>
                </a:r>
                <a:br>
                  <a:rPr lang="en-US" altLang="zh-CN" sz="2400" dirty="0"/>
                </a:br>
                <a:r>
                  <a:rPr lang="en-US" altLang="zh-CN" sz="2400" dirty="0"/>
                  <a:t>		</a:t>
                </a:r>
                <a14:m>
                  <m:oMath xmlns:m="http://schemas.openxmlformats.org/officeDocument/2006/math">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r>
                  <a:rPr lang="zh-CN" altLang="en-US" sz="2400" i="1" dirty="0">
                    <a:solidFill>
                      <a:srgbClr val="000000"/>
                    </a:solidFill>
                    <a:latin typeface="Cambria Math" panose="02040503050406030204" pitchFamily="18" charset="0"/>
                  </a:rPr>
                  <a:t> </a:t>
                </a:r>
                <a14:m>
                  <m:oMath xmlns:m="http://schemas.openxmlformats.org/officeDocument/2006/math">
                    <m:m>
                      <m:mPr>
                        <m:plcHide m:val="on"/>
                        <m:mcs>
                          <m:mc>
                            <m:mcPr>
                              <m:count m:val="2"/>
                              <m:mcJc m:val="center"/>
                            </m:mcPr>
                          </m:mc>
                        </m:mcs>
                        <m:ctrlPr>
                          <a:rPr lang="zh-CN" altLang="en-US" sz="2400" i="1">
                            <a:solidFill>
                              <a:srgbClr val="000000"/>
                            </a:solidFill>
                            <a:latin typeface="Cambria Math" panose="02040503050406030204" pitchFamily="18" charset="0"/>
                          </a:rPr>
                        </m:ctrlPr>
                      </m:mPr>
                      <m:mr>
                        <m:e/>
                        <m:e/>
                      </m:mr>
                    </m:m>
                    <m:r>
                      <a:rPr lang="zh-CN" altLang="en-US" sz="2400" i="1">
                        <a:solidFill>
                          <a:srgbClr val="000000"/>
                        </a:solidFill>
                        <a:latin typeface="Cambria Math" panose="02040503050406030204" pitchFamily="18" charset="0"/>
                      </a:rPr>
                      <m:t>=</m:t>
                    </m:r>
                    <m:r>
                      <a:rPr lang="zh-CN" altLang="en-US" sz="2400" b="1" i="1">
                        <a:solidFill>
                          <a:srgbClr val="C00000"/>
                        </a:solidFill>
                        <a:latin typeface="Cambria Math" panose="02040503050406030204" pitchFamily="18" charset="0"/>
                      </a:rPr>
                      <m:t>𝑪</m:t>
                    </m:r>
                    <m:r>
                      <a:rPr lang="zh-CN" altLang="en-US" sz="2400" b="1" i="1">
                        <a:solidFill>
                          <a:srgbClr val="C00000"/>
                        </a:solidFill>
                        <a:latin typeface="Cambria Math" panose="02040503050406030204" pitchFamily="18" charset="0"/>
                      </a:rPr>
                      <m:t>𝜱</m:t>
                    </m:r>
                    <m:d>
                      <m:dPr>
                        <m:ctrlPr>
                          <a:rPr lang="zh-CN" altLang="en-US" sz="2400" b="1" i="1">
                            <a:solidFill>
                              <a:srgbClr val="C00000"/>
                            </a:solidFill>
                            <a:latin typeface="Cambria Math" panose="02040503050406030204" pitchFamily="18" charset="0"/>
                          </a:rPr>
                        </m:ctrlPr>
                      </m:dPr>
                      <m:e>
                        <m:r>
                          <a:rPr lang="zh-CN" altLang="en-US" sz="2400" i="1">
                            <a:solidFill>
                              <a:srgbClr val="C00000"/>
                            </a:solidFill>
                            <a:latin typeface="Cambria Math" panose="02040503050406030204" pitchFamily="18" charset="0"/>
                          </a:rPr>
                          <m:t>𝑘</m:t>
                        </m:r>
                      </m:e>
                    </m:d>
                    <m:r>
                      <a:rPr lang="zh-CN" altLang="en-US" sz="2400" b="1" i="1">
                        <a:solidFill>
                          <a:srgbClr val="C00000"/>
                        </a:solidFill>
                        <a:latin typeface="Cambria Math" panose="02040503050406030204" pitchFamily="18" charset="0"/>
                      </a:rPr>
                      <m:t>𝒙</m:t>
                    </m:r>
                    <m:d>
                      <m:dPr>
                        <m:ctrlPr>
                          <a:rPr lang="zh-CN" altLang="en-US" sz="2400" b="1" i="1">
                            <a:solidFill>
                              <a:srgbClr val="C00000"/>
                            </a:solidFill>
                            <a:latin typeface="Cambria Math" panose="02040503050406030204" pitchFamily="18" charset="0"/>
                          </a:rPr>
                        </m:ctrlPr>
                      </m:dPr>
                      <m:e>
                        <m:r>
                          <a:rPr lang="zh-CN" altLang="en-US" sz="2400" i="1">
                            <a:solidFill>
                              <a:srgbClr val="C00000"/>
                            </a:solidFill>
                            <a:latin typeface="Cambria Math" panose="02040503050406030204" pitchFamily="18" charset="0"/>
                          </a:rPr>
                          <m:t>0</m:t>
                        </m:r>
                      </m:e>
                    </m:d>
                    <m:r>
                      <a:rPr lang="zh-CN" altLang="en-US" sz="2400" i="1">
                        <a:solidFill>
                          <a:srgbClr val="000000"/>
                        </a:solidFill>
                        <a:latin typeface="Cambria Math" panose="02040503050406030204" pitchFamily="18" charset="0"/>
                      </a:rPr>
                      <m:t>+</m:t>
                    </m:r>
                    <m:r>
                      <a:rPr lang="zh-CN" altLang="en-US" sz="2400" b="1" i="1">
                        <a:solidFill>
                          <a:srgbClr val="0070C0"/>
                        </a:solidFill>
                        <a:latin typeface="Cambria Math" panose="02040503050406030204" pitchFamily="18" charset="0"/>
                      </a:rPr>
                      <m:t>𝑪</m:t>
                    </m:r>
                    <m:nary>
                      <m:naryPr>
                        <m:chr m:val="∑"/>
                        <m:ctrlPr>
                          <a:rPr lang="zh-CN" altLang="en-US" sz="2400" i="1">
                            <a:solidFill>
                              <a:srgbClr val="0070C0"/>
                            </a:solidFill>
                            <a:latin typeface="Cambria Math" panose="02040503050406030204" pitchFamily="18" charset="0"/>
                          </a:rPr>
                        </m:ctrlPr>
                      </m:naryPr>
                      <m:sub>
                        <m:r>
                          <a:rPr lang="zh-CN" altLang="en-US" sz="2400" i="1">
                            <a:solidFill>
                              <a:srgbClr val="0070C0"/>
                            </a:solidFill>
                            <a:latin typeface="Cambria Math" panose="02040503050406030204" pitchFamily="18" charset="0"/>
                          </a:rPr>
                          <m:t>𝑗</m:t>
                        </m:r>
                        <m:r>
                          <a:rPr lang="zh-CN" altLang="en-US" sz="2400" i="1">
                            <a:solidFill>
                              <a:srgbClr val="0070C0"/>
                            </a:solidFill>
                            <a:latin typeface="Cambria Math" panose="02040503050406030204" pitchFamily="18" charset="0"/>
                          </a:rPr>
                          <m:t>=0</m:t>
                        </m:r>
                      </m:sub>
                      <m:sup>
                        <m:r>
                          <a:rPr lang="zh-CN" altLang="en-US" sz="2400" i="1">
                            <a:solidFill>
                              <a:srgbClr val="0070C0"/>
                            </a:solidFill>
                            <a:latin typeface="Cambria Math" panose="02040503050406030204" pitchFamily="18" charset="0"/>
                          </a:rPr>
                          <m:t>𝑘</m:t>
                        </m:r>
                        <m:r>
                          <a:rPr lang="zh-CN" altLang="en-US" sz="2400" i="1">
                            <a:solidFill>
                              <a:srgbClr val="0070C0"/>
                            </a:solidFill>
                            <a:latin typeface="Cambria Math" panose="02040503050406030204" pitchFamily="18" charset="0"/>
                          </a:rPr>
                          <m:t>−1</m:t>
                        </m:r>
                      </m:sup>
                      <m:e>
                        <m:r>
                          <a:rPr lang="zh-CN" altLang="en-US" sz="2400" b="1" i="1">
                            <a:solidFill>
                              <a:srgbClr val="0070C0"/>
                            </a:solidFill>
                            <a:latin typeface="Cambria Math" panose="02040503050406030204" pitchFamily="18" charset="0"/>
                          </a:rPr>
                          <m:t>𝜱</m:t>
                        </m:r>
                        <m:d>
                          <m:dPr>
                            <m:ctrlPr>
                              <a:rPr lang="zh-CN" altLang="en-US" sz="2400" b="1" i="1">
                                <a:solidFill>
                                  <a:srgbClr val="0070C0"/>
                                </a:solidFill>
                                <a:latin typeface="Cambria Math" panose="02040503050406030204" pitchFamily="18" charset="0"/>
                              </a:rPr>
                            </m:ctrlPr>
                          </m:dPr>
                          <m:e>
                            <m:r>
                              <a:rPr lang="zh-CN" altLang="en-US" sz="2400" i="1">
                                <a:solidFill>
                                  <a:srgbClr val="0070C0"/>
                                </a:solidFill>
                                <a:latin typeface="Cambria Math" panose="02040503050406030204" pitchFamily="18" charset="0"/>
                              </a:rPr>
                              <m:t>𝑘</m:t>
                            </m:r>
                            <m:r>
                              <a:rPr lang="zh-CN" altLang="en-US" sz="2400" i="1">
                                <a:solidFill>
                                  <a:srgbClr val="0070C0"/>
                                </a:solidFill>
                                <a:latin typeface="Cambria Math" panose="02040503050406030204" pitchFamily="18" charset="0"/>
                              </a:rPr>
                              <m:t>−</m:t>
                            </m:r>
                            <m:r>
                              <a:rPr lang="zh-CN" altLang="en-US" sz="2400" i="1">
                                <a:solidFill>
                                  <a:srgbClr val="0070C0"/>
                                </a:solidFill>
                                <a:latin typeface="Cambria Math" panose="02040503050406030204" pitchFamily="18" charset="0"/>
                              </a:rPr>
                              <m:t>𝑗</m:t>
                            </m:r>
                            <m:r>
                              <a:rPr lang="zh-CN" altLang="en-US" sz="2400" i="1">
                                <a:solidFill>
                                  <a:srgbClr val="0070C0"/>
                                </a:solidFill>
                                <a:latin typeface="Cambria Math" panose="02040503050406030204" pitchFamily="18" charset="0"/>
                              </a:rPr>
                              <m:t>−1</m:t>
                            </m:r>
                          </m:e>
                        </m:d>
                        <m:r>
                          <a:rPr lang="zh-CN" altLang="en-US" sz="2400" b="1" i="1">
                            <a:solidFill>
                              <a:srgbClr val="0070C0"/>
                            </a:solidFill>
                            <a:latin typeface="Cambria Math" panose="02040503050406030204" pitchFamily="18" charset="0"/>
                          </a:rPr>
                          <m:t>𝑯𝒖</m:t>
                        </m:r>
                        <m:d>
                          <m:dPr>
                            <m:ctrlPr>
                              <a:rPr lang="zh-CN" altLang="en-US" sz="2400" b="1" i="1">
                                <a:solidFill>
                                  <a:srgbClr val="0070C0"/>
                                </a:solidFill>
                                <a:latin typeface="Cambria Math" panose="02040503050406030204" pitchFamily="18" charset="0"/>
                              </a:rPr>
                            </m:ctrlPr>
                          </m:dPr>
                          <m:e>
                            <m:r>
                              <a:rPr lang="zh-CN" altLang="en-US" sz="2400" i="1">
                                <a:solidFill>
                                  <a:srgbClr val="0070C0"/>
                                </a:solidFill>
                                <a:latin typeface="Cambria Math" panose="02040503050406030204" pitchFamily="18" charset="0"/>
                              </a:rPr>
                              <m:t>𝑗</m:t>
                            </m:r>
                          </m:e>
                        </m:d>
                        <m:r>
                          <a:rPr lang="zh-CN" altLang="en-US" sz="2400"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𝑫𝒖</m:t>
                        </m:r>
                        <m:d>
                          <m:dPr>
                            <m:ctrlPr>
                              <a:rPr lang="zh-CN" altLang="en-US" sz="2400" b="1" i="1">
                                <a:solidFill>
                                  <a:srgbClr val="0070C0"/>
                                </a:solidFill>
                                <a:latin typeface="Cambria Math" panose="02040503050406030204" pitchFamily="18" charset="0"/>
                              </a:rPr>
                            </m:ctrlPr>
                          </m:dPr>
                          <m:e>
                            <m:r>
                              <a:rPr lang="zh-CN" altLang="en-US" sz="2400" i="1">
                                <a:solidFill>
                                  <a:srgbClr val="0070C0"/>
                                </a:solidFill>
                                <a:latin typeface="Cambria Math" panose="02040503050406030204" pitchFamily="18" charset="0"/>
                              </a:rPr>
                              <m:t>𝑘</m:t>
                            </m:r>
                          </m:e>
                        </m:d>
                      </m:e>
                    </m:nary>
                  </m:oMath>
                </a14:m>
                <a:r>
                  <a:rPr lang="zh-CN" altLang="en-US" sz="2400" dirty="0"/>
                  <a:t>         （</a:t>
                </a:r>
                <a:r>
                  <a:rPr lang="en-US" altLang="zh-CN" sz="2400" dirty="0"/>
                  <a:t>2-76</a:t>
                </a:r>
                <a:r>
                  <a:rPr lang="zh-CN" altLang="en-US" sz="2400" dirty="0"/>
                  <a:t>） </a:t>
                </a:r>
              </a:p>
            </p:txBody>
          </p:sp>
        </mc:Choice>
        <mc:Fallback>
          <p:sp>
            <p:nvSpPr>
              <p:cNvPr id="3" name="内容占位符 2">
                <a:extLst>
                  <a:ext uri="{FF2B5EF4-FFF2-40B4-BE49-F238E27FC236}">
                    <a16:creationId xmlns:a16="http://schemas.microsoft.com/office/drawing/2014/main" id="{29DF3523-808F-40CA-8259-94DBF77D3513}"/>
                  </a:ext>
                </a:extLst>
              </p:cNvPr>
              <p:cNvSpPr>
                <a:spLocks noGrp="1" noRot="1" noChangeAspect="1" noMove="1" noResize="1" noEditPoints="1" noAdjustHandles="1" noChangeArrowheads="1" noChangeShapeType="1" noTextEdit="1"/>
              </p:cNvSpPr>
              <p:nvPr>
                <p:ph sz="quarter" idx="10"/>
              </p:nvPr>
            </p:nvSpPr>
            <p:spPr>
              <a:blipFill>
                <a:blip r:embed="rId2"/>
                <a:stretch>
                  <a:fillRect l="-755" t="-206" r="-431"/>
                </a:stretch>
              </a:blipFill>
            </p:spPr>
            <p:txBody>
              <a:bodyPr/>
              <a:lstStyle/>
              <a:p>
                <a:r>
                  <a:rPr lang="zh-CN" altLang="en-US">
                    <a:noFill/>
                  </a:rPr>
                  <a:t> </a:t>
                </a:r>
              </a:p>
            </p:txBody>
          </p:sp>
        </mc:Fallback>
      </mc:AlternateContent>
      <p:sp>
        <p:nvSpPr>
          <p:cNvPr id="134147" name="Rectangle 3">
            <a:extLst>
              <a:ext uri="{FF2B5EF4-FFF2-40B4-BE49-F238E27FC236}">
                <a16:creationId xmlns:a16="http://schemas.microsoft.com/office/drawing/2014/main" id="{28B7BDBF-4D26-4A38-B685-74151007C7B9}"/>
              </a:ext>
            </a:extLst>
          </p:cNvPr>
          <p:cNvSpPr>
            <a:spLocks noChangeArrowheads="1"/>
          </p:cNvSpPr>
          <p:nvPr/>
        </p:nvSpPr>
        <p:spPr bwMode="auto">
          <a:xfrm>
            <a:off x="5453063" y="35194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134156" name="Rectangle 12">
            <a:extLst>
              <a:ext uri="{FF2B5EF4-FFF2-40B4-BE49-F238E27FC236}">
                <a16:creationId xmlns:a16="http://schemas.microsoft.com/office/drawing/2014/main" id="{4FD5A733-E0C6-4910-9325-7BC3849E698A}"/>
              </a:ext>
            </a:extLst>
          </p:cNvPr>
          <p:cNvSpPr>
            <a:spLocks noChangeArrowheads="1"/>
          </p:cNvSpPr>
          <p:nvPr/>
        </p:nvSpPr>
        <p:spPr bwMode="auto">
          <a:xfrm>
            <a:off x="2438400" y="48148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a:p>
        </p:txBody>
      </p:sp>
      <p:sp>
        <p:nvSpPr>
          <p:cNvPr id="26" name="标注: 线形(带强调线) 25">
            <a:extLst>
              <a:ext uri="{FF2B5EF4-FFF2-40B4-BE49-F238E27FC236}">
                <a16:creationId xmlns:a16="http://schemas.microsoft.com/office/drawing/2014/main" id="{EFEF9D84-6491-4255-AF85-2EA5972EDF3B}"/>
              </a:ext>
            </a:extLst>
          </p:cNvPr>
          <p:cNvSpPr/>
          <p:nvPr/>
        </p:nvSpPr>
        <p:spPr>
          <a:xfrm>
            <a:off x="1524855" y="5461220"/>
            <a:ext cx="2171782" cy="595004"/>
          </a:xfrm>
          <a:prstGeom prst="accentCallout1">
            <a:avLst>
              <a:gd name="adj1" fmla="val -12584"/>
              <a:gd name="adj2" fmla="val 101138"/>
              <a:gd name="adj3" fmla="val -45455"/>
              <a:gd name="adj4" fmla="val 119445"/>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400" dirty="0">
                <a:latin typeface="微软雅黑 Light" panose="020B0502040204020203" pitchFamily="34" charset="-122"/>
                <a:ea typeface="微软雅黑 Light" panose="020B0502040204020203" pitchFamily="34" charset="-122"/>
              </a:rPr>
              <a:t>零输入响应</a:t>
            </a:r>
          </a:p>
        </p:txBody>
      </p:sp>
      <p:sp>
        <p:nvSpPr>
          <p:cNvPr id="27" name="标注: 线形(带强调线) 26">
            <a:extLst>
              <a:ext uri="{FF2B5EF4-FFF2-40B4-BE49-F238E27FC236}">
                <a16:creationId xmlns:a16="http://schemas.microsoft.com/office/drawing/2014/main" id="{AA61D6EA-CA1E-4238-9CC2-6F6135AA3F8E}"/>
              </a:ext>
            </a:extLst>
          </p:cNvPr>
          <p:cNvSpPr/>
          <p:nvPr/>
        </p:nvSpPr>
        <p:spPr>
          <a:xfrm>
            <a:off x="8495365" y="5461220"/>
            <a:ext cx="1967297" cy="538395"/>
          </a:xfrm>
          <a:prstGeom prst="accentCallout1">
            <a:avLst>
              <a:gd name="adj1" fmla="val 18750"/>
              <a:gd name="adj2" fmla="val -499"/>
              <a:gd name="adj3" fmla="val -60553"/>
              <a:gd name="adj4" fmla="val -16515"/>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2400" dirty="0">
                <a:latin typeface="微软雅黑 Light" panose="020B0502040204020203" pitchFamily="34" charset="-122"/>
                <a:ea typeface="微软雅黑 Light" panose="020B0502040204020203" pitchFamily="34" charset="-122"/>
              </a:rPr>
              <a:t>零状态响应</a:t>
            </a:r>
          </a:p>
        </p:txBody>
      </p:sp>
      <p:sp>
        <p:nvSpPr>
          <p:cNvPr id="10" name="灯片编号占位符 1">
            <a:extLst>
              <a:ext uri="{FF2B5EF4-FFF2-40B4-BE49-F238E27FC236}">
                <a16:creationId xmlns:a16="http://schemas.microsoft.com/office/drawing/2014/main" id="{8C403B35-D24A-4985-AF83-D7FE66A3E9F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82</a:t>
            </a:fld>
            <a:endParaRPr lang="en-US" altLang="zh-CN" sz="1000" dirty="0"/>
          </a:p>
        </p:txBody>
      </p:sp>
      <p:pic>
        <p:nvPicPr>
          <p:cNvPr id="12" name="图形 11" descr="清单演示文稿">
            <a:hlinkClick r:id="rId3" action="ppaction://hlinksldjump"/>
            <a:extLst>
              <a:ext uri="{FF2B5EF4-FFF2-40B4-BE49-F238E27FC236}">
                <a16:creationId xmlns:a16="http://schemas.microsoft.com/office/drawing/2014/main" id="{AF86BCEB-2FEF-4DC8-ADC9-A97A7ABAE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035" y="5748737"/>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E3636-5752-43A2-9A2C-1FED88EABB20}"/>
              </a:ext>
            </a:extLst>
          </p:cNvPr>
          <p:cNvSpPr>
            <a:spLocks noGrp="1"/>
          </p:cNvSpPr>
          <p:nvPr>
            <p:ph type="title"/>
          </p:nvPr>
        </p:nvSpPr>
        <p:spPr/>
        <p:txBody>
          <a:bodyPr>
            <a:normAutofit/>
          </a:bodyPr>
          <a:lstStyle/>
          <a:p>
            <a:r>
              <a:rPr lang="en-US" altLang="zh-CN" dirty="0"/>
              <a:t>2.5.2 </a:t>
            </a:r>
            <a:r>
              <a:rPr lang="en-US" altLang="zh-CN" b="1" i="1" cap="none" dirty="0">
                <a:latin typeface="Times New Roman" panose="02020603050405020304" pitchFamily="18" charset="0"/>
                <a:cs typeface="Times New Roman" panose="02020603050405020304" pitchFamily="18" charset="0"/>
              </a:rPr>
              <a:t>z</a:t>
            </a:r>
            <a:r>
              <a:rPr lang="zh-CN" altLang="en-US" dirty="0"/>
              <a:t>变换法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500D9C-A91A-402E-BDC3-24436D494435}"/>
                  </a:ext>
                </a:extLst>
              </p:cNvPr>
              <p:cNvSpPr>
                <a:spLocks noGrp="1"/>
              </p:cNvSpPr>
              <p:nvPr>
                <p:ph sz="quarter" idx="13"/>
              </p:nvPr>
            </p:nvSpPr>
            <p:spPr>
              <a:xfrm>
                <a:off x="913774" y="1295400"/>
                <a:ext cx="10582826" cy="5410200"/>
              </a:xfrm>
            </p:spPr>
            <p:txBody>
              <a:bodyPr/>
              <a:lstStyle/>
              <a:p>
                <a:pPr>
                  <a:lnSpc>
                    <a:spcPct val="120000"/>
                  </a:lnSpc>
                  <a:spcBef>
                    <a:spcPts val="0"/>
                  </a:spcBef>
                  <a:buNone/>
                </a:pPr>
                <a:r>
                  <a:rPr lang="zh-CN" altLang="en-US" dirty="0">
                    <a:latin typeface="Times New Roman" panose="02020603050405020304" pitchFamily="18" charset="0"/>
                    <a:cs typeface="Times New Roman" panose="02020603050405020304" pitchFamily="18" charset="0"/>
                  </a:rPr>
                  <a:t>线性定常离散系统状态方程为 </a:t>
                </a:r>
                <a14:m>
                  <m:oMath xmlns:m="http://schemas.openxmlformats.org/officeDocument/2006/math">
                    <m:r>
                      <a:rPr lang="zh-CN" altLang="en-US" b="1" i="1" smtClean="0">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𝑮𝒙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2-77</a:t>
                </a:r>
                <a:r>
                  <a:rPr lang="zh-CN" altLang="en-US" dirty="0">
                    <a:latin typeface="Times New Roman" panose="02020603050405020304" pitchFamily="18" charset="0"/>
                    <a:cs typeface="Times New Roman" panose="02020603050405020304" pitchFamily="18" charset="0"/>
                  </a:rPr>
                  <a:t>） </a:t>
                </a:r>
              </a:p>
              <a:p>
                <a:pPr algn="just">
                  <a:lnSpc>
                    <a:spcPct val="120000"/>
                  </a:lnSpc>
                  <a:spcBef>
                    <a:spcPts val="0"/>
                  </a:spcBef>
                </a:pPr>
                <a:r>
                  <a:rPr lang="zh-CN" altLang="en-US" dirty="0">
                    <a:latin typeface="Times New Roman" panose="02020603050405020304" pitchFamily="18" charset="0"/>
                    <a:cs typeface="Times New Roman" panose="02020603050405020304" pitchFamily="18" charset="0"/>
                  </a:rPr>
                  <a:t>对上式两边进行</a:t>
                </a:r>
                <a:r>
                  <a:rPr lang="en-US" altLang="zh-CN" b="1" i="1" cap="none"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变换，有  </a:t>
                </a:r>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solidFill>
                          <a:srgbClr val="000000"/>
                        </a:solidFill>
                        <a:latin typeface="Cambria Math" panose="02040503050406030204" pitchFamily="18" charset="0"/>
                      </a:rPr>
                      <m:t>𝑧</m:t>
                    </m:r>
                    <m:r>
                      <a:rPr lang="zh-CN" altLang="en-US" b="1" i="1" cap="none" smtClean="0">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𝑮𝑿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2-78</a:t>
                </a:r>
                <a:r>
                  <a:rPr lang="zh-CN" altLang="en-US" dirty="0">
                    <a:latin typeface="Times New Roman" panose="02020603050405020304" pitchFamily="18" charset="0"/>
                    <a:cs typeface="Times New Roman" panose="02020603050405020304" pitchFamily="18" charset="0"/>
                  </a:rPr>
                  <a:t>） </a:t>
                </a:r>
              </a:p>
              <a:p>
                <a:pPr>
                  <a:lnSpc>
                    <a:spcPct val="120000"/>
                  </a:lnSpc>
                  <a:spcBef>
                    <a:spcPts val="0"/>
                  </a:spcBef>
                  <a:buNone/>
                </a:pPr>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2-79</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20000"/>
                  </a:lnSpc>
                  <a:spcBef>
                    <a:spcPts val="0"/>
                  </a:spcBef>
                  <a:buNone/>
                </a:pPr>
                <a:r>
                  <a:rPr lang="zh-CN" altLang="en-US" dirty="0">
                    <a:latin typeface="Times New Roman" panose="02020603050405020304" pitchFamily="18" charset="0"/>
                    <a:cs typeface="Times New Roman" panose="02020603050405020304" pitchFamily="18" charset="0"/>
                  </a:rPr>
                  <a:t>取</a:t>
                </a:r>
                <a:r>
                  <a:rPr lang="en-US" altLang="zh-CN" b="1" i="1" cap="none"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反变换，得： </a:t>
                </a:r>
                <a14:m>
                  <m:oMath xmlns:m="http://schemas.openxmlformats.org/officeDocument/2006/math">
                    <m:r>
                      <a:rPr lang="en-US" altLang="zh-CN" b="1" i="1" smtClean="0">
                        <a:solidFill>
                          <a:srgbClr val="000000"/>
                        </a:solidFill>
                        <a:latin typeface="Cambria Math" panose="02040503050406030204" pitchFamily="18" charset="0"/>
                      </a:rPr>
                      <m:t>𝒙</m:t>
                    </m:r>
                    <m:d>
                      <m:dPr>
                        <m:ctrlPr>
                          <a:rPr lang="en-US" altLang="zh-CN" b="1"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m:t>
                    </m:r>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𝑍</m:t>
                        </m:r>
                      </m:e>
                      <m:sup>
                        <m:r>
                          <a:rPr lang="en-US" altLang="zh-CN" b="0" i="1" smtClean="0">
                            <a:solidFill>
                              <a:srgbClr val="000000"/>
                            </a:solidFill>
                            <a:latin typeface="Cambria Math" panose="02040503050406030204" pitchFamily="18" charset="0"/>
                          </a:rPr>
                          <m:t>−1</m:t>
                        </m:r>
                      </m:sup>
                    </m:sSup>
                    <m:r>
                      <a:rPr lang="en-US" altLang="zh-CN" b="0" i="1" smtClean="0">
                        <a:solidFill>
                          <a:srgbClr val="000000"/>
                        </a:solidFill>
                        <a:latin typeface="Cambria Math" panose="02040503050406030204" pitchFamily="18" charset="0"/>
                      </a:rPr>
                      <m:t>[</m:t>
                    </m:r>
                    <m:r>
                      <a:rPr lang="en-US" altLang="zh-CN" b="0" i="1" baseline="30000"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𝑯𝑼</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𝑧</m:t>
                        </m:r>
                      </m:e>
                    </m:d>
                    <m:r>
                      <a:rPr lang="en-US" altLang="zh-CN" b="0" i="1" smtClean="0">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2-80</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20000"/>
                  </a:lnSpc>
                  <a:spcBef>
                    <a:spcPts val="0"/>
                  </a:spcBef>
                  <a:buNone/>
                </a:pPr>
                <a:r>
                  <a:rPr lang="zh-CN" altLang="en-US" dirty="0">
                    <a:latin typeface="Times New Roman" panose="02020603050405020304" pitchFamily="18" charset="0"/>
                    <a:cs typeface="Times New Roman" panose="02020603050405020304" pitchFamily="18" charset="0"/>
                  </a:rPr>
                  <a:t>比较式（</a:t>
                </a:r>
                <a:r>
                  <a:rPr lang="en-US" altLang="zh-CN" dirty="0">
                    <a:latin typeface="Times New Roman" panose="02020603050405020304" pitchFamily="18" charset="0"/>
                    <a:cs typeface="Times New Roman" panose="02020603050405020304" pitchFamily="18" charset="0"/>
                  </a:rPr>
                  <a:t>2-80</a:t>
                </a:r>
                <a:r>
                  <a:rPr lang="zh-CN" altLang="en-US" dirty="0">
                    <a:latin typeface="Times New Roman" panose="02020603050405020304" pitchFamily="18" charset="0"/>
                    <a:cs typeface="Times New Roman" panose="02020603050405020304" pitchFamily="18" charset="0"/>
                  </a:rPr>
                  <a:t>）与式（</a:t>
                </a:r>
                <a:r>
                  <a:rPr lang="en-US" altLang="zh-CN" dirty="0">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2-74</a:t>
                </a:r>
                <a:r>
                  <a:rPr lang="zh-CN" altLang="en-US" dirty="0">
                    <a:latin typeface="Times New Roman" panose="02020603050405020304" pitchFamily="18" charset="0"/>
                    <a:cs typeface="Times New Roman" panose="02020603050405020304" pitchFamily="18" charset="0"/>
                  </a:rPr>
                  <a:t>）有 </a:t>
                </a:r>
              </a:p>
              <a:p>
                <a:pPr>
                  <a:lnSpc>
                    <a:spcPct val="100000"/>
                  </a:lnSpc>
                  <a:spcBef>
                    <a:spcPts val="0"/>
                  </a:spcBef>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𝑍</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𝑍</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dirty="0">
                    <a:latin typeface="Times New Roman" panose="02020603050405020304" pitchFamily="18" charset="0"/>
                    <a:cs typeface="Times New Roman" panose="02020603050405020304" pitchFamily="18" charset="0"/>
                  </a:rPr>
                  <a:t>离散系统的输出响应为</a:t>
                </a:r>
                <a:r>
                  <a:rPr lang="zh-CN" altLang="en-US" sz="1100" dirty="0">
                    <a:latin typeface="Times New Roman" panose="02020603050405020304" pitchFamily="18" charset="0"/>
                    <a:cs typeface="Times New Roman" panose="02020603050405020304" pitchFamily="18" charset="0"/>
                  </a:rPr>
                  <a:t> </a:t>
                </a:r>
                <a:br>
                  <a:rPr lang="zh-CN" altLang="en-US" dirty="0">
                    <a:latin typeface="Times New Roman" panose="02020603050405020304" pitchFamily="18" charset="0"/>
                    <a:cs typeface="Times New Roman" panose="02020603050405020304" pitchFamily="18" charset="0"/>
                  </a:rPr>
                </a:br>
                <a14:m>
                  <m:oMathPara xmlns:m="http://schemas.openxmlformats.org/officeDocument/2006/math">
                    <m:oMathParaPr>
                      <m:jc m:val="left"/>
                    </m:oMathParaPr>
                    <m:oMath xmlns:m="http://schemas.openxmlformats.org/officeDocument/2006/math">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br>
                  <a:rPr lang="zh-CN" altLang="en-US" i="1" dirty="0">
                    <a:solidFill>
                      <a:srgbClr val="000000"/>
                    </a:solidFill>
                    <a:latin typeface="Times New Roman" panose="02020603050405020304" pitchFamily="18" charset="0"/>
                    <a:cs typeface="Times New Roman" panose="02020603050405020304" pitchFamily="18" charset="0"/>
                  </a:rPr>
                </a:br>
                <a:r>
                  <a:rPr lang="zh-CN" altLang="en-US" i="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𝑍</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𝑪</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𝑍</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2-81</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A1500D9C-A91A-402E-BDC3-24436D494435}"/>
                  </a:ext>
                </a:extLst>
              </p:cNvPr>
              <p:cNvSpPr>
                <a:spLocks noGrp="1" noRot="1" noChangeAspect="1" noMove="1" noResize="1" noEditPoints="1" noAdjustHandles="1" noChangeArrowheads="1" noChangeShapeType="1" noTextEdit="1"/>
              </p:cNvSpPr>
              <p:nvPr>
                <p:ph sz="quarter" idx="13"/>
              </p:nvPr>
            </p:nvSpPr>
            <p:spPr>
              <a:xfrm>
                <a:off x="913774" y="1295400"/>
                <a:ext cx="10582826" cy="5410200"/>
              </a:xfrm>
              <a:blipFill>
                <a:blip r:embed="rId4"/>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5B6FA1FA-1607-4B85-98E1-B1499B10B59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55B32-7C1F-4D7C-BF9E-AC4A7D786194}"/>
              </a:ext>
            </a:extLst>
          </p:cNvPr>
          <p:cNvSpPr>
            <a:spLocks noGrp="1"/>
          </p:cNvSpPr>
          <p:nvPr>
            <p:ph type="title"/>
          </p:nvPr>
        </p:nvSpPr>
        <p:spPr/>
        <p:txBody>
          <a:bodyPr>
            <a:normAutofit/>
          </a:bodyPr>
          <a:lstStyle/>
          <a:p>
            <a:r>
              <a:rPr lang="en-US" altLang="zh-CN" dirty="0"/>
              <a:t>2.5.3 </a:t>
            </a:r>
            <a:r>
              <a:rPr lang="zh-CN" altLang="en-US" dirty="0"/>
              <a:t>离散系统状态转移矩阵的求解 </a:t>
            </a:r>
          </a:p>
        </p:txBody>
      </p:sp>
      <mc:AlternateContent xmlns:mc="http://schemas.openxmlformats.org/markup-compatibility/2006" xmlns:a14="http://schemas.microsoft.com/office/drawing/2010/main">
        <mc:Choice Requires="a14">
          <p:sp>
            <p:nvSpPr>
              <p:cNvPr id="137231" name="Object 15">
                <a:extLst>
                  <a:ext uri="{FF2B5EF4-FFF2-40B4-BE49-F238E27FC236}">
                    <a16:creationId xmlns:a16="http://schemas.microsoft.com/office/drawing/2014/main" id="{3DABD823-0E7D-4B20-A33B-19F186638585}"/>
                  </a:ext>
                </a:extLst>
              </p:cNvPr>
              <p:cNvSpPr txBox="1">
                <a:spLocks noGrp="1"/>
              </p:cNvSpPr>
              <p:nvPr>
                <p:ph sz="quarter" idx="13"/>
              </p:nvPr>
            </p:nvSpPr>
            <p:spPr bwMode="auto">
              <a:xfrm>
                <a:off x="623392" y="1600200"/>
                <a:ext cx="11086882" cy="5105400"/>
              </a:xfrm>
              <a:prstGeom prst="rect">
                <a:avLst/>
              </a:prstGeom>
              <a:noFill/>
              <a:ln>
                <a:noFill/>
              </a:ln>
              <a:effectLst/>
            </p:spPr>
            <p:txBody>
              <a:bodyPr>
                <a:noAutofit/>
              </a:bodyPr>
              <a:lstStyle/>
              <a:p>
                <a:pPr>
                  <a:buNone/>
                </a:pPr>
                <a:r>
                  <a:rPr lang="zh-CN" altLang="en-US" i="1" dirty="0">
                    <a:solidFill>
                      <a:srgbClr val="000000"/>
                    </a:solidFill>
                    <a:latin typeface="Times New Roman" panose="02020603050405020304" pitchFamily="18" charset="0"/>
                    <a:cs typeface="Times New Roman" panose="02020603050405020304" pitchFamily="18" charset="0"/>
                  </a:rPr>
                  <a:t> </a:t>
                </a:r>
                <a:r>
                  <a:rPr lang="zh-CN" altLang="en-US" dirty="0">
                    <a:solidFill>
                      <a:srgbClr val="000000"/>
                    </a:solidFill>
                    <a:latin typeface="Times New Roman" panose="02020603050405020304" pitchFamily="18" charset="0"/>
                    <a:cs typeface="Times New Roman" panose="02020603050405020304" pitchFamily="18" charset="0"/>
                  </a:rPr>
                  <a:t>离散系统状态转移矩阵</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solidFill>
                      <a:srgbClr val="000000"/>
                    </a:solidFill>
                    <a:latin typeface="Times New Roman" panose="02020603050405020304" pitchFamily="18" charset="0"/>
                    <a:cs typeface="Times New Roman" panose="02020603050405020304" pitchFamily="18" charset="0"/>
                  </a:rPr>
                  <a:t>的求取与连续系统状态转移矩阵</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solidFill>
                      <a:srgbClr val="000000"/>
                    </a:solidFill>
                    <a:latin typeface="Times New Roman" panose="02020603050405020304" pitchFamily="18" charset="0"/>
                    <a:cs typeface="Times New Roman" panose="02020603050405020304" pitchFamily="18" charset="0"/>
                  </a:rPr>
                  <a:t>极为类似。 </a:t>
                </a:r>
                <a:endParaRPr lang="en-US" altLang="zh-CN" dirty="0">
                  <a:solidFill>
                    <a:srgbClr val="000000"/>
                  </a:solidFill>
                  <a:latin typeface="Times New Roman" panose="02020603050405020304" pitchFamily="18" charset="0"/>
                  <a:cs typeface="Times New Roman" panose="02020603050405020304" pitchFamily="18" charset="0"/>
                </a:endParaRPr>
              </a:p>
              <a:p>
                <a:pPr algn="just">
                  <a:buNone/>
                </a:pPr>
                <a:r>
                  <a:rPr lang="en-US" altLang="zh-CN" dirty="0">
                    <a:highlight>
                      <a:srgbClr val="C0C0C0"/>
                    </a:highlight>
                    <a:latin typeface="Times New Roman" panose="02020603050405020304" pitchFamily="18" charset="0"/>
                    <a:ea typeface="黑体" panose="02010609060101010101" pitchFamily="49" charset="-122"/>
                    <a:cs typeface="Times New Roman" panose="02020603050405020304" pitchFamily="18" charset="0"/>
                  </a:rPr>
                  <a:t> 1</a:t>
                </a:r>
                <a:r>
                  <a:rPr lang="zh-CN" altLang="en-US" dirty="0">
                    <a:highlight>
                      <a:srgbClr val="C0C0C0"/>
                    </a:highlight>
                    <a:latin typeface="Times New Roman" panose="02020603050405020304" pitchFamily="18" charset="0"/>
                    <a:ea typeface="黑体" panose="02010609060101010101" pitchFamily="49" charset="-122"/>
                    <a:cs typeface="Times New Roman" panose="02020603050405020304" pitchFamily="18" charset="0"/>
                  </a:rPr>
                  <a:t>．直接法</a:t>
                </a:r>
              </a:p>
              <a:p>
                <a:pPr eaLnBrk="0" hangingPunct="0">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直接根据离散系统递推迭代法中定义的 </a:t>
                </a:r>
              </a:p>
              <a:p>
                <a:pPr>
                  <a:buNone/>
                </a:pPr>
                <a:r>
                  <a:rPr lang="en-US" altLang="zh-CN"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oMath>
                </a14:m>
                <a:r>
                  <a:rPr lang="en-US" altLang="zh-CN" dirty="0">
                    <a:latin typeface="Times New Roman" panose="02020603050405020304" pitchFamily="18" charset="0"/>
                    <a:cs typeface="Times New Roman" panose="02020603050405020304" pitchFamily="18" charset="0"/>
                  </a:rPr>
                  <a:t>					(2-82)</a:t>
                </a:r>
              </a:p>
              <a:p>
                <a:pPr>
                  <a:buNone/>
                </a:pPr>
                <a:r>
                  <a:rPr lang="zh-CN" altLang="en-US" dirty="0">
                    <a:latin typeface="Times New Roman" panose="02020603050405020304" pitchFamily="18" charset="0"/>
                    <a:cs typeface="Times New Roman" panose="02020603050405020304" pitchFamily="18" charset="0"/>
                  </a:rPr>
                  <a:t>来计算，方法简单易于计算机求解，但不易得到状态转移矩阵的解析表达式。</a:t>
                </a:r>
                <a:endParaRPr lang="en-US" altLang="zh-CN" dirty="0">
                  <a:latin typeface="Times New Roman" panose="02020603050405020304" pitchFamily="18" charset="0"/>
                  <a:cs typeface="Times New Roman" panose="02020603050405020304" pitchFamily="18" charset="0"/>
                </a:endParaRPr>
              </a:p>
              <a:p>
                <a:pPr>
                  <a:buNone/>
                </a:pPr>
                <a:r>
                  <a:rPr lang="en-US" altLang="zh-CN" dirty="0">
                    <a:highlight>
                      <a:srgbClr val="C0C0C0"/>
                    </a:highlight>
                    <a:latin typeface="Times New Roman" panose="02020603050405020304" pitchFamily="18" charset="0"/>
                    <a:cs typeface="Times New Roman" panose="02020603050405020304" pitchFamily="18" charset="0"/>
                  </a:rPr>
                  <a:t>2</a:t>
                </a:r>
                <a:r>
                  <a:rPr lang="zh-CN" altLang="en-US" dirty="0">
                    <a:highlight>
                      <a:srgbClr val="C0C0C0"/>
                    </a:highlight>
                    <a:latin typeface="Times New Roman" panose="02020603050405020304" pitchFamily="18" charset="0"/>
                    <a:cs typeface="Times New Roman" panose="02020603050405020304" pitchFamily="18" charset="0"/>
                  </a:rPr>
                  <a:t>．</a:t>
                </a:r>
                <a:r>
                  <a:rPr lang="en-US" altLang="zh-CN" b="1" i="1" cap="none" dirty="0">
                    <a:solidFill>
                      <a:prstClr val="black"/>
                    </a:solidFill>
                    <a:highlight>
                      <a:srgbClr val="C0C0C0"/>
                    </a:highlight>
                    <a:latin typeface="Times New Roman" panose="02020603050405020304" pitchFamily="18" charset="0"/>
                    <a:cs typeface="Times New Roman" panose="02020603050405020304" pitchFamily="18" charset="0"/>
                  </a:rPr>
                  <a:t> z</a:t>
                </a:r>
                <a:r>
                  <a:rPr lang="zh-CN" altLang="en-US" dirty="0">
                    <a:highlight>
                      <a:srgbClr val="C0C0C0"/>
                    </a:highlight>
                    <a:latin typeface="Times New Roman" panose="02020603050405020304" pitchFamily="18" charset="0"/>
                    <a:cs typeface="Times New Roman" panose="02020603050405020304" pitchFamily="18" charset="0"/>
                  </a:rPr>
                  <a:t>变换法</a:t>
                </a:r>
              </a:p>
              <a:p>
                <a:pPr>
                  <a:buNone/>
                </a:pPr>
                <a:r>
                  <a:rPr lang="zh-CN" altLang="en-US" dirty="0">
                    <a:latin typeface="Times New Roman" panose="02020603050405020304" pitchFamily="18" charset="0"/>
                    <a:cs typeface="Times New Roman" panose="02020603050405020304" pitchFamily="18" charset="0"/>
                  </a:rPr>
                  <a:t>    根据</a:t>
                </a:r>
                <a:r>
                  <a:rPr lang="en-US" altLang="zh-CN" b="1" i="1" cap="none"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变换法求取线性定常离散系统状态方程解中的对应关系，状态转移矩阵为 </a:t>
                </a:r>
                <a:endParaRPr lang="en-US" altLang="zh-CN" dirty="0">
                  <a:latin typeface="Times New Roman" panose="02020603050405020304" pitchFamily="18" charset="0"/>
                  <a:cs typeface="Times New Roman" panose="02020603050405020304" pitchFamily="18" charset="0"/>
                </a:endParaRPr>
              </a:p>
              <a:p>
                <a:pPr>
                  <a:buNone/>
                </a:pPr>
                <a:r>
                  <a:rPr lang="en-US" altLang="zh-CN" dirty="0">
                    <a:solidFill>
                      <a:srgbClr val="000000"/>
                    </a:solidFill>
                  </a:rPr>
                  <a:t>			</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𝑍</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(2-83)</a:t>
                </a:r>
                <a:endParaRPr lang="zh-CN" altLang="en-US" dirty="0">
                  <a:latin typeface="Times New Roman" panose="02020603050405020304" pitchFamily="18" charset="0"/>
                  <a:cs typeface="Times New Roman" panose="02020603050405020304" pitchFamily="18" charset="0"/>
                </a:endParaRPr>
              </a:p>
              <a:p>
                <a:pPr>
                  <a:buNone/>
                </a:pPr>
                <a:r>
                  <a:rPr lang="zh-CN" altLang="en-US" dirty="0">
                    <a:latin typeface="Times New Roman" panose="02020603050405020304" pitchFamily="18" charset="0"/>
                    <a:cs typeface="Times New Roman" panose="02020603050405020304" pitchFamily="18" charset="0"/>
                  </a:rPr>
                  <a:t> </a:t>
                </a:r>
              </a:p>
            </p:txBody>
          </p:sp>
        </mc:Choice>
        <mc:Fallback xmlns="">
          <p:sp>
            <p:nvSpPr>
              <p:cNvPr id="137231" name="Object 15">
                <a:extLst>
                  <a:ext uri="{FF2B5EF4-FFF2-40B4-BE49-F238E27FC236}">
                    <a16:creationId xmlns:a16="http://schemas.microsoft.com/office/drawing/2014/main" id="{3DABD823-0E7D-4B20-A33B-19F186638585}"/>
                  </a:ext>
                </a:extLst>
              </p:cNvPr>
              <p:cNvSpPr txBox="1">
                <a:spLocks noGrp="1" noRot="1" noChangeAspect="1" noMove="1" noResize="1" noEditPoints="1" noAdjustHandles="1" noChangeArrowheads="1" noChangeShapeType="1" noTextEdit="1"/>
              </p:cNvSpPr>
              <p:nvPr>
                <p:ph sz="quarter" idx="13"/>
              </p:nvPr>
            </p:nvSpPr>
            <p:spPr bwMode="auto">
              <a:xfrm>
                <a:off x="623392" y="1600200"/>
                <a:ext cx="11086882" cy="5105400"/>
              </a:xfrm>
              <a:prstGeom prst="rect">
                <a:avLst/>
              </a:prstGeom>
              <a:blipFill>
                <a:blip r:embed="rId2"/>
                <a:stretch>
                  <a:fillRect l="-825" t="-239" r="-165"/>
                </a:stretch>
              </a:blipFill>
              <a:ln>
                <a:noFill/>
              </a:ln>
              <a:effectLst/>
            </p:spPr>
            <p:txBody>
              <a:bodyPr/>
              <a:lstStyle/>
              <a:p>
                <a:r>
                  <a:rPr lang="zh-CN" altLang="en-US">
                    <a:noFill/>
                  </a:rPr>
                  <a:t> </a:t>
                </a:r>
              </a:p>
            </p:txBody>
          </p:sp>
        </mc:Fallback>
      </mc:AlternateContent>
      <p:sp>
        <p:nvSpPr>
          <p:cNvPr id="137219" name="Rectangle 3">
            <a:extLst>
              <a:ext uri="{FF2B5EF4-FFF2-40B4-BE49-F238E27FC236}">
                <a16:creationId xmlns:a16="http://schemas.microsoft.com/office/drawing/2014/main" id="{64366563-8E6F-4D7D-BD4A-51B0E25C8AFC}"/>
              </a:ext>
            </a:extLst>
          </p:cNvPr>
          <p:cNvSpPr>
            <a:spLocks noChangeArrowheads="1"/>
          </p:cNvSpPr>
          <p:nvPr/>
        </p:nvSpPr>
        <p:spPr bwMode="auto">
          <a:xfrm>
            <a:off x="4686300" y="30861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7229" name="Rectangle 13">
            <a:extLst>
              <a:ext uri="{FF2B5EF4-FFF2-40B4-BE49-F238E27FC236}">
                <a16:creationId xmlns:a16="http://schemas.microsoft.com/office/drawing/2014/main" id="{306A22A2-C5CC-450D-83CE-C5F48D528FCF}"/>
              </a:ext>
            </a:extLst>
          </p:cNvPr>
          <p:cNvSpPr>
            <a:spLocks noChangeArrowheads="1"/>
          </p:cNvSpPr>
          <p:nvPr/>
        </p:nvSpPr>
        <p:spPr bwMode="auto">
          <a:xfrm>
            <a:off x="1774825" y="1700214"/>
            <a:ext cx="9144000" cy="60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lang="en-US" altLang="zh-CN" sz="2800" b="0" dirty="0">
                <a:latin typeface="黑体" panose="02010609060101010101" pitchFamily="49" charset="-122"/>
                <a:ea typeface="黑体" panose="02010609060101010101" pitchFamily="49" charset="-122"/>
              </a:rPr>
              <a:t>    </a:t>
            </a:r>
            <a:endParaRPr lang="zh-CN" altLang="en-US" sz="2800" b="0" dirty="0">
              <a:latin typeface="宋体" panose="02010600030101010101" pitchFamily="2" charset="-122"/>
            </a:endParaRPr>
          </a:p>
        </p:txBody>
      </p:sp>
      <p:sp>
        <p:nvSpPr>
          <p:cNvPr id="8" name="灯片编号占位符 1">
            <a:extLst>
              <a:ext uri="{FF2B5EF4-FFF2-40B4-BE49-F238E27FC236}">
                <a16:creationId xmlns:a16="http://schemas.microsoft.com/office/drawing/2014/main" id="{C5D0D9CC-7859-4497-908D-FF9C6024EF8D}"/>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84</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CF811-57C0-4D58-9841-80C794127058}"/>
              </a:ext>
            </a:extLst>
          </p:cNvPr>
          <p:cNvSpPr>
            <a:spLocks noGrp="1"/>
          </p:cNvSpPr>
          <p:nvPr>
            <p:ph type="title"/>
          </p:nvPr>
        </p:nvSpPr>
        <p:spPr/>
        <p:txBody>
          <a:bodyPr>
            <a:normAutofit fontScale="90000"/>
          </a:bodyPr>
          <a:lstStyle/>
          <a:p>
            <a:pPr>
              <a:lnSpc>
                <a:spcPct val="130000"/>
              </a:lnSpc>
            </a:pPr>
            <a:r>
              <a:rPr lang="zh-CN" altLang="en-US" dirty="0"/>
              <a:t> </a:t>
            </a:r>
            <a:r>
              <a:rPr lang="en-US" altLang="zh-CN" dirty="0"/>
              <a:t>3</a:t>
            </a:r>
            <a:r>
              <a:rPr lang="zh-CN" altLang="en-US" dirty="0"/>
              <a:t>．化</a:t>
            </a:r>
            <a:r>
              <a:rPr lang="en-US" altLang="zh-CN" b="1" i="1" dirty="0">
                <a:latin typeface="Times New Roman" panose="02020603050405020304" pitchFamily="18" charset="0"/>
              </a:rPr>
              <a:t>G</a:t>
            </a:r>
            <a:r>
              <a:rPr lang="zh-CN" altLang="en-US" dirty="0">
                <a:latin typeface="Times New Roman" panose="02020603050405020304" pitchFamily="18" charset="0"/>
              </a:rPr>
              <a:t>为标准</a:t>
            </a:r>
            <a:r>
              <a:rPr lang="zh-CN" altLang="en-US" dirty="0"/>
              <a:t>型法 </a:t>
            </a:r>
            <a:br>
              <a:rPr lang="zh-CN" altLang="en-US" dirty="0"/>
            </a:br>
            <a:br>
              <a:rPr lang="zh-CN" altLang="en-US" sz="2400" dirty="0">
                <a:latin typeface="宋体" panose="02010600030101010101" pitchFamily="2" charset="-122"/>
                <a:sym typeface="Symbol" panose="05050102010706020507" pitchFamily="18" charset="2"/>
              </a:rPr>
            </a:br>
            <a:br>
              <a:rPr lang="zh-CN" altLang="en-US" sz="2400" i="1" dirty="0">
                <a:latin typeface="黑体" panose="02010609060101010101" pitchFamily="49" charset="-122"/>
                <a:ea typeface="黑体" panose="02010609060101010101" pitchFamily="49" charset="-122"/>
                <a:sym typeface="Symbol" panose="05050102010706020507" pitchFamily="18" charset="2"/>
              </a:rPr>
            </a:br>
            <a:br>
              <a:rPr lang="zh-CN" altLang="en-US" dirty="0"/>
            </a:br>
            <a:br>
              <a:rPr lang="zh-CN" altLang="en-US" dirty="0"/>
            </a:b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3F0F51FE-D72F-47DE-8557-ECC6813957AB}"/>
                  </a:ext>
                </a:extLst>
              </p:cNvPr>
              <p:cNvSpPr>
                <a:spLocks noGrp="1"/>
              </p:cNvSpPr>
              <p:nvPr>
                <p:ph sz="quarter" idx="13"/>
              </p:nvPr>
            </p:nvSpPr>
            <p:spPr/>
            <p:txBody>
              <a:bodyPr/>
              <a:lstStyle/>
              <a:p>
                <a:pPr marL="0" indent="0">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zh-CN" altLang="en-US" dirty="0">
                    <a:latin typeface="宋体" panose="02010600030101010101" pitchFamily="2" charset="-122"/>
                  </a:rPr>
                  <a:t>当离散系统的特征值均为单根时</a:t>
                </a:r>
                <a:br>
                  <a:rPr lang="zh-CN" altLang="en-US" dirty="0">
                    <a:latin typeface="宋体" panose="02010600030101010101" pitchFamily="2" charset="-122"/>
                  </a:rPr>
                </a:br>
                <a:r>
                  <a:rPr lang="zh-CN" altLang="en-US" dirty="0">
                    <a:latin typeface="宋体" panose="02010600030101010101" pitchFamily="2" charset="-122"/>
                  </a:rPr>
                  <a:t>  经过线性变换可将系统矩阵</a:t>
                </a:r>
                <a:r>
                  <a:rPr lang="en-US" altLang="zh-CN" b="1"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化为对角线标准型，即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𝑮𝑷</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𝜦</m:t>
                    </m:r>
                  </m:oMath>
                </a14:m>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那么，离散系统状态转移矩阵为 </a:t>
                </a:r>
                <a14:m>
                  <m:oMath xmlns:m="http://schemas.openxmlformats.org/officeDocument/2006/math">
                    <m:r>
                      <a:rPr lang="zh-CN" altLang="en-US" b="1" i="1">
                        <a:solidFill>
                          <a:srgbClr val="000000"/>
                        </a:solidFill>
                        <a:latin typeface="Cambria Math" panose="02040503050406030204" pitchFamily="18" charset="0"/>
                      </a:rPr>
                      <m:t>𝜱</m:t>
                    </m:r>
                    <m:r>
                      <a:rPr lang="zh-CN" altLang="en-US" b="1"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b="1" i="1">
                        <a:solidFill>
                          <a:srgbClr val="000000"/>
                        </a:solidFill>
                        <a:latin typeface="Cambria Math" panose="02040503050406030204" pitchFamily="18" charset="0"/>
                      </a:rPr>
                      <m:t>)=</m:t>
                    </m:r>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𝑷</m:t>
                    </m:r>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𝜦</m:t>
                        </m:r>
                      </m:e>
                      <m:sup>
                        <m:r>
                          <a:rPr lang="zh-CN" altLang="en-US" i="1">
                            <a:solidFill>
                              <a:srgbClr val="000000"/>
                            </a:solidFill>
                            <a:latin typeface="Cambria Math" panose="02040503050406030204" pitchFamily="18" charset="0"/>
                          </a:rPr>
                          <m:t>𝑘</m:t>
                        </m:r>
                      </m:sup>
                    </m:sSup>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oMath>
                </a14:m>
                <a:r>
                  <a:rPr lang="en-US" altLang="zh-CN" dirty="0"/>
                  <a:t>	</a:t>
                </a:r>
                <a:r>
                  <a:rPr lang="en-US" altLang="zh-CN" dirty="0">
                    <a:latin typeface="Times New Roman" panose="02020603050405020304" pitchFamily="18" charset="0"/>
                  </a:rPr>
                  <a:t>	</a:t>
                </a:r>
                <a:r>
                  <a:rPr lang="zh-CN" altLang="en-US" dirty="0">
                    <a:latin typeface="Times New Roman" panose="02020603050405020304" pitchFamily="18" charset="0"/>
                  </a:rPr>
                  <a:t>（</a:t>
                </a:r>
                <a:r>
                  <a:rPr lang="en-US" altLang="zh-CN" dirty="0">
                    <a:latin typeface="Times New Roman" panose="02020603050405020304" pitchFamily="18" charset="0"/>
                  </a:rPr>
                  <a:t>2-84</a:t>
                </a:r>
                <a:r>
                  <a:rPr lang="zh-CN" altLang="en-US" dirty="0">
                    <a:latin typeface="Times New Roman" panose="02020603050405020304" pitchFamily="18" charset="0"/>
                  </a:rPr>
                  <a:t>） </a:t>
                </a:r>
                <a:br>
                  <a:rPr lang="zh-CN" altLang="en-US" dirty="0">
                    <a:latin typeface="Times New Roman" panose="02020603050405020304" pitchFamily="18" charset="0"/>
                  </a:rPr>
                </a:br>
                <a:r>
                  <a:rPr lang="zh-CN" altLang="en-US" dirty="0">
                    <a:latin typeface="Times New Roman" panose="02020603050405020304" pitchFamily="18" charset="0"/>
                  </a:rPr>
                  <a:t>式中，</a:t>
                </a:r>
                <a:r>
                  <a:rPr lang="zh-CN" altLang="en-US" b="1"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为对角线标准型。若特征方程的特征根为</a:t>
                </a:r>
                <a:r>
                  <a:rPr lang="zh-CN" altLang="en-US" i="1"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2</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n</a:t>
                </a:r>
                <a:r>
                  <a:rPr lang="zh-CN" altLang="en-US" dirty="0">
                    <a:latin typeface="Times New Roman" panose="02020603050405020304" pitchFamily="18" charset="0"/>
                    <a:sym typeface="Symbol" panose="05050102010706020507" pitchFamily="18" charset="2"/>
                  </a:rPr>
                  <a:t>，则</a:t>
                </a:r>
                <a:r>
                  <a:rPr lang="zh-CN" altLang="en-US" dirty="0">
                    <a:latin typeface="宋体" panose="02010600030101010101" pitchFamily="2" charset="-122"/>
                    <a:sym typeface="Symbol" panose="05050102010706020507" pitchFamily="18" charset="2"/>
                  </a:rPr>
                  <a:t>有</a:t>
                </a:r>
                <a:endParaRPr lang="zh-CN" altLang="en-US" dirty="0"/>
              </a:p>
            </p:txBody>
          </p:sp>
        </mc:Choice>
        <mc:Fallback xmlns="">
          <p:sp>
            <p:nvSpPr>
              <p:cNvPr id="5" name="内容占位符 4">
                <a:extLst>
                  <a:ext uri="{FF2B5EF4-FFF2-40B4-BE49-F238E27FC236}">
                    <a16:creationId xmlns:a16="http://schemas.microsoft.com/office/drawing/2014/main" id="{3F0F51FE-D72F-47DE-8557-ECC6813957AB}"/>
                  </a:ext>
                </a:extLst>
              </p:cNvPr>
              <p:cNvSpPr>
                <a:spLocks noGrp="1" noRot="1" noChangeAspect="1" noMove="1" noResize="1" noEditPoints="1" noAdjustHandles="1" noChangeArrowheads="1" noChangeShapeType="1" noTextEdit="1"/>
              </p:cNvSpPr>
              <p:nvPr>
                <p:ph sz="quarter" idx="13"/>
              </p:nvPr>
            </p:nvSpPr>
            <p:spPr>
              <a:blipFill>
                <a:blip r:embed="rId2"/>
                <a:stretch>
                  <a:fillRect l="-941"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2">
                <a:extLst>
                  <a:ext uri="{FF2B5EF4-FFF2-40B4-BE49-F238E27FC236}">
                    <a16:creationId xmlns:a16="http://schemas.microsoft.com/office/drawing/2014/main" id="{0D70857B-71EC-454B-98BD-FF810AC21040}"/>
                  </a:ext>
                </a:extLst>
              </p:cNvPr>
              <p:cNvSpPr txBox="1"/>
              <p:nvPr/>
            </p:nvSpPr>
            <p:spPr bwMode="auto">
              <a:xfrm>
                <a:off x="2883694" y="3603069"/>
                <a:ext cx="5224462" cy="3338512"/>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b="1" i="1">
                          <a:solidFill>
                            <a:srgbClr val="000000"/>
                          </a:solidFill>
                          <a:latin typeface="Cambria Math" panose="02040503050406030204" pitchFamily="18" charset="0"/>
                        </a:rPr>
                        <m:t>𝜦</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Sub>
                                    </m:e>
                                  </m:mr>
                                </m:m>
                              </m:e>
                            </m:mr>
                          </m:m>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𝜦</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sup>
                                      </m:sSubSup>
                                    </m:e>
                                    <m:e/>
                                  </m:mr>
                                  <m: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𝑘</m:t>
                                          </m:r>
                                        </m:sup>
                                      </m:sSubSup>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𝑘</m:t>
                                          </m:r>
                                        </m:sup>
                                      </m:sSubSup>
                                    </m:e>
                                  </m:mr>
                                </m:m>
                              </m:e>
                            </m:mr>
                          </m:m>
                        </m:e>
                      </m:d>
                    </m:oMath>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r>
                            <a:rPr lang="zh-CN" altLang="en-US" b="1" i="1">
                              <a:solidFill>
                                <a:srgbClr val="000000"/>
                              </a:solidFill>
                              <a:latin typeface="Cambria Math" panose="02040503050406030204" pitchFamily="18" charset="0"/>
                            </a:rPr>
                            <m:t>𝜦</m:t>
                          </m:r>
                        </m:e>
                        <m:sup>
                          <m:r>
                            <a:rPr lang="zh-CN" altLang="en-US" b="0"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𝑷</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m>
                                  <m:mPr>
                                    <m:plcHide m:val="on"/>
                                    <m:mcs>
                                      <m:mc>
                                        <m:mcPr>
                                          <m:count m:val="2"/>
                                          <m:mcJc m:val="center"/>
                                        </m:mcPr>
                                      </m:mc>
                                    </m:mcs>
                                    <m:ctrlPr>
                                      <a:rPr lang="zh-CN" altLang="en-US" i="1">
                                        <a:solidFill>
                                          <a:srgbClr val="000000"/>
                                        </a:solidFill>
                                        <a:latin typeface="Cambria Math" panose="02040503050406030204" pitchFamily="18" charset="0"/>
                                      </a:rPr>
                                    </m:ctrlPr>
                                  </m:mPr>
                                  <m:m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sup>
                                      </m:sSubSup>
                                    </m:e>
                                    <m:e/>
                                  </m:mr>
                                  <m: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𝑘</m:t>
                                          </m:r>
                                        </m:sup>
                                      </m:sSubSup>
                                    </m:e>
                                  </m:mr>
                                </m:m>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e>
                                    <m:e/>
                                  </m:mr>
                                  <m: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𝑘</m:t>
                                          </m:r>
                                        </m:sup>
                                      </m:sSubSup>
                                    </m:e>
                                  </m:mr>
                                </m:m>
                              </m:e>
                            </m:mr>
                          </m:m>
                        </m:e>
                      </m:d>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oMath>
                  </m:oMathPara>
                </a14:m>
                <a:endParaRPr lang="zh-CN" altLang="en-US" dirty="0"/>
              </a:p>
            </p:txBody>
          </p:sp>
        </mc:Choice>
        <mc:Fallback xmlns="">
          <p:sp>
            <p:nvSpPr>
              <p:cNvPr id="16" name="Object 2">
                <a:extLst>
                  <a:ext uri="{FF2B5EF4-FFF2-40B4-BE49-F238E27FC236}">
                    <a16:creationId xmlns:a16="http://schemas.microsoft.com/office/drawing/2014/main" id="{0D70857B-71EC-454B-98BD-FF810AC21040}"/>
                  </a:ext>
                </a:extLst>
              </p:cNvPr>
              <p:cNvSpPr txBox="1">
                <a:spLocks noRot="1" noChangeAspect="1" noMove="1" noResize="1" noEditPoints="1" noAdjustHandles="1" noChangeArrowheads="1" noChangeShapeType="1" noTextEdit="1"/>
              </p:cNvSpPr>
              <p:nvPr/>
            </p:nvSpPr>
            <p:spPr bwMode="auto">
              <a:xfrm>
                <a:off x="2883694" y="3603069"/>
                <a:ext cx="5224462" cy="3338512"/>
              </a:xfrm>
              <a:prstGeom prst="rect">
                <a:avLst/>
              </a:prstGeom>
              <a:blipFill>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2937668-CCFB-42FA-8AEC-31216A2A8F65}"/>
              </a:ext>
            </a:extLst>
          </p:cNvPr>
          <p:cNvSpPr/>
          <p:nvPr/>
        </p:nvSpPr>
        <p:spPr>
          <a:xfrm>
            <a:off x="8946542" y="4895440"/>
            <a:ext cx="2843829" cy="101566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altLang="zh-CN" sz="2000" b="1" i="1" dirty="0">
                <a:latin typeface="Times New Roman" panose="02020603050405020304" pitchFamily="18" charset="0"/>
                <a:ea typeface="微软雅黑 Light" panose="020B0502040204020203" pitchFamily="34" charset="-122"/>
                <a:cs typeface="Times New Roman" panose="02020603050405020304" pitchFamily="18" charset="0"/>
              </a:rPr>
              <a:t>P</a:t>
            </a:r>
            <a:r>
              <a:rPr lang="zh-CN" altLang="en-US" sz="2000" dirty="0">
                <a:latin typeface="Times New Roman" panose="02020603050405020304" pitchFamily="18" charset="0"/>
                <a:ea typeface="微软雅黑 Light" panose="020B0502040204020203" pitchFamily="34" charset="-122"/>
                <a:cs typeface="Times New Roman" panose="02020603050405020304" pitchFamily="18" charset="0"/>
              </a:rPr>
              <a:t>为化离散系统状态方代的系统矩阵为对角线标准型的变换矩阵。 </a:t>
            </a:r>
          </a:p>
        </p:txBody>
      </p:sp>
      <p:sp>
        <p:nvSpPr>
          <p:cNvPr id="9" name="灯片编号占位符 1">
            <a:extLst>
              <a:ext uri="{FF2B5EF4-FFF2-40B4-BE49-F238E27FC236}">
                <a16:creationId xmlns:a16="http://schemas.microsoft.com/office/drawing/2014/main" id="{84F0B3E8-2D27-4FDC-8689-49AA558FF76E}"/>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26E6BB7-F256-45B0-B499-3DC344365C89}"/>
                  </a:ext>
                </a:extLst>
              </p:cNvPr>
              <p:cNvSpPr>
                <a:spLocks noGrp="1"/>
              </p:cNvSpPr>
              <p:nvPr>
                <p:ph sz="quarter" idx="10"/>
              </p:nvPr>
            </p:nvSpPr>
            <p:spPr/>
            <p:txBody>
              <a:bodyPr/>
              <a:lstStyle/>
              <a:p>
                <a:pPr marL="0" indent="0">
                  <a:buNone/>
                </a:pPr>
                <a:r>
                  <a:rPr lang="zh-CN" altLang="en-US" dirty="0">
                    <a:highlight>
                      <a:srgbClr val="C0C0C0"/>
                    </a:highlight>
                  </a:rPr>
                  <a:t>例</a:t>
                </a:r>
                <a:r>
                  <a:rPr lang="en-US" altLang="zh-CN" dirty="0">
                    <a:highlight>
                      <a:srgbClr val="C0C0C0"/>
                    </a:highlight>
                  </a:rPr>
                  <a:t>2-10</a:t>
                </a:r>
                <a:r>
                  <a:rPr lang="en-US" altLang="zh-CN" dirty="0"/>
                  <a:t>  </a:t>
                </a:r>
                <a:r>
                  <a:rPr lang="zh-CN" altLang="en-US" dirty="0"/>
                  <a:t>已知系统的状态方程为</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𝑮𝒙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b="0"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t> </a:t>
                </a:r>
                <a:r>
                  <a:rPr lang="en-US" altLang="zh-CN" dirty="0"/>
                  <a:t>,</a:t>
                </a:r>
                <a:r>
                  <a:rPr lang="zh-CN" altLang="en-US" dirty="0">
                    <a:latin typeface="宋体" panose="02010600030101010101" pitchFamily="2" charset="-122"/>
                  </a:rPr>
                  <a:t>其中</a:t>
                </a:r>
                <a:br>
                  <a:rPr lang="zh-CN" altLang="en-US" dirty="0"/>
                </a:b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−0.16</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mr>
                          </m:m>
                        </m:e>
                      </m:d>
                    </m:oMath>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m:oMathPara>
                </a14:m>
                <a:br>
                  <a:rPr lang="en-US" altLang="zh-CN" dirty="0"/>
                </a:br>
                <a:r>
                  <a:rPr lang="zh-CN" altLang="en-US" dirty="0">
                    <a:latin typeface="宋体" panose="02010600030101010101" pitchFamily="2" charset="-122"/>
                  </a:rPr>
                  <a:t>试求</a:t>
                </a:r>
                <a:r>
                  <a:rPr lang="en-US" altLang="zh-CN" i="1" dirty="0"/>
                  <a:t>u</a:t>
                </a:r>
                <a:r>
                  <a:rPr lang="en-US" altLang="zh-CN" dirty="0"/>
                  <a:t>(</a:t>
                </a:r>
                <a:r>
                  <a:rPr lang="en-US" altLang="zh-CN" i="1" dirty="0"/>
                  <a:t>k</a:t>
                </a:r>
                <a:r>
                  <a:rPr lang="en-US" altLang="zh-CN" dirty="0"/>
                  <a:t>)=1</a:t>
                </a:r>
                <a:r>
                  <a:rPr lang="zh-CN" altLang="en-US" dirty="0"/>
                  <a:t>时状态方程</a:t>
                </a:r>
                <a:r>
                  <a:rPr lang="zh-CN" altLang="en-US" dirty="0">
                    <a:latin typeface="宋体" panose="02010600030101010101" pitchFamily="2" charset="-122"/>
                  </a:rPr>
                  <a:t>的解。</a:t>
                </a:r>
                <a:endParaRPr lang="en-US" altLang="zh-CN" dirty="0">
                  <a:latin typeface="宋体" panose="02010600030101010101" pitchFamily="2" charset="-122"/>
                </a:endParaRPr>
              </a:p>
              <a:p>
                <a:pPr marL="0" indent="0">
                  <a:buNone/>
                </a:pPr>
                <a:br>
                  <a:rPr lang="en-US" altLang="zh-CN" dirty="0">
                    <a:latin typeface="宋体" panose="02010600030101010101" pitchFamily="2" charset="-122"/>
                  </a:rPr>
                </a:br>
                <a:r>
                  <a:rPr lang="zh-CN" altLang="en-US" dirty="0">
                    <a:latin typeface="黑体" panose="02010609060101010101" pitchFamily="49" charset="-122"/>
                    <a:ea typeface="黑体" panose="02010609060101010101" pitchFamily="49" charset="-122"/>
                  </a:rPr>
                  <a:t>解</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a:t>
                </a:r>
                <a:r>
                  <a:rPr lang="zh-CN" altLang="en-US" dirty="0">
                    <a:latin typeface="宋体" panose="02010600030101010101" pitchFamily="2" charset="-122"/>
                  </a:rPr>
                  <a:t>方法一：根据迭代法</a:t>
                </a:r>
                <a:br>
                  <a:rPr lang="en-US" altLang="zh-CN" dirty="0">
                    <a:latin typeface="宋体" panose="02010600030101010101" pitchFamily="2" charset="-122"/>
                  </a:rPr>
                </a:b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e>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e>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e>
                      </m:nary>
                    </m:oMath>
                  </m:oMathPara>
                </a14:m>
                <a:br>
                  <a:rPr lang="en-US" altLang="zh-CN" dirty="0"/>
                </a:br>
                <a:r>
                  <a:rPr lang="zh-CN" altLang="en-US" dirty="0"/>
                  <a:t>式中</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−0.16</m:t>
                                  </m:r>
                                </m:e>
                                <m:e>
                                  <m:r>
                                    <a:rPr lang="zh-CN" altLang="en-US" i="1">
                                      <a:solidFill>
                                        <a:srgbClr val="000000"/>
                                      </a:solidFill>
                                      <a:latin typeface="Cambria Math" panose="02040503050406030204" pitchFamily="18" charset="0"/>
                                    </a:rPr>
                                    <m:t>−1</m:t>
                                  </m:r>
                                </m:e>
                              </m:mr>
                            </m:m>
                          </m:e>
                        </m:d>
                      </m:e>
                      <m:sup>
                        <m:r>
                          <a:rPr lang="zh-CN" altLang="en-US" i="1">
                            <a:solidFill>
                              <a:srgbClr val="000000"/>
                            </a:solidFill>
                            <a:latin typeface="Cambria Math" panose="02040503050406030204" pitchFamily="18" charset="0"/>
                          </a:rPr>
                          <m:t>𝑘</m:t>
                        </m:r>
                      </m:sup>
                    </m:sSup>
                  </m:oMath>
                </a14:m>
                <a:endParaRPr lang="zh-CN" altLang="en-US" dirty="0"/>
              </a:p>
            </p:txBody>
          </p:sp>
        </mc:Choice>
        <mc:Fallback xmlns="">
          <p:sp>
            <p:nvSpPr>
              <p:cNvPr id="4" name="内容占位符 3">
                <a:extLst>
                  <a:ext uri="{FF2B5EF4-FFF2-40B4-BE49-F238E27FC236}">
                    <a16:creationId xmlns:a16="http://schemas.microsoft.com/office/drawing/2014/main" id="{026E6BB7-F256-45B0-B499-3DC344365C89}"/>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a:stretch>
              </a:blipFill>
            </p:spPr>
            <p:txBody>
              <a:bodyPr/>
              <a:lstStyle/>
              <a:p>
                <a:r>
                  <a:rPr lang="zh-CN" altLang="en-US">
                    <a:noFill/>
                  </a:rPr>
                  <a:t> </a:t>
                </a:r>
              </a:p>
            </p:txBody>
          </p:sp>
        </mc:Fallback>
      </mc:AlternateContent>
      <p:sp>
        <p:nvSpPr>
          <p:cNvPr id="141316" name="Rectangle 4">
            <a:extLst>
              <a:ext uri="{FF2B5EF4-FFF2-40B4-BE49-F238E27FC236}">
                <a16:creationId xmlns:a16="http://schemas.microsoft.com/office/drawing/2014/main" id="{3683E109-A011-4D4F-B39B-CF10A3449833}"/>
              </a:ext>
            </a:extLst>
          </p:cNvPr>
          <p:cNvSpPr>
            <a:spLocks noChangeArrowheads="1"/>
          </p:cNvSpPr>
          <p:nvPr/>
        </p:nvSpPr>
        <p:spPr bwMode="auto">
          <a:xfrm>
            <a:off x="5343525" y="333375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19" name="Rectangle 7">
            <a:extLst>
              <a:ext uri="{FF2B5EF4-FFF2-40B4-BE49-F238E27FC236}">
                <a16:creationId xmlns:a16="http://schemas.microsoft.com/office/drawing/2014/main" id="{A1FAEE2C-132A-43FB-B197-8E38B4A4358D}"/>
              </a:ext>
            </a:extLst>
          </p:cNvPr>
          <p:cNvSpPr>
            <a:spLocks noChangeArrowheads="1"/>
          </p:cNvSpPr>
          <p:nvPr/>
        </p:nvSpPr>
        <p:spPr bwMode="auto">
          <a:xfrm>
            <a:off x="4929188" y="32146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21" name="Rectangle 9">
            <a:extLst>
              <a:ext uri="{FF2B5EF4-FFF2-40B4-BE49-F238E27FC236}">
                <a16:creationId xmlns:a16="http://schemas.microsoft.com/office/drawing/2014/main" id="{E86C3A91-ED35-4350-A314-EA7071538153}"/>
              </a:ext>
            </a:extLst>
          </p:cNvPr>
          <p:cNvSpPr>
            <a:spLocks noChangeArrowheads="1"/>
          </p:cNvSpPr>
          <p:nvPr/>
        </p:nvSpPr>
        <p:spPr bwMode="auto">
          <a:xfrm>
            <a:off x="5434013" y="3190876"/>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25" name="Rectangle 13">
            <a:extLst>
              <a:ext uri="{FF2B5EF4-FFF2-40B4-BE49-F238E27FC236}">
                <a16:creationId xmlns:a16="http://schemas.microsoft.com/office/drawing/2014/main" id="{D4A8DA35-72C3-454F-B230-843EAA974E28}"/>
              </a:ext>
            </a:extLst>
          </p:cNvPr>
          <p:cNvSpPr>
            <a:spLocks noChangeArrowheads="1"/>
          </p:cNvSpPr>
          <p:nvPr/>
        </p:nvSpPr>
        <p:spPr bwMode="auto">
          <a:xfrm>
            <a:off x="4100513" y="32242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灯片编号占位符 1">
            <a:extLst>
              <a:ext uri="{FF2B5EF4-FFF2-40B4-BE49-F238E27FC236}">
                <a16:creationId xmlns:a16="http://schemas.microsoft.com/office/drawing/2014/main" id="{ABCAC63C-4F78-4E9E-AC20-C59D50C25921}"/>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86</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181D9D6-0101-4FC7-85A8-EF869B73AB43}"/>
                  </a:ext>
                </a:extLst>
              </p:cNvPr>
              <p:cNvSpPr>
                <a:spLocks noGrp="1"/>
              </p:cNvSpPr>
              <p:nvPr>
                <p:ph/>
              </p:nvPr>
            </p:nvSpPr>
            <p:spPr/>
            <p:txBody>
              <a:bodyPr/>
              <a:lstStyle/>
              <a:p>
                <a:pPr>
                  <a:spcBef>
                    <a:spcPts val="0"/>
                  </a:spcBef>
                  <a:buNone/>
                </a:pP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=1, </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−0.16</m:t>
                              </m:r>
                            </m:e>
                            <m:e>
                              <m:r>
                                <a:rPr lang="zh-CN" altLang="en-US" sz="2400" i="1">
                                  <a:solidFill>
                                    <a:srgbClr val="000000"/>
                                  </a:solidFill>
                                  <a:latin typeface="Cambria Math" panose="02040503050406030204" pitchFamily="18" charset="0"/>
                                </a:rPr>
                                <m:t>−1</m:t>
                              </m:r>
                            </m:e>
                          </m:mr>
                        </m:m>
                      </m:e>
                    </m:d>
                  </m:oMath>
                </a14:m>
                <a:endParaRPr lang="zh-CN" altLang="en-US" sz="2400" dirty="0"/>
              </a:p>
              <a:p>
                <a:pPr>
                  <a:spcBef>
                    <a:spcPts val="0"/>
                  </a:spcBef>
                  <a:buNone/>
                </a:pP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=2, </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(2)=</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𝑮</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−0.16</m:t>
                                  </m:r>
                                </m:e>
                                <m:e>
                                  <m:r>
                                    <a:rPr lang="zh-CN" altLang="en-US" sz="2400" i="1">
                                      <a:solidFill>
                                        <a:srgbClr val="000000"/>
                                      </a:solidFill>
                                      <a:latin typeface="Cambria Math" panose="02040503050406030204" pitchFamily="18" charset="0"/>
                                    </a:rPr>
                                    <m:t>−1</m:t>
                                  </m:r>
                                </m:e>
                              </m:mr>
                            </m:m>
                          </m:e>
                        </m:d>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−0.16</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0.16</m:t>
                              </m:r>
                            </m:e>
                            <m:e>
                              <m:r>
                                <a:rPr lang="zh-CN" altLang="en-US" sz="2400" i="1">
                                  <a:solidFill>
                                    <a:srgbClr val="000000"/>
                                  </a:solidFill>
                                  <a:latin typeface="Cambria Math" panose="02040503050406030204" pitchFamily="18" charset="0"/>
                                </a:rPr>
                                <m:t>0.84</m:t>
                              </m:r>
                            </m:e>
                          </m:mr>
                        </m:m>
                      </m:e>
                    </m:d>
                  </m:oMath>
                </a14:m>
                <a:endParaRPr lang="zh-CN" altLang="en-US" sz="2400" dirty="0"/>
              </a:p>
              <a:p>
                <a:pPr>
                  <a:spcBef>
                    <a:spcPts val="0"/>
                  </a:spcBef>
                  <a:buNone/>
                </a:pP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=3, </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(3)=</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𝑮</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−0.16</m:t>
                                  </m:r>
                                </m:e>
                                <m:e>
                                  <m:r>
                                    <a:rPr lang="zh-CN" altLang="en-US" sz="2400" i="1">
                                      <a:solidFill>
                                        <a:srgbClr val="000000"/>
                                      </a:solidFill>
                                      <a:latin typeface="Cambria Math" panose="02040503050406030204" pitchFamily="18" charset="0"/>
                                    </a:rPr>
                                    <m:t>−1</m:t>
                                  </m:r>
                                </m:e>
                              </m:mr>
                            </m:m>
                          </m:e>
                        </m:d>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0.16</m:t>
                              </m:r>
                            </m:e>
                            <m:e>
                              <m:r>
                                <a:rPr lang="zh-CN" altLang="en-US" sz="2400" i="1">
                                  <a:solidFill>
                                    <a:srgbClr val="000000"/>
                                  </a:solidFill>
                                  <a:latin typeface="Cambria Math" panose="02040503050406030204" pitchFamily="18" charset="0"/>
                                </a:rPr>
                                <m:t>0.84</m:t>
                              </m:r>
                            </m:e>
                          </m:mr>
                          <m:mr>
                            <m:e>
                              <m:r>
                                <a:rPr lang="zh-CN" altLang="en-US" sz="2400" i="1">
                                  <a:solidFill>
                                    <a:srgbClr val="000000"/>
                                  </a:solidFill>
                                  <a:latin typeface="Cambria Math" panose="02040503050406030204" pitchFamily="18" charset="0"/>
                                </a:rPr>
                                <m:t>−0.13</m:t>
                              </m:r>
                            </m:e>
                            <m:e>
                              <m:r>
                                <a:rPr lang="zh-CN" altLang="en-US" sz="2400" i="1">
                                  <a:solidFill>
                                    <a:srgbClr val="000000"/>
                                  </a:solidFill>
                                  <a:latin typeface="Cambria Math" panose="02040503050406030204" pitchFamily="18" charset="0"/>
                                </a:rPr>
                                <m:t>−0.68</m:t>
                              </m:r>
                            </m:e>
                          </m:mr>
                        </m:m>
                      </m:e>
                    </m:d>
                  </m:oMath>
                </a14:m>
                <a:br>
                  <a:rPr lang="zh-CN" altLang="en-US" sz="2400" i="1" dirty="0">
                    <a:solidFill>
                      <a:srgbClr val="000000"/>
                    </a:solidFill>
                    <a:latin typeface="Cambria Math" panose="02040503050406030204" pitchFamily="18" charset="0"/>
                  </a:rPr>
                </a:br>
                <a:r>
                  <a:rPr lang="en-US" altLang="zh-CN" sz="2400" i="1" dirty="0">
                    <a:solidFill>
                      <a:srgbClr val="000000"/>
                    </a:solidFill>
                    <a:latin typeface="Cambria Math" panose="02040503050406030204" pitchFamily="18" charset="0"/>
                  </a:rPr>
                  <a:t>	</a:t>
                </a:r>
                <a14:m>
                  <m:oMath xmlns:m="http://schemas.openxmlformats.org/officeDocument/2006/math">
                    <m:m>
                      <m:mPr>
                        <m:plcHide m:val="on"/>
                        <m:mcs>
                          <m:mc>
                            <m:mcPr>
                              <m:count m:val="3"/>
                              <m:mcJc m:val="center"/>
                            </m:mcPr>
                          </m:mc>
                        </m:mcs>
                        <m:ctrlPr>
                          <a:rPr lang="zh-CN" altLang="en-US" sz="2400" i="1">
                            <a:solidFill>
                              <a:srgbClr val="000000"/>
                            </a:solidFill>
                            <a:latin typeface="Cambria Math" panose="02040503050406030204" pitchFamily="18" charset="0"/>
                          </a:rPr>
                        </m:ctrlPr>
                      </m:mPr>
                      <m:mr>
                        <m:e/>
                        <m:e>
                          <m:r>
                            <a:rPr lang="zh-CN" altLang="en-US" sz="2400" i="1">
                              <a:solidFill>
                                <a:srgbClr val="000000"/>
                              </a:solidFill>
                              <a:latin typeface="Cambria Math" panose="02040503050406030204" pitchFamily="18" charset="0"/>
                            </a:rPr>
                            <m:t>⋮</m:t>
                          </m:r>
                        </m:e>
                        <m:e/>
                      </m:mr>
                    </m:m>
                  </m:oMath>
                </a14:m>
                <a:endParaRPr lang="zh-CN" altLang="en-US" sz="2400" dirty="0"/>
              </a:p>
              <a:p>
                <a:pPr>
                  <a:spcBef>
                    <a:spcPts val="0"/>
                  </a:spcBef>
                  <a:buNone/>
                </a:pPr>
                <a:r>
                  <a:rPr lang="zh-CN" altLang="en-US" sz="2400" dirty="0">
                    <a:latin typeface="宋体" panose="02010600030101010101" pitchFamily="2" charset="-122"/>
                  </a:rPr>
                  <a:t>状态方程的解 </a:t>
                </a:r>
                <a:r>
                  <a:rPr lang="en-US" altLang="zh-CN" sz="2400" b="1" i="1" cap="none" dirty="0">
                    <a:latin typeface="Times New Roman" panose="02020603050405020304" pitchFamily="18" charset="0"/>
                    <a:cs typeface="Times New Roman" panose="02020603050405020304" pitchFamily="18" charset="0"/>
                  </a:rPr>
                  <a:t>x</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a:t>
                </a:r>
                <a:r>
                  <a:rPr lang="zh-CN" altLang="en-US" sz="2400" dirty="0">
                    <a:latin typeface="宋体" panose="02010600030101010101" pitchFamily="2" charset="-122"/>
                  </a:rPr>
                  <a:t>为</a:t>
                </a:r>
                <a:r>
                  <a:rPr lang="en-US" altLang="zh-CN" sz="2400" dirty="0">
                    <a:latin typeface="宋体" panose="02010600030101010101" pitchFamily="2" charset="-122"/>
                  </a:rPr>
                  <a:t>:	</a:t>
                </a:r>
              </a:p>
              <a:p>
                <a:pPr algn="ctr">
                  <a:spcBef>
                    <a:spcPts val="0"/>
                  </a:spcBef>
                  <a:buNone/>
                </a:pP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0.84</m:t>
                              </m:r>
                            </m:e>
                          </m:mr>
                        </m:m>
                      </m:e>
                    </m:d>
                  </m:oMath>
                </a14:m>
                <a:r>
                  <a:rPr lang="zh-CN" altLang="en-US" sz="2400" dirty="0"/>
                  <a:t>，</a:t>
                </a:r>
                <a:endParaRPr lang="en-US" altLang="zh-CN" sz="2400" dirty="0"/>
              </a:p>
              <a:p>
                <a:pPr>
                  <a:spcBef>
                    <a:spcPts val="0"/>
                  </a:spcBef>
                  <a:buNone/>
                </a:pPr>
                <a:r>
                  <a:rPr lang="en-US" altLang="zh-CN" sz="2400" b="1" dirty="0">
                    <a:solidFill>
                      <a:srgbClr val="000000"/>
                    </a:solidFill>
                  </a:rPr>
                  <a:t>				</a:t>
                </a:r>
              </a:p>
              <a:p>
                <a:pPr>
                  <a:spcBef>
                    <a:spcPts val="0"/>
                  </a:spcBef>
                  <a:buNone/>
                </a:pP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(2)=</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(2)</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0.84</m:t>
                                </m:r>
                              </m:e>
                            </m:mr>
                            <m:mr>
                              <m:e>
                                <m:r>
                                  <a:rPr lang="zh-CN" altLang="en-US" sz="2400" i="1">
                                    <a:solidFill>
                                      <a:srgbClr val="000000"/>
                                    </a:solidFill>
                                    <a:latin typeface="Cambria Math" panose="02040503050406030204" pitchFamily="18" charset="0"/>
                                  </a:rPr>
                                  <m:t>−0.68</m:t>
                                </m:r>
                              </m:e>
                            </m:mr>
                          </m:m>
                        </m:e>
                      </m:d>
                    </m:oMath>
                  </m:oMathPara>
                </a14:m>
                <a:endParaRPr lang="zh-CN" altLang="en-US" sz="2400" dirty="0"/>
              </a:p>
              <a:p>
                <a:pPr>
                  <a:spcBef>
                    <a:spcPts val="0"/>
                  </a:spcBef>
                  <a:buNone/>
                </a:pPr>
                <a:r>
                  <a:rPr lang="en-US" altLang="zh-CN" sz="2400" i="1" dirty="0">
                    <a:solidFill>
                      <a:srgbClr val="000000"/>
                    </a:solidFill>
                    <a:latin typeface="Cambria Math" panose="02040503050406030204" pitchFamily="18" charset="0"/>
                  </a:rPr>
                  <a:t>				</a:t>
                </a:r>
              </a:p>
              <a:p>
                <a:pPr algn="ctr">
                  <a:spcBef>
                    <a:spcPts val="0"/>
                  </a:spcBef>
                  <a:buNone/>
                </a:pPr>
                <a14:m>
                  <m:oMathPara xmlns:m="http://schemas.openxmlformats.org/officeDocument/2006/math">
                    <m:oMathParaPr>
                      <m:jc m:val="center"/>
                    </m:oMathParaPr>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(3)=</m:t>
                      </m:r>
                      <m:r>
                        <a:rPr lang="zh-CN" altLang="en-US" sz="2400" b="1" i="1">
                          <a:solidFill>
                            <a:srgbClr val="000000"/>
                          </a:solidFill>
                          <a:latin typeface="Cambria Math" panose="02040503050406030204" pitchFamily="18" charset="0"/>
                        </a:rPr>
                        <m:t>𝜱</m:t>
                      </m:r>
                      <m:r>
                        <a:rPr lang="zh-CN" altLang="en-US" sz="2400" i="1">
                          <a:solidFill>
                            <a:srgbClr val="000000"/>
                          </a:solidFill>
                          <a:latin typeface="Cambria Math" panose="02040503050406030204" pitchFamily="18" charset="0"/>
                        </a:rPr>
                        <m:t>(3)</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(0)=</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−0.68</m:t>
                                </m:r>
                              </m:e>
                            </m:mr>
                            <m:mr>
                              <m:e>
                                <m:r>
                                  <a:rPr lang="zh-CN" altLang="en-US" sz="2400" i="1">
                                    <a:solidFill>
                                      <a:srgbClr val="000000"/>
                                    </a:solidFill>
                                    <a:latin typeface="Cambria Math" panose="02040503050406030204" pitchFamily="18" charset="0"/>
                                  </a:rPr>
                                  <m:t>0.55</m:t>
                                </m:r>
                              </m:e>
                            </m:mr>
                          </m:m>
                        </m:e>
                      </m:d>
                    </m:oMath>
                    <m:oMath xmlns:m="http://schemas.openxmlformats.org/officeDocument/2006/math">
                      <m:m>
                        <m:mPr>
                          <m:plcHide m:val="on"/>
                          <m:mcs>
                            <m:mc>
                              <m:mcPr>
                                <m:count m:val="3"/>
                                <m:mcJc m:val="center"/>
                              </m:mcPr>
                            </m:mc>
                          </m:mcs>
                          <m:ctrlPr>
                            <a:rPr lang="zh-CN" altLang="en-US" sz="2400" i="1">
                              <a:solidFill>
                                <a:srgbClr val="000000"/>
                              </a:solidFill>
                              <a:latin typeface="Cambria Math" panose="02040503050406030204" pitchFamily="18" charset="0"/>
                            </a:rPr>
                          </m:ctrlPr>
                        </m:mPr>
                        <m:mr>
                          <m:e/>
                          <m:e>
                            <m:r>
                              <a:rPr lang="zh-CN" altLang="en-US" sz="2400" i="1">
                                <a:solidFill>
                                  <a:srgbClr val="000000"/>
                                </a:solidFill>
                                <a:latin typeface="Cambria Math" panose="02040503050406030204" pitchFamily="18" charset="0"/>
                              </a:rPr>
                              <m:t>⋮</m:t>
                            </m:r>
                          </m:e>
                          <m:e/>
                        </m:mr>
                      </m:m>
                    </m:oMath>
                  </m:oMathPara>
                </a14:m>
                <a:endParaRPr lang="zh-CN" altLang="en-US" sz="2400" b="1" dirty="0"/>
              </a:p>
            </p:txBody>
          </p:sp>
        </mc:Choice>
        <mc:Fallback xmlns="">
          <p:sp>
            <p:nvSpPr>
              <p:cNvPr id="2" name="内容占位符 1">
                <a:extLst>
                  <a:ext uri="{FF2B5EF4-FFF2-40B4-BE49-F238E27FC236}">
                    <a16:creationId xmlns:a16="http://schemas.microsoft.com/office/drawing/2014/main" id="{4181D9D6-0101-4FC7-85A8-EF869B73AB43}"/>
                  </a:ext>
                </a:extLst>
              </p:cNvPr>
              <p:cNvSpPr>
                <a:spLocks noGrp="1" noRot="1" noChangeAspect="1" noMove="1" noResize="1" noEditPoints="1" noAdjustHandles="1" noChangeArrowheads="1" noChangeShapeType="1" noTextEdit="1"/>
              </p:cNvSpPr>
              <p:nvPr>
                <p:ph/>
              </p:nvPr>
            </p:nvSpPr>
            <p:spPr>
              <a:blipFill>
                <a:blip r:embed="rId2"/>
                <a:stretch>
                  <a:fillRect/>
                </a:stretch>
              </a:blipFill>
            </p:spPr>
            <p:txBody>
              <a:bodyPr/>
              <a:lstStyle/>
              <a:p>
                <a:r>
                  <a:rPr lang="zh-CN" altLang="en-US">
                    <a:noFill/>
                  </a:rPr>
                  <a:t> </a:t>
                </a:r>
              </a:p>
            </p:txBody>
          </p:sp>
        </mc:Fallback>
      </mc:AlternateContent>
      <p:sp>
        <p:nvSpPr>
          <p:cNvPr id="142340" name="Rectangle 4">
            <a:extLst>
              <a:ext uri="{FF2B5EF4-FFF2-40B4-BE49-F238E27FC236}">
                <a16:creationId xmlns:a16="http://schemas.microsoft.com/office/drawing/2014/main" id="{D5370B71-F5BC-4407-B9BD-E68D4BC75377}"/>
              </a:ext>
            </a:extLst>
          </p:cNvPr>
          <p:cNvSpPr>
            <a:spLocks noChangeArrowheads="1"/>
          </p:cNvSpPr>
          <p:nvPr/>
        </p:nvSpPr>
        <p:spPr bwMode="auto">
          <a:xfrm>
            <a:off x="5262563" y="318135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2342" name="Rectangle 6">
            <a:extLst>
              <a:ext uri="{FF2B5EF4-FFF2-40B4-BE49-F238E27FC236}">
                <a16:creationId xmlns:a16="http://schemas.microsoft.com/office/drawing/2014/main" id="{592B6AAA-C435-412B-A943-CBDBDE474F6B}"/>
              </a:ext>
            </a:extLst>
          </p:cNvPr>
          <p:cNvSpPr>
            <a:spLocks noChangeArrowheads="1"/>
          </p:cNvSpPr>
          <p:nvPr/>
        </p:nvSpPr>
        <p:spPr bwMode="auto">
          <a:xfrm>
            <a:off x="5105400" y="32004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2344" name="Rectangle 8">
            <a:extLst>
              <a:ext uri="{FF2B5EF4-FFF2-40B4-BE49-F238E27FC236}">
                <a16:creationId xmlns:a16="http://schemas.microsoft.com/office/drawing/2014/main" id="{4364DB4D-23A4-4FC0-AD53-D7C698722C61}"/>
              </a:ext>
            </a:extLst>
          </p:cNvPr>
          <p:cNvSpPr>
            <a:spLocks noChangeArrowheads="1"/>
          </p:cNvSpPr>
          <p:nvPr/>
        </p:nvSpPr>
        <p:spPr bwMode="auto">
          <a:xfrm>
            <a:off x="4491038" y="318135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2346" name="Rectangle 10">
            <a:extLst>
              <a:ext uri="{FF2B5EF4-FFF2-40B4-BE49-F238E27FC236}">
                <a16:creationId xmlns:a16="http://schemas.microsoft.com/office/drawing/2014/main" id="{75D15366-0F2C-4E07-9AFA-67BC1927F37E}"/>
              </a:ext>
            </a:extLst>
          </p:cNvPr>
          <p:cNvSpPr>
            <a:spLocks noChangeArrowheads="1"/>
          </p:cNvSpPr>
          <p:nvPr/>
        </p:nvSpPr>
        <p:spPr bwMode="auto">
          <a:xfrm>
            <a:off x="4471988" y="30622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灯片编号占位符 1">
            <a:extLst>
              <a:ext uri="{FF2B5EF4-FFF2-40B4-BE49-F238E27FC236}">
                <a16:creationId xmlns:a16="http://schemas.microsoft.com/office/drawing/2014/main" id="{684F220C-02BC-4916-9DA1-61F78ACA28AA}"/>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87</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1B4DB3-2D7B-49EB-A4B1-33C473E3AAF9}"/>
                  </a:ext>
                </a:extLst>
              </p:cNvPr>
              <p:cNvSpPr>
                <a:spLocks noGrp="1"/>
              </p:cNvSpPr>
              <p:nvPr>
                <p:ph sz="quarter" idx="10"/>
              </p:nvPr>
            </p:nvSpPr>
            <p:spPr/>
            <p:txBody>
              <a:bodyPr/>
              <a:lstStyle/>
              <a:p>
                <a:pPr marL="0" indent="0">
                  <a:buNone/>
                </a:pPr>
                <a:r>
                  <a:rPr lang="zh-CN" altLang="en-US" dirty="0"/>
                  <a:t>方法二：根据</a:t>
                </a:r>
                <a:r>
                  <a:rPr lang="en-US" altLang="zh-CN" b="1" i="1" dirty="0"/>
                  <a:t>z</a:t>
                </a:r>
                <a:r>
                  <a:rPr lang="zh-CN" altLang="en-US" dirty="0"/>
                  <a:t>变换法 </a:t>
                </a:r>
                <a:br>
                  <a:rPr lang="zh-CN" altLang="en-US" sz="2000" dirty="0"/>
                </a:b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r>
                        <a:rPr lang="zh-CN" altLang="en-US" sz="2000" b="1" i="1">
                          <a:solidFill>
                            <a:srgbClr val="000000"/>
                          </a:solidFill>
                          <a:latin typeface="Cambria Math" panose="02040503050406030204" pitchFamily="18" charset="0"/>
                        </a:rPr>
                        <m:t>𝑰</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𝑮</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𝑧</m:t>
                                    </m:r>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0.16</m:t>
                                    </m:r>
                                  </m:e>
                                  <m:e>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+1</m:t>
                                    </m:r>
                                  </m:e>
                                </m:mr>
                              </m:m>
                            </m:e>
                          </m:d>
                        </m:e>
                        <m:sup>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+0.2)(</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+0.8)</m:t>
                                    </m:r>
                                  </m:den>
                                </m:f>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+0.2)(</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+0.8)</m:t>
                                    </m:r>
                                  </m:den>
                                </m:f>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−0.16</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+0.2)(</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+0.8)</m:t>
                                    </m:r>
                                  </m:den>
                                </m:f>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𝑧</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+0.2)(</m:t>
                                    </m:r>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+0.8)</m:t>
                                    </m:r>
                                  </m:den>
                                </m:f>
                              </m:e>
                            </m:mr>
                          </m:m>
                        </m:e>
                      </m:d>
                    </m:oMath>
                    <m:oMath xmlns:m="http://schemas.openxmlformats.org/officeDocument/2006/math">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𝑍</m:t>
                          </m:r>
                        </m:e>
                        <m:sup>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r>
                        <a:rPr lang="zh-CN" altLang="en-US" sz="2000" b="1" i="1">
                          <a:solidFill>
                            <a:srgbClr val="000000"/>
                          </a:solidFill>
                          <a:latin typeface="Cambria Math" panose="02040503050406030204" pitchFamily="18" charset="0"/>
                        </a:rPr>
                        <m:t>𝑰</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𝑮</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𝑧</m:t>
                      </m:r>
                      <m:r>
                        <a:rPr lang="zh-CN" altLang="en-US" sz="2000" i="1">
                          <a:solidFill>
                            <a:srgbClr val="000000"/>
                          </a:solidFill>
                          <a:latin typeface="Cambria Math" panose="02040503050406030204" pitchFamily="18" charset="0"/>
                        </a:rPr>
                        <m:t>]</m:t>
                      </m:r>
                    </m:oMath>
                    <m:oMath xmlns:m="http://schemas.openxmlformats.org/officeDocument/2006/math">
                      <m:m>
                        <m:mPr>
                          <m:plcHide m:val="on"/>
                          <m:mcs>
                            <m:mc>
                              <m:mcPr>
                                <m:count m:val="2"/>
                                <m:mcJc m:val="center"/>
                              </m:mcPr>
                            </m:mc>
                          </m:mcs>
                          <m:ctrlPr>
                            <a:rPr lang="zh-CN" altLang="en-US" sz="2000" i="1">
                              <a:solidFill>
                                <a:srgbClr val="000000"/>
                              </a:solidFill>
                              <a:latin typeface="Cambria Math" panose="02040503050406030204" pitchFamily="18" charset="0"/>
                            </a:rPr>
                          </m:ctrlPr>
                        </m:mPr>
                        <m:mr>
                          <m:e/>
                          <m:e/>
                        </m:mr>
                      </m:m>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5</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5</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15</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15</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
                        </m:e>
                      </m:d>
                    </m:oMath>
                  </m:oMathPara>
                </a14:m>
                <a:br>
                  <a:rPr lang="en-US" altLang="zh-CN" sz="2000" dirty="0"/>
                </a:br>
                <a:r>
                  <a:rPr lang="zh-CN" altLang="en-US" dirty="0">
                    <a:latin typeface="宋体" panose="02010600030101010101" pitchFamily="2" charset="-122"/>
                  </a:rPr>
                  <a:t>状态方程的解 </a:t>
                </a:r>
                <a:r>
                  <a:rPr lang="en-US" altLang="zh-CN" b="1" i="1" dirty="0"/>
                  <a:t>x</a:t>
                </a:r>
                <a:r>
                  <a:rPr lang="en-US" altLang="zh-CN" dirty="0"/>
                  <a:t>(</a:t>
                </a:r>
                <a:r>
                  <a:rPr lang="en-US" altLang="zh-CN" i="1" dirty="0"/>
                  <a:t>k</a:t>
                </a:r>
                <a:r>
                  <a:rPr lang="en-US" altLang="zh-CN" dirty="0"/>
                  <a:t>)</a:t>
                </a:r>
                <a:r>
                  <a:rPr lang="zh-CN" altLang="en-US" dirty="0">
                    <a:latin typeface="宋体" panose="02010600030101010101" pitchFamily="2" charset="-122"/>
                  </a:rPr>
                  <a:t>为</a:t>
                </a:r>
                <a:r>
                  <a:rPr lang="en-US" altLang="zh-CN" dirty="0">
                    <a:latin typeface="宋体" panose="02010600030101010101" pitchFamily="2" charset="-122"/>
                  </a:rPr>
                  <a:t>:</a:t>
                </a:r>
                <a:br>
                  <a:rPr lang="zh-CN" altLang="en-US" sz="2000" dirty="0"/>
                </a:br>
                <a14:m>
                  <m:oMathPara xmlns:m="http://schemas.openxmlformats.org/officeDocument/2006/math">
                    <m:oMathParaPr>
                      <m:jc m:val="centerGroup"/>
                    </m:oMathParaPr>
                    <m:oMath xmlns:m="http://schemas.openxmlformats.org/officeDocument/2006/math">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(0)</m:t>
                      </m:r>
                    </m:oMath>
                    <m:oMath xmlns:m="http://schemas.openxmlformats.org/officeDocument/2006/math">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5</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5</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15</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15</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4</m:t>
                                    </m:r>
                                  </m:num>
                                  <m:den>
                                    <m:r>
                                      <a:rPr lang="zh-CN" altLang="en-US" sz="2000" i="1">
                                        <a:solidFill>
                                          <a:srgbClr val="000000"/>
                                        </a:solidFill>
                                        <a:latin typeface="Cambria Math" panose="02040503050406030204" pitchFamily="18" charset="0"/>
                                      </a:rPr>
                                      <m:t>3</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15</m:t>
                                    </m:r>
                                  </m:den>
                                </m:f>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16</m:t>
                                    </m:r>
                                  </m:num>
                                  <m:den>
                                    <m:r>
                                      <a:rPr lang="zh-CN" altLang="en-US" sz="2000" i="1">
                                        <a:solidFill>
                                          <a:srgbClr val="000000"/>
                                        </a:solidFill>
                                        <a:latin typeface="Cambria Math" panose="02040503050406030204" pitchFamily="18" charset="0"/>
                                      </a:rPr>
                                      <m:t>15</m:t>
                                    </m:r>
                                  </m:den>
                                </m:f>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
                        </m:e>
                      </m:d>
                    </m:oMath>
                  </m:oMathPara>
                </a14:m>
                <a:endParaRPr lang="zh-CN" altLang="en-US" sz="2000" dirty="0"/>
              </a:p>
            </p:txBody>
          </p:sp>
        </mc:Choice>
        <mc:Fallback xmlns="">
          <p:sp>
            <p:nvSpPr>
              <p:cNvPr id="3" name="内容占位符 2">
                <a:extLst>
                  <a:ext uri="{FF2B5EF4-FFF2-40B4-BE49-F238E27FC236}">
                    <a16:creationId xmlns:a16="http://schemas.microsoft.com/office/drawing/2014/main" id="{201B4DB3-2D7B-49EB-A4B1-33C473E3AAF9}"/>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b="-3096"/>
                </a:stretch>
              </a:blipFill>
            </p:spPr>
            <p:txBody>
              <a:bodyPr/>
              <a:lstStyle/>
              <a:p>
                <a:r>
                  <a:rPr lang="zh-CN" altLang="en-US">
                    <a:noFill/>
                  </a:rPr>
                  <a:t> </a:t>
                </a:r>
              </a:p>
            </p:txBody>
          </p:sp>
        </mc:Fallback>
      </mc:AlternateContent>
      <p:sp>
        <p:nvSpPr>
          <p:cNvPr id="144387" name="Rectangle 3">
            <a:extLst>
              <a:ext uri="{FF2B5EF4-FFF2-40B4-BE49-F238E27FC236}">
                <a16:creationId xmlns:a16="http://schemas.microsoft.com/office/drawing/2014/main" id="{0699986B-467F-4D56-B6F4-2301B863A892}"/>
              </a:ext>
            </a:extLst>
          </p:cNvPr>
          <p:cNvSpPr>
            <a:spLocks noChangeArrowheads="1"/>
          </p:cNvSpPr>
          <p:nvPr/>
        </p:nvSpPr>
        <p:spPr bwMode="auto">
          <a:xfrm>
            <a:off x="3957638" y="30099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 name="灯片编号占位符 1">
            <a:extLst>
              <a:ext uri="{FF2B5EF4-FFF2-40B4-BE49-F238E27FC236}">
                <a16:creationId xmlns:a16="http://schemas.microsoft.com/office/drawing/2014/main" id="{DD9D5BA1-8609-469C-A4CA-884ACCB5C75B}"/>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88</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1F8387-1DFB-4331-98F8-ADD68B549470}"/>
                  </a:ext>
                </a:extLst>
              </p:cNvPr>
              <p:cNvSpPr>
                <a:spLocks noGrp="1"/>
              </p:cNvSpPr>
              <p:nvPr>
                <p:ph sz="quarter" idx="10"/>
              </p:nvPr>
            </p:nvSpPr>
            <p:spPr/>
            <p:txBody>
              <a:bodyPr/>
              <a:lstStyle/>
              <a:p>
                <a:pPr marL="0" indent="0">
                  <a:buNone/>
                </a:pPr>
                <a:r>
                  <a:rPr lang="zh-CN" altLang="en-US" dirty="0"/>
                  <a:t>方法三：标准型法。</a:t>
                </a:r>
                <a:br>
                  <a:rPr lang="en-US" altLang="zh-CN" dirty="0"/>
                </a:br>
                <a:r>
                  <a:rPr lang="zh-CN" altLang="en-US" dirty="0"/>
                  <a:t>根据特征方程</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𝜆</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0.16</m:t>
                              </m:r>
                            </m:e>
                            <m:e>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+0.2)(</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+0.8)=0</m:t>
                    </m:r>
                  </m:oMath>
                </a14:m>
                <a:br>
                  <a:rPr lang="zh-CN" altLang="en-US" dirty="0"/>
                </a:br>
                <a:r>
                  <a:rPr lang="zh-CN" altLang="en-US" dirty="0">
                    <a:latin typeface="宋体" panose="02010600030101010101" pitchFamily="2" charset="-122"/>
                  </a:rPr>
                  <a:t>可得特征值为</a:t>
                </a:r>
                <a:r>
                  <a:rPr lang="zh-CN" altLang="en-US" dirty="0">
                    <a:latin typeface="黑体" panose="02010609060101010101" pitchFamily="49" charset="-122"/>
                    <a:ea typeface="黑体" panose="02010609060101010101" pitchFamily="49" charset="-122"/>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=−0.8</m:t>
                    </m:r>
                  </m:oMath>
                </a14:m>
                <a:br>
                  <a:rPr lang="en-US" altLang="zh-CN" dirty="0"/>
                </a:br>
                <a:r>
                  <a:rPr lang="zh-CN" altLang="en-US" dirty="0">
                    <a:latin typeface="宋体" panose="02010600030101010101" pitchFamily="2" charset="-122"/>
                  </a:rPr>
                  <a:t>取线性变换阵</a:t>
                </a:r>
                <a14:m>
                  <m:oMath xmlns:m="http://schemas.openxmlformats.org/officeDocument/2006/math">
                    <m:r>
                      <a:rPr lang="zh-CN" altLang="en-US" sz="2000" b="1" i="1">
                        <a:solidFill>
                          <a:srgbClr val="000000"/>
                        </a:solidFill>
                        <a:latin typeface="Cambria Math" panose="02040503050406030204" pitchFamily="18" charset="0"/>
                      </a:rPr>
                      <m:t>𝑷</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−0.2</m:t>
                              </m:r>
                            </m:e>
                            <m:e>
                              <m:r>
                                <a:rPr lang="zh-CN" altLang="en-US" sz="2000" i="1">
                                  <a:solidFill>
                                    <a:srgbClr val="000000"/>
                                  </a:solidFill>
                                  <a:latin typeface="Cambria Math" panose="02040503050406030204" pitchFamily="18" charset="0"/>
                                </a:rPr>
                                <m:t>−0.8</m:t>
                              </m:r>
                            </m:e>
                          </m:mr>
                        </m:m>
                      </m:e>
                    </m:d>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𝑷</m:t>
                        </m:r>
                      </m:e>
                      <m:sup>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4</m:t>
                              </m:r>
                            </m:e>
                            <m:e>
                              <m:r>
                                <a:rPr lang="zh-CN" altLang="en-US" sz="2000" i="1">
                                  <a:solidFill>
                                    <a:srgbClr val="000000"/>
                                  </a:solidFill>
                                  <a:latin typeface="Cambria Math" panose="02040503050406030204" pitchFamily="18" charset="0"/>
                                </a:rPr>
                                <m:t>5</m:t>
                              </m:r>
                            </m:e>
                          </m:m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−5</m:t>
                              </m:r>
                            </m:e>
                          </m:mr>
                        </m:m>
                      </m:e>
                    </m:d>
                  </m:oMath>
                </a14:m>
                <a:br>
                  <a:rPr lang="zh-CN" altLang="en-US" dirty="0"/>
                </a:br>
                <a:r>
                  <a:rPr lang="zh-CN" altLang="en-US" dirty="0">
                    <a:latin typeface="宋体" panose="02010600030101010101" pitchFamily="2" charset="-122"/>
                  </a:rPr>
                  <a:t>可得</a:t>
                </a:r>
                <a:r>
                  <a:rPr lang="en-US" altLang="zh-CN" dirty="0">
                    <a:latin typeface="宋体" panose="02010600030101010101" pitchFamily="2" charset="-122"/>
                  </a:rPr>
                  <a:t>	</a:t>
                </a:r>
                <a:r>
                  <a:rPr lang="zh-CN" altLang="en-US" dirty="0">
                    <a:latin typeface="黑体" panose="02010609060101010101" pitchFamily="49" charset="-122"/>
                    <a:ea typeface="黑体" panose="02010609060101010101" pitchFamily="49" charset="-122"/>
                  </a:rPr>
                  <a:t> </a:t>
                </a:r>
                <a14:m>
                  <m:oMath xmlns:m="http://schemas.openxmlformats.org/officeDocument/2006/math">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𝑷</m:t>
                        </m:r>
                      </m:e>
                      <m:sup>
                        <m:r>
                          <a:rPr lang="zh-CN" altLang="en-US" sz="2000" i="1">
                            <a:solidFill>
                              <a:srgbClr val="000000"/>
                            </a:solidFill>
                            <a:latin typeface="Cambria Math" panose="02040503050406030204" pitchFamily="18" charset="0"/>
                          </a:rPr>
                          <m:t>−1</m:t>
                        </m:r>
                      </m:sup>
                    </m:sSup>
                    <m:r>
                      <a:rPr lang="zh-CN" altLang="en-US" sz="2000" b="1" i="1">
                        <a:solidFill>
                          <a:srgbClr val="000000"/>
                        </a:solidFill>
                        <a:latin typeface="Cambria Math" panose="02040503050406030204" pitchFamily="18" charset="0"/>
                      </a:rPr>
                      <m:t>𝑮𝑷</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4</m:t>
                              </m:r>
                            </m:e>
                            <m:e>
                              <m:r>
                                <a:rPr lang="zh-CN" altLang="en-US" sz="2000" i="1">
                                  <a:solidFill>
                                    <a:srgbClr val="000000"/>
                                  </a:solidFill>
                                  <a:latin typeface="Cambria Math" panose="02040503050406030204" pitchFamily="18" charset="0"/>
                                </a:rPr>
                                <m:t>5</m:t>
                              </m:r>
                            </m:e>
                          </m:m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−5</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−0.16</m:t>
                              </m:r>
                            </m:e>
                            <m:e>
                              <m:r>
                                <a:rPr lang="zh-CN" altLang="en-US" sz="2000" i="1">
                                  <a:solidFill>
                                    <a:srgbClr val="000000"/>
                                  </a:solidFill>
                                  <a:latin typeface="Cambria Math" panose="02040503050406030204" pitchFamily="18" charset="0"/>
                                </a:rPr>
                                <m:t>−1</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−0.2</m:t>
                              </m:r>
                            </m:e>
                            <m:e>
                              <m:r>
                                <a:rPr lang="zh-CN" altLang="en-US" sz="2000" i="1">
                                  <a:solidFill>
                                    <a:srgbClr val="000000"/>
                                  </a:solidFill>
                                  <a:latin typeface="Cambria Math" panose="02040503050406030204" pitchFamily="18" charset="0"/>
                                </a:rPr>
                                <m:t>−0.8</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−0.2</m:t>
                              </m:r>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−0.8</m:t>
                              </m:r>
                            </m:e>
                          </m:mr>
                        </m:m>
                      </m:e>
                    </m:d>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𝜦</m:t>
                    </m:r>
                  </m:oMath>
                </a14:m>
                <a:br>
                  <a:rPr lang="en-US" altLang="zh-CN" sz="2000" dirty="0"/>
                </a:br>
                <a:r>
                  <a:rPr lang="zh-CN" altLang="en-US" dirty="0"/>
                  <a:t>∵</a:t>
                </a:r>
                <a14:m>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r>
                          <a:rPr lang="zh-CN" altLang="en-US" b="1" i="1">
                            <a:solidFill>
                              <a:srgbClr val="000000"/>
                            </a:solidFill>
                            <a:latin typeface="Cambria Math" panose="02040503050406030204" pitchFamily="18" charset="0"/>
                          </a:rPr>
                          <m:t>𝜦</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oMath>
                </a14:m>
                <a:r>
                  <a:rPr lang="zh-CN" altLang="en-US" dirty="0"/>
                  <a:t>，则</a:t>
                </a:r>
                <a:br>
                  <a:rPr lang="zh-CN" altLang="en-US" dirty="0"/>
                </a:br>
                <a14:m>
                  <m:oMathPara xmlns:m="http://schemas.openxmlformats.org/officeDocument/2006/math">
                    <m:oMathParaPr>
                      <m:jc m:val="centerGroup"/>
                    </m:oMathParaPr>
                    <m:oMath xmlns:m="http://schemas.openxmlformats.org/officeDocument/2006/math">
                      <m:r>
                        <a:rPr lang="zh-CN" altLang="en-US" sz="2000" b="1" i="1">
                          <a:solidFill>
                            <a:srgbClr val="000000"/>
                          </a:solidFill>
                          <a:latin typeface="Cambria Math" panose="02040503050406030204" pitchFamily="18" charset="0"/>
                        </a:rPr>
                        <m:t>𝑷𝑮</m:t>
                      </m:r>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𝑷</m:t>
                          </m:r>
                        </m:e>
                        <m:sup>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−0.2</m:t>
                                </m:r>
                              </m:e>
                              <m:e>
                                <m:r>
                                  <a:rPr lang="zh-CN" altLang="en-US" sz="2000" i="1">
                                    <a:solidFill>
                                      <a:srgbClr val="000000"/>
                                    </a:solidFill>
                                    <a:latin typeface="Cambria Math" panose="02040503050406030204" pitchFamily="18" charset="0"/>
                                  </a:rPr>
                                  <m:t>−0.8</m:t>
                                </m:r>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4</m:t>
                                </m:r>
                              </m:e>
                              <m:e>
                                <m:r>
                                  <a:rPr lang="zh-CN" altLang="en-US" sz="2000" i="1">
                                    <a:solidFill>
                                      <a:srgbClr val="000000"/>
                                    </a:solidFill>
                                    <a:latin typeface="Cambria Math" panose="02040503050406030204" pitchFamily="18" charset="0"/>
                                  </a:rPr>
                                  <m:t>5</m:t>
                                </m:r>
                              </m:e>
                            </m:mr>
                            <m:mr>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−5</m:t>
                                </m:r>
                              </m:e>
                            </m:mr>
                          </m:m>
                        </m:e>
                      </m:d>
                    </m:oMath>
                    <m:oMath xmlns:m="http://schemas.openxmlformats.org/officeDocument/2006/math">
                      <m:m>
                        <m:mPr>
                          <m:plcHide m:val="on"/>
                          <m:mcs>
                            <m:mc>
                              <m:mcPr>
                                <m:count m:val="3"/>
                                <m:mcJc m:val="center"/>
                              </m:mcPr>
                            </m:mc>
                          </m:mcs>
                          <m:ctrlPr>
                            <a:rPr lang="zh-CN" altLang="en-US" sz="2000" i="1">
                              <a:solidFill>
                                <a:srgbClr val="000000"/>
                              </a:solidFill>
                              <a:latin typeface="Cambria Math" panose="02040503050406030204" pitchFamily="18" charset="0"/>
                            </a:rPr>
                          </m:ctrlPr>
                        </m:mPr>
                        <m:mr>
                          <m:e/>
                          <m:e/>
                          <m:e>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4(−0.2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r>
                                        <a:rPr lang="zh-CN" altLang="en-US" sz="2000" i="1">
                                          <a:solidFill>
                                            <a:srgbClr val="000000"/>
                                          </a:solidFill>
                                          <a:latin typeface="Cambria Math" panose="02040503050406030204" pitchFamily="18" charset="0"/>
                                        </a:rPr>
                                        <m:t>5(−0.2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−5(−0.8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r>
                                    <m:e>
                                      <m:r>
                                        <a:rPr lang="zh-CN" altLang="en-US" sz="2000" i="1">
                                          <a:solidFill>
                                            <a:srgbClr val="000000"/>
                                          </a:solidFill>
                                          <a:latin typeface="Cambria Math" panose="02040503050406030204" pitchFamily="18" charset="0"/>
                                        </a:rPr>
                                        <m:t>−0.8(−0.2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+0.8(−0.8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e>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+4(−0.8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
                              </m:e>
                            </m:d>
                          </m:e>
                        </m:mr>
                      </m:m>
                    </m:oMath>
                  </m:oMathPara>
                </a14:m>
                <a:br>
                  <a:rPr lang="en-US" altLang="zh-CN" dirty="0"/>
                </a:br>
                <a:r>
                  <a:rPr lang="zh-CN" altLang="en-US" dirty="0">
                    <a:latin typeface="宋体" panose="02010600030101010101" pitchFamily="2" charset="-122"/>
                  </a:rPr>
                  <a:t>状态方程的解 </a:t>
                </a:r>
                <a:r>
                  <a:rPr lang="en-US" altLang="zh-CN" b="1" i="1" dirty="0"/>
                  <a:t>x</a:t>
                </a:r>
                <a:r>
                  <a:rPr lang="en-US" altLang="zh-CN" dirty="0"/>
                  <a:t>(</a:t>
                </a:r>
                <a:r>
                  <a:rPr lang="en-US" altLang="zh-CN" i="1" dirty="0"/>
                  <a:t>k</a:t>
                </a:r>
                <a:r>
                  <a:rPr lang="en-US" altLang="zh-CN" dirty="0"/>
                  <a:t>)</a:t>
                </a:r>
                <a:r>
                  <a:rPr lang="zh-CN" altLang="en-US" dirty="0">
                    <a:latin typeface="宋体" panose="02010600030101010101" pitchFamily="2" charset="-122"/>
                  </a:rPr>
                  <a:t>为</a:t>
                </a:r>
                <a:r>
                  <a:rPr lang="en-US" altLang="zh-CN" dirty="0">
                    <a:latin typeface="宋体" panose="02010600030101010101" pitchFamily="2" charset="-122"/>
                  </a:rPr>
                  <a:t>:	</a:t>
                </a:r>
                <a14:m>
                  <m:oMath xmlns:m="http://schemas.openxmlformats.org/officeDocument/2006/math">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𝒙</m:t>
                    </m:r>
                    <m:r>
                      <a:rPr lang="zh-CN" altLang="en-US" sz="2000" i="1">
                        <a:solidFill>
                          <a:srgbClr val="000000"/>
                        </a:solidFill>
                        <a:latin typeface="Cambria Math" panose="02040503050406030204" pitchFamily="18" charset="0"/>
                      </a:rPr>
                      <m:t>(0)=</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m:t>
                        </m:r>
                      </m:den>
                    </m:f>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+4(−0.8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r>
                            <m:e>
                              <m:r>
                                <a:rPr lang="zh-CN" altLang="en-US" sz="2000" i="1">
                                  <a:solidFill>
                                    <a:srgbClr val="000000"/>
                                  </a:solidFill>
                                  <a:latin typeface="Cambria Math" panose="02040503050406030204" pitchFamily="18" charset="0"/>
                                </a:rPr>
                                <m:t>0.2(−0.2</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r>
                                <a:rPr lang="zh-CN" altLang="en-US" sz="2000" i="1">
                                  <a:solidFill>
                                    <a:srgbClr val="000000"/>
                                  </a:solidFill>
                                  <a:latin typeface="Cambria Math" panose="02040503050406030204" pitchFamily="18" charset="0"/>
                                </a:rPr>
                                <m:t>−3.2(−0.8</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𝑘</m:t>
                                  </m:r>
                                </m:sup>
                              </m:sSup>
                            </m:e>
                          </m:mr>
                        </m:m>
                      </m:e>
                    </m:d>
                  </m:oMath>
                </a14:m>
                <a:br>
                  <a:rPr lang="zh-CN" altLang="en-US" dirty="0"/>
                </a:br>
                <a:br>
                  <a:rPr lang="en-US" altLang="zh-CN" dirty="0"/>
                </a:br>
                <a:endParaRPr lang="zh-CN" altLang="en-US" dirty="0"/>
              </a:p>
            </p:txBody>
          </p:sp>
        </mc:Choice>
        <mc:Fallback xmlns="">
          <p:sp>
            <p:nvSpPr>
              <p:cNvPr id="3" name="内容占位符 2">
                <a:extLst>
                  <a:ext uri="{FF2B5EF4-FFF2-40B4-BE49-F238E27FC236}">
                    <a16:creationId xmlns:a16="http://schemas.microsoft.com/office/drawing/2014/main" id="{3C1F8387-1DFB-4331-98F8-ADD68B549470}"/>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a:stretch>
              </a:blipFill>
            </p:spPr>
            <p:txBody>
              <a:bodyPr/>
              <a:lstStyle/>
              <a:p>
                <a:r>
                  <a:rPr lang="zh-CN" altLang="en-US">
                    <a:noFill/>
                  </a:rPr>
                  <a:t> </a:t>
                </a:r>
              </a:p>
            </p:txBody>
          </p:sp>
        </mc:Fallback>
      </mc:AlternateContent>
      <p:sp>
        <p:nvSpPr>
          <p:cNvPr id="146435" name="Rectangle 3">
            <a:extLst>
              <a:ext uri="{FF2B5EF4-FFF2-40B4-BE49-F238E27FC236}">
                <a16:creationId xmlns:a16="http://schemas.microsoft.com/office/drawing/2014/main" id="{5584691F-659E-4BE7-A178-6759EBA3CA15}"/>
              </a:ext>
            </a:extLst>
          </p:cNvPr>
          <p:cNvSpPr>
            <a:spLocks noChangeArrowheads="1"/>
          </p:cNvSpPr>
          <p:nvPr/>
        </p:nvSpPr>
        <p:spPr bwMode="auto">
          <a:xfrm>
            <a:off x="4648200" y="32004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146438" name="Rectangle 6">
            <a:extLst>
              <a:ext uri="{FF2B5EF4-FFF2-40B4-BE49-F238E27FC236}">
                <a16:creationId xmlns:a16="http://schemas.microsoft.com/office/drawing/2014/main" id="{CC7B3E5A-AF21-4D89-85C2-AC0E00AB607D}"/>
              </a:ext>
            </a:extLst>
          </p:cNvPr>
          <p:cNvSpPr>
            <a:spLocks noChangeArrowheads="1"/>
          </p:cNvSpPr>
          <p:nvPr/>
        </p:nvSpPr>
        <p:spPr bwMode="auto">
          <a:xfrm>
            <a:off x="5467350" y="331946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441" name="Rectangle 9">
            <a:extLst>
              <a:ext uri="{FF2B5EF4-FFF2-40B4-BE49-F238E27FC236}">
                <a16:creationId xmlns:a16="http://schemas.microsoft.com/office/drawing/2014/main" id="{F6B51DE8-F421-40D0-967D-4DD3220F956F}"/>
              </a:ext>
            </a:extLst>
          </p:cNvPr>
          <p:cNvSpPr>
            <a:spLocks noChangeArrowheads="1"/>
          </p:cNvSpPr>
          <p:nvPr/>
        </p:nvSpPr>
        <p:spPr bwMode="auto">
          <a:xfrm>
            <a:off x="4910138" y="32004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444" name="Rectangle 12">
            <a:extLst>
              <a:ext uri="{FF2B5EF4-FFF2-40B4-BE49-F238E27FC236}">
                <a16:creationId xmlns:a16="http://schemas.microsoft.com/office/drawing/2014/main" id="{B2E3A70D-B7FC-4285-B750-3DCACBEE3846}"/>
              </a:ext>
            </a:extLst>
          </p:cNvPr>
          <p:cNvSpPr>
            <a:spLocks noChangeArrowheads="1"/>
          </p:cNvSpPr>
          <p:nvPr/>
        </p:nvSpPr>
        <p:spPr bwMode="auto">
          <a:xfrm>
            <a:off x="4000500" y="32004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灯片编号占位符 1">
            <a:extLst>
              <a:ext uri="{FF2B5EF4-FFF2-40B4-BE49-F238E27FC236}">
                <a16:creationId xmlns:a16="http://schemas.microsoft.com/office/drawing/2014/main" id="{05B23AF1-77CC-4217-9EC0-EEC1DC1B1785}"/>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89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5087887" y="4231638"/>
            <a:ext cx="6574707" cy="1569660"/>
          </a:xfrm>
        </p:spPr>
        <p:txBody>
          <a:bodyPr/>
          <a:lstStyle/>
          <a:p>
            <a:r>
              <a:rPr lang="zh-CN" altLang="en-US" sz="4800" dirty="0"/>
              <a:t>线性定常连续系统的状态转移矩阵</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2.2</a:t>
            </a:r>
            <a:endParaRPr lang="zh-CN" altLang="en-US" sz="10400" dirty="0"/>
          </a:p>
        </p:txBody>
      </p:sp>
    </p:spTree>
    <p:extLst>
      <p:ext uri="{BB962C8B-B14F-4D97-AF65-F5344CB8AC3E}">
        <p14:creationId xmlns:p14="http://schemas.microsoft.com/office/powerpoint/2010/main" val="124635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C8BA5-B0AD-4588-9B1B-D775E6867698}"/>
              </a:ext>
            </a:extLst>
          </p:cNvPr>
          <p:cNvSpPr>
            <a:spLocks noGrp="1"/>
          </p:cNvSpPr>
          <p:nvPr>
            <p:ph type="title"/>
          </p:nvPr>
        </p:nvSpPr>
        <p:spPr/>
        <p:txBody>
          <a:bodyPr>
            <a:normAutofit/>
          </a:bodyPr>
          <a:lstStyle/>
          <a:p>
            <a:r>
              <a:rPr lang="zh-CN" altLang="en-US" dirty="0"/>
              <a:t>（</a:t>
            </a:r>
            <a:r>
              <a:rPr lang="en-US" altLang="zh-CN" dirty="0"/>
              <a:t>2</a:t>
            </a:r>
            <a:r>
              <a:rPr lang="zh-CN" altLang="en-US" dirty="0"/>
              <a:t>）当离散系统的特征值有重根时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855D939-1ABE-4A8F-8E39-DE811570FC5F}"/>
                  </a:ext>
                </a:extLst>
              </p:cNvPr>
              <p:cNvSpPr>
                <a:spLocks noGrp="1"/>
              </p:cNvSpPr>
              <p:nvPr>
                <p:ph sz="quarter" idx="13"/>
              </p:nvPr>
            </p:nvSpPr>
            <p:spPr/>
            <p:txBody>
              <a:bodyPr/>
              <a:lstStyle/>
              <a:p>
                <a:pPr>
                  <a:buNone/>
                </a:pPr>
                <a:r>
                  <a:rPr lang="zh-CN" altLang="en-US" dirty="0"/>
                  <a:t>       离散系统的特征方程式</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|=0</m:t>
                    </m:r>
                  </m:oMath>
                </a14:m>
                <a:r>
                  <a:rPr lang="zh-CN" altLang="en-US" dirty="0"/>
                  <a:t>有重根时，经线性变换可化系统矩阵</a:t>
                </a:r>
                <a14:m>
                  <m:oMath xmlns:m="http://schemas.openxmlformats.org/officeDocument/2006/math">
                    <m:r>
                      <a:rPr lang="zh-CN" altLang="en-US" b="1" i="1">
                        <a:solidFill>
                          <a:srgbClr val="000000"/>
                        </a:solidFill>
                        <a:latin typeface="Cambria Math" panose="02040503050406030204" pitchFamily="18" charset="0"/>
                      </a:rPr>
                      <m:t>𝑮</m:t>
                    </m:r>
                  </m:oMath>
                </a14:m>
                <a:r>
                  <a:rPr lang="zh-CN" altLang="en-US" dirty="0"/>
                  <a:t>为约当标准型，即</a:t>
                </a:r>
                <a14:m>
                  <m:oMath xmlns:m="http://schemas.openxmlformats.org/officeDocument/2006/math">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𝟏</m:t>
                        </m:r>
                      </m:sup>
                    </m:sSup>
                    <m:r>
                      <a:rPr lang="zh-CN" altLang="en-US" b="1" i="1">
                        <a:solidFill>
                          <a:srgbClr val="000000"/>
                        </a:solidFill>
                        <a:latin typeface="Cambria Math" panose="02040503050406030204" pitchFamily="18" charset="0"/>
                      </a:rPr>
                      <m:t>𝑮𝑷</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𝑱</m:t>
                    </m:r>
                  </m:oMath>
                </a14:m>
                <a:r>
                  <a:rPr lang="zh-CN" altLang="en-US" b="1" dirty="0"/>
                  <a:t>，</a:t>
                </a:r>
                <a:r>
                  <a:rPr lang="zh-CN" altLang="en-US" dirty="0">
                    <a:latin typeface="宋体" panose="02010600030101010101" pitchFamily="2" charset="-122"/>
                  </a:rPr>
                  <a:t>此时离散系统状态转移矩阵为</a:t>
                </a:r>
                <a:r>
                  <a:rPr lang="zh-CN" altLang="en-US" sz="1050" dirty="0"/>
                  <a:t> </a:t>
                </a:r>
                <a:endParaRPr lang="zh-CN" altLang="en-US" dirty="0"/>
              </a:p>
              <a:p>
                <a:pPr>
                  <a:buNone/>
                </a:pPr>
                <a:r>
                  <a:rPr lang="en-US" altLang="zh-CN" b="1" dirty="0">
                    <a:solidFill>
                      <a:srgbClr val="000000"/>
                    </a:solidFill>
                  </a:rPr>
                  <a:t>				</a:t>
                </a:r>
                <a14:m>
                  <m:oMath xmlns:m="http://schemas.openxmlformats.org/officeDocument/2006/math">
                    <m:r>
                      <a:rPr lang="zh-CN" altLang="en-US" b="1" i="1" smtClean="0">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𝑷</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𝑱</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oMath>
                </a14:m>
                <a:r>
                  <a:rPr lang="en-US" altLang="zh-CN" dirty="0"/>
                  <a:t>			</a:t>
                </a:r>
                <a:r>
                  <a:rPr lang="zh-CN" altLang="en-US" dirty="0"/>
                  <a:t>（</a:t>
                </a:r>
                <a:r>
                  <a:rPr lang="en-US" altLang="zh-CN" dirty="0"/>
                  <a:t>2-85</a:t>
                </a:r>
                <a:r>
                  <a:rPr lang="zh-CN" altLang="en-US" dirty="0"/>
                  <a:t>） </a:t>
                </a:r>
              </a:p>
              <a:p>
                <a:pPr>
                  <a:buNone/>
                </a:pPr>
                <a:r>
                  <a:rPr lang="zh-CN" altLang="en-US" dirty="0">
                    <a:latin typeface="宋体" panose="02010600030101010101" pitchFamily="2" charset="-122"/>
                  </a:rPr>
                  <a:t>式中，</a:t>
                </a:r>
                <a14:m>
                  <m:oMath xmlns:m="http://schemas.openxmlformats.org/officeDocument/2006/math">
                    <m:r>
                      <a:rPr lang="zh-CN" altLang="en-US" b="1" i="1">
                        <a:solidFill>
                          <a:srgbClr val="000000"/>
                        </a:solidFill>
                        <a:latin typeface="Cambria Math" panose="02040503050406030204" pitchFamily="18" charset="0"/>
                      </a:rPr>
                      <m:t>𝑱</m:t>
                    </m:r>
                  </m:oMath>
                </a14:m>
                <a:r>
                  <a:rPr lang="en-US" altLang="zh-CN" dirty="0">
                    <a:latin typeface="宋体" panose="02010600030101010101" pitchFamily="2" charset="-122"/>
                  </a:rPr>
                  <a:t>—</a:t>
                </a:r>
                <a:r>
                  <a:rPr lang="zh-CN" altLang="en-US" dirty="0">
                    <a:latin typeface="宋体" panose="02010600030101010101" pitchFamily="2" charset="-122"/>
                  </a:rPr>
                  <a:t>约当标准型；</a:t>
                </a:r>
                <a14:m>
                  <m:oMath xmlns:m="http://schemas.openxmlformats.org/officeDocument/2006/math">
                    <m:r>
                      <a:rPr lang="zh-CN" altLang="en-US" b="1" i="1">
                        <a:solidFill>
                          <a:srgbClr val="000000"/>
                        </a:solidFill>
                        <a:latin typeface="Cambria Math" panose="02040503050406030204" pitchFamily="18" charset="0"/>
                      </a:rPr>
                      <m:t>𝑷</m:t>
                    </m:r>
                  </m:oMath>
                </a14:m>
                <a:r>
                  <a:rPr lang="en-US" altLang="zh-CN" dirty="0">
                    <a:latin typeface="宋体" panose="02010600030101010101" pitchFamily="2" charset="-122"/>
                  </a:rPr>
                  <a:t>—</a:t>
                </a:r>
                <a:r>
                  <a:rPr lang="zh-CN" altLang="en-US" dirty="0">
                    <a:latin typeface="宋体" panose="02010600030101010101" pitchFamily="2" charset="-122"/>
                  </a:rPr>
                  <a:t>化</a:t>
                </a:r>
                <a14:m>
                  <m:oMath xmlns:m="http://schemas.openxmlformats.org/officeDocument/2006/math">
                    <m:r>
                      <a:rPr lang="zh-CN" altLang="en-US" b="1" i="1">
                        <a:solidFill>
                          <a:srgbClr val="000000"/>
                        </a:solidFill>
                        <a:latin typeface="Cambria Math" panose="02040503050406030204" pitchFamily="18" charset="0"/>
                      </a:rPr>
                      <m:t>𝑮</m:t>
                    </m:r>
                  </m:oMath>
                </a14:m>
                <a:r>
                  <a:rPr lang="zh-CN" altLang="en-US" dirty="0">
                    <a:latin typeface="宋体" panose="02010600030101010101" pitchFamily="2" charset="-122"/>
                  </a:rPr>
                  <a:t>为约当标准型的变换矩阵。</a:t>
                </a:r>
                <a:r>
                  <a:rPr lang="zh-CN" altLang="en-US" sz="1050" dirty="0">
                    <a:latin typeface="宋体" panose="02010600030101010101" pitchFamily="2" charset="-122"/>
                  </a:rPr>
                  <a:t> </a:t>
                </a:r>
              </a:p>
              <a:p>
                <a:pPr>
                  <a:buNone/>
                </a:pPr>
                <a:endParaRPr lang="zh-CN" altLang="en-US" dirty="0"/>
              </a:p>
              <a:p>
                <a:pPr>
                  <a:buNone/>
                </a:pPr>
                <a:endParaRPr lang="zh-CN" altLang="en-US" b="1" dirty="0"/>
              </a:p>
              <a:p>
                <a:pPr>
                  <a:buNone/>
                </a:pPr>
                <a:endParaRPr lang="zh-CN" altLang="en-US" dirty="0"/>
              </a:p>
            </p:txBody>
          </p:sp>
        </mc:Choice>
        <mc:Fallback xmlns="">
          <p:sp>
            <p:nvSpPr>
              <p:cNvPr id="3" name="内容占位符 2">
                <a:extLst>
                  <a:ext uri="{FF2B5EF4-FFF2-40B4-BE49-F238E27FC236}">
                    <a16:creationId xmlns:a16="http://schemas.microsoft.com/office/drawing/2014/main" id="{4855D939-1ABE-4A8F-8E39-DE811570FC5F}"/>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
        <p:nvSpPr>
          <p:cNvPr id="148485" name="Rectangle 5">
            <a:extLst>
              <a:ext uri="{FF2B5EF4-FFF2-40B4-BE49-F238E27FC236}">
                <a16:creationId xmlns:a16="http://schemas.microsoft.com/office/drawing/2014/main" id="{BE9D18F9-C4E1-4483-8711-B43AA0A89C28}"/>
              </a:ext>
            </a:extLst>
          </p:cNvPr>
          <p:cNvSpPr>
            <a:spLocks noChangeArrowheads="1"/>
          </p:cNvSpPr>
          <p:nvPr/>
        </p:nvSpPr>
        <p:spPr bwMode="auto">
          <a:xfrm>
            <a:off x="5729288" y="33289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488" name="Rectangle 8">
            <a:extLst>
              <a:ext uri="{FF2B5EF4-FFF2-40B4-BE49-F238E27FC236}">
                <a16:creationId xmlns:a16="http://schemas.microsoft.com/office/drawing/2014/main" id="{9C38803B-B414-41AB-B088-C6F6DE18461F}"/>
              </a:ext>
            </a:extLst>
          </p:cNvPr>
          <p:cNvSpPr>
            <a:spLocks noChangeArrowheads="1"/>
          </p:cNvSpPr>
          <p:nvPr/>
        </p:nvSpPr>
        <p:spPr bwMode="auto">
          <a:xfrm>
            <a:off x="5448300" y="33147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 name="灯片编号占位符 1">
            <a:extLst>
              <a:ext uri="{FF2B5EF4-FFF2-40B4-BE49-F238E27FC236}">
                <a16:creationId xmlns:a16="http://schemas.microsoft.com/office/drawing/2014/main" id="{71B52AA1-5BB9-40C5-AF72-2004DF370FD2}"/>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90</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7A58DEC-E5BF-473F-9A77-BBA1696EB20D}"/>
                  </a:ext>
                </a:extLst>
              </p:cNvPr>
              <p:cNvSpPr>
                <a:spLocks noGrp="1"/>
              </p:cNvSpPr>
              <p:nvPr>
                <p:ph type="title"/>
              </p:nvPr>
            </p:nvSpPr>
            <p:spPr/>
            <p:txBody>
              <a:bodyPr/>
              <a:lstStyle/>
              <a:p>
                <a:r>
                  <a:rPr lang="en-US" altLang="zh-CN" dirty="0"/>
                  <a:t>4</a:t>
                </a:r>
                <a:r>
                  <a:rPr lang="zh-CN" altLang="en-US" dirty="0"/>
                  <a:t>．化</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oMath>
                </a14:m>
                <a:r>
                  <a:rPr lang="zh-CN" altLang="en-US" dirty="0"/>
                  <a:t>为</a:t>
                </a:r>
                <a14:m>
                  <m:oMath xmlns:m="http://schemas.openxmlformats.org/officeDocument/2006/math">
                    <m:r>
                      <a:rPr lang="zh-CN" altLang="en-US" b="1" i="1">
                        <a:solidFill>
                          <a:srgbClr val="000000"/>
                        </a:solidFill>
                        <a:latin typeface="Cambria Math" panose="02040503050406030204" pitchFamily="18" charset="0"/>
                      </a:rPr>
                      <m:t>𝑮</m:t>
                    </m:r>
                  </m:oMath>
                </a14:m>
                <a:r>
                  <a:rPr lang="zh-CN" altLang="en-US" dirty="0"/>
                  <a:t>的有限项法 </a:t>
                </a:r>
              </a:p>
            </p:txBody>
          </p:sp>
        </mc:Choice>
        <mc:Fallback xmlns="">
          <p:sp>
            <p:nvSpPr>
              <p:cNvPr id="2" name="标题 1">
                <a:extLst>
                  <a:ext uri="{FF2B5EF4-FFF2-40B4-BE49-F238E27FC236}">
                    <a16:creationId xmlns:a16="http://schemas.microsoft.com/office/drawing/2014/main" id="{A7A58DEC-E5BF-473F-9A77-BBA1696EB20D}"/>
                  </a:ext>
                </a:extLst>
              </p:cNvPr>
              <p:cNvSpPr>
                <a:spLocks noGrp="1" noRot="1" noChangeAspect="1" noMove="1" noResize="1" noEditPoints="1" noAdjustHandles="1" noChangeArrowheads="1" noChangeShapeType="1" noTextEdit="1"/>
              </p:cNvSpPr>
              <p:nvPr>
                <p:ph type="title"/>
              </p:nvPr>
            </p:nvSpPr>
            <p:spPr>
              <a:blipFill>
                <a:blip r:embed="rId3"/>
                <a:stretch>
                  <a:fillRect l="-1529" t="-6250"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AEFA9C2-F948-4080-9EEA-2795E4B199F7}"/>
                  </a:ext>
                </a:extLst>
              </p:cNvPr>
              <p:cNvSpPr>
                <a:spLocks noGrp="1"/>
              </p:cNvSpPr>
              <p:nvPr>
                <p:ph sz="quarter" idx="13"/>
              </p:nvPr>
            </p:nvSpPr>
            <p:spPr>
              <a:xfrm>
                <a:off x="479376" y="1600200"/>
                <a:ext cx="11233248" cy="5105400"/>
              </a:xfrm>
            </p:spPr>
            <p:txBody>
              <a:bodyPr/>
              <a:lstStyle/>
              <a:p>
                <a:pPr>
                  <a:lnSpc>
                    <a:spcPct val="150000"/>
                  </a:lnSpc>
                  <a:buNone/>
                </a:pPr>
                <a:r>
                  <a:rPr lang="en-US" altLang="zh-CN" dirty="0">
                    <a:latin typeface="宋体" panose="02010600030101010101" pitchFamily="2" charset="-122"/>
                  </a:rPr>
                  <a:t>	</a:t>
                </a:r>
                <a:r>
                  <a:rPr lang="zh-CN" altLang="en-US" dirty="0">
                    <a:latin typeface="宋体" panose="02010600030101010101" pitchFamily="2" charset="-122"/>
                  </a:rPr>
                  <a:t>应用凯莱一哈密顿定理，系统矩阵</a:t>
                </a:r>
                <a:r>
                  <a:rPr lang="en-US" altLang="zh-CN" b="1"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满</a:t>
                </a:r>
                <a:r>
                  <a:rPr lang="zh-CN" altLang="en-US" dirty="0">
                    <a:latin typeface="宋体" panose="02010600030101010101" pitchFamily="2" charset="-122"/>
                  </a:rPr>
                  <a:t>足其自身的化零多项式。离散系统状态转移矩阵可化为</a:t>
                </a:r>
                <a:r>
                  <a:rPr lang="en-US" altLang="zh-CN" i="1" dirty="0">
                    <a:latin typeface="宋体" panose="02010600030101010101" pitchFamily="2" charset="-122"/>
                  </a:rPr>
                  <a:t>G</a:t>
                </a:r>
                <a:r>
                  <a:rPr lang="zh-CN" altLang="en-US" dirty="0">
                    <a:latin typeface="宋体" panose="02010600030101010101" pitchFamily="2" charset="-122"/>
                  </a:rPr>
                  <a:t>的有限项。即</a:t>
                </a:r>
                <a:endParaRPr lang="en-US" altLang="zh-CN" dirty="0">
                  <a:latin typeface="宋体" panose="02010600030101010101" pitchFamily="2" charset="-122"/>
                </a:endParaRPr>
              </a:p>
              <a:p>
                <a:pPr>
                  <a:lnSpc>
                    <a:spcPct val="150000"/>
                  </a:lnSpc>
                  <a:buNone/>
                </a:pPr>
                <a:r>
                  <a:rPr lang="en-US" altLang="zh-CN" b="1" dirty="0">
                    <a:solidFill>
                      <a:srgbClr val="000000"/>
                    </a:solidFill>
                  </a:rPr>
                  <a:t>	</a:t>
                </a:r>
                <a14:m>
                  <m:oMath xmlns:m="http://schemas.openxmlformats.org/officeDocument/2006/math">
                    <m:r>
                      <a:rPr lang="zh-CN" altLang="en-US" b="1" i="1" smtClean="0">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a14:m>
                <a:r>
                  <a:rPr lang="en-US" altLang="zh-CN" dirty="0"/>
                  <a:t>		</a:t>
                </a:r>
                <a:r>
                  <a:rPr lang="zh-CN" altLang="en-US" dirty="0"/>
                  <a:t>（</a:t>
                </a:r>
                <a:r>
                  <a:rPr lang="en-US" altLang="zh-CN" dirty="0"/>
                  <a:t>2-86</a:t>
                </a:r>
                <a:r>
                  <a:rPr lang="zh-CN" altLang="en-US" dirty="0"/>
                  <a:t>） </a:t>
                </a:r>
              </a:p>
              <a:p>
                <a:pPr>
                  <a:lnSpc>
                    <a:spcPct val="150000"/>
                  </a:lnSpc>
                  <a:buNone/>
                </a:pPr>
                <a:r>
                  <a:rPr lang="zh-CN" altLang="en-US" dirty="0">
                    <a:latin typeface="宋体" panose="02010600030101010101" pitchFamily="2" charset="-122"/>
                  </a:rPr>
                  <a:t>式中，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为与采样时刻有关的待定系数，可仿照连续系统的方法来求取。</a:t>
                </a:r>
                <a:r>
                  <a:rPr lang="zh-CN" altLang="en-US" sz="1050" dirty="0"/>
                  <a:t> </a:t>
                </a:r>
                <a:endParaRPr lang="zh-CN" altLang="en-US" dirty="0"/>
              </a:p>
              <a:p>
                <a:pPr>
                  <a:buNone/>
                </a:pPr>
                <a:endParaRPr lang="zh-CN" altLang="en-US" dirty="0"/>
              </a:p>
              <a:p>
                <a:pPr>
                  <a:buNone/>
                </a:pPr>
                <a:endParaRPr lang="zh-CN" altLang="en-US" dirty="0"/>
              </a:p>
            </p:txBody>
          </p:sp>
        </mc:Choice>
        <mc:Fallback xmlns="">
          <p:sp>
            <p:nvSpPr>
              <p:cNvPr id="4" name="内容占位符 3">
                <a:extLst>
                  <a:ext uri="{FF2B5EF4-FFF2-40B4-BE49-F238E27FC236}">
                    <a16:creationId xmlns:a16="http://schemas.microsoft.com/office/drawing/2014/main" id="{8AEFA9C2-F948-4080-9EEA-2795E4B199F7}"/>
                  </a:ext>
                </a:extLst>
              </p:cNvPr>
              <p:cNvSpPr>
                <a:spLocks noGrp="1" noRot="1" noChangeAspect="1" noMove="1" noResize="1" noEditPoints="1" noAdjustHandles="1" noChangeArrowheads="1" noChangeShapeType="1" noTextEdit="1"/>
              </p:cNvSpPr>
              <p:nvPr>
                <p:ph sz="quarter" idx="13"/>
              </p:nvPr>
            </p:nvSpPr>
            <p:spPr>
              <a:xfrm>
                <a:off x="479376" y="1600200"/>
                <a:ext cx="11233248" cy="5105400"/>
              </a:xfrm>
              <a:blipFill>
                <a:blip r:embed="rId4"/>
                <a:stretch>
                  <a:fillRect/>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0735D944-7A04-4796-9A0B-5960DA7F0302}"/>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91</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62EE481-D0D7-459A-A409-B3C5CA2B624B}"/>
                  </a:ext>
                </a:extLst>
              </p:cNvPr>
              <p:cNvSpPr>
                <a:spLocks noGrp="1"/>
              </p:cNvSpPr>
              <p:nvPr>
                <p:ph sz="quarter" idx="10"/>
              </p:nvPr>
            </p:nvSpPr>
            <p:spPr/>
            <p:txBody>
              <a:bodyPr/>
              <a:lstStyle/>
              <a:p>
                <a:pPr marL="0" indent="0">
                  <a:buNone/>
                </a:pPr>
                <a:r>
                  <a:rPr lang="zh-CN" altLang="en-US" dirty="0">
                    <a:highlight>
                      <a:srgbClr val="C0C0C0"/>
                    </a:highlight>
                  </a:rPr>
                  <a:t>例</a:t>
                </a:r>
                <a:r>
                  <a:rPr lang="en-US" altLang="zh-CN" dirty="0">
                    <a:highlight>
                      <a:srgbClr val="C0C0C0"/>
                    </a:highlight>
                  </a:rPr>
                  <a:t>2-11   </a:t>
                </a:r>
                <a:r>
                  <a:rPr lang="zh-CN" altLang="en-US" dirty="0"/>
                  <a:t>线性定常离散系统的状态方程为 </a:t>
                </a:r>
                <a:br>
                  <a:rPr lang="zh-CN" altLang="en-US" dirty="0"/>
                </a:b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
                        </m:e>
                      </m:d>
                    </m:oMath>
                  </m:oMathPara>
                </a14:m>
                <a:br>
                  <a:rPr lang="en-US" altLang="zh-CN" dirty="0"/>
                </a:br>
                <a:r>
                  <a:rPr lang="zh-CN" altLang="en-US" dirty="0"/>
                  <a:t>试求</a:t>
                </a:r>
                <a:r>
                  <a:rPr lang="en-US" altLang="zh-CN" b="1" i="1" dirty="0"/>
                  <a:t>x</a:t>
                </a:r>
                <a:r>
                  <a:rPr lang="en-US" altLang="zh-CN" dirty="0"/>
                  <a:t>(0)=[1 0]</a:t>
                </a:r>
                <a:r>
                  <a:rPr lang="en-US" altLang="zh-CN" i="1" baseline="30000" dirty="0"/>
                  <a:t>T </a:t>
                </a:r>
                <a:r>
                  <a:rPr lang="zh-CN" altLang="en-US" dirty="0"/>
                  <a:t>时系统状态方程的解</a:t>
                </a:r>
                <a:r>
                  <a:rPr lang="zh-CN" altLang="en-US" dirty="0">
                    <a:ea typeface="黑体" panose="02010609060101010101" pitchFamily="49" charset="-122"/>
                  </a:rPr>
                  <a:t>。 </a:t>
                </a:r>
                <a:br>
                  <a:rPr lang="en-US" altLang="zh-CN" dirty="0">
                    <a:ea typeface="黑体" panose="02010609060101010101" pitchFamily="49" charset="-122"/>
                  </a:rPr>
                </a:br>
                <a:r>
                  <a:rPr lang="zh-CN" altLang="en-US" dirty="0">
                    <a:latin typeface="黑体" panose="02010609060101010101" pitchFamily="49" charset="-122"/>
                    <a:ea typeface="黑体" panose="02010609060101010101" pitchFamily="49" charset="-122"/>
                  </a:rPr>
                  <a:t>解 </a:t>
                </a:r>
                <a:r>
                  <a:rPr lang="zh-CN" altLang="en-US" dirty="0">
                    <a:latin typeface="宋体" panose="02010600030101010101" pitchFamily="2" charset="-122"/>
                  </a:rPr>
                  <a:t>离散系统特证方程为</a:t>
                </a:r>
                <a:br>
                  <a:rPr lang="en-US" altLang="zh-CN" dirty="0">
                    <a:latin typeface="宋体" panose="02010600030101010101" pitchFamily="2" charset="-122"/>
                  </a:rPr>
                </a:b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𝜆</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+2)=0</m:t>
                      </m:r>
                    </m:oMath>
                  </m:oMathPara>
                </a14:m>
                <a:br>
                  <a:rPr lang="zh-CN" altLang="en-US" dirty="0"/>
                </a:br>
                <a:r>
                  <a:rPr lang="zh-CN" altLang="en-US" sz="1050" dirty="0"/>
                  <a:t> </a:t>
                </a:r>
                <a:br>
                  <a:rPr lang="zh-CN" altLang="en-US" dirty="0"/>
                </a:br>
                <a:r>
                  <a:rPr lang="zh-CN" altLang="en-US" dirty="0">
                    <a:latin typeface="宋体" panose="02010600030101010101" pitchFamily="2" charset="-122"/>
                  </a:rPr>
                  <a:t>可得特征值为</a:t>
                </a:r>
                <a:r>
                  <a:rPr lang="zh-CN" altLang="en-US" sz="1050"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根据公式</a:t>
                </a:r>
                <a:r>
                  <a:rPr lang="en-US" altLang="zh-CN" dirty="0">
                    <a:latin typeface="宋体" panose="02010600030101010101" pitchFamily="2" charset="-122"/>
                  </a:rPr>
                  <a:t>(2-27)</a:t>
                </a:r>
                <a:r>
                  <a:rPr lang="zh-CN" altLang="en-US" dirty="0">
                    <a:latin typeface="宋体" panose="02010600030101010101" pitchFamily="2" charset="-122"/>
                  </a:rPr>
                  <a:t>，将它们分别代入待定系数方程</a:t>
                </a:r>
                <a:br>
                  <a:rPr lang="en-US" altLang="zh-CN" dirty="0">
                    <a:latin typeface="宋体" panose="02010600030101010101" pitchFamily="2" charset="-122"/>
                  </a:rPr>
                </a:b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e>
                          </m:eqArr>
                        </m:e>
                      </m:d>
                    </m:oMath>
                  </m:oMathPara>
                </a14:m>
                <a:br>
                  <a:rPr lang="zh-CN" altLang="en-US" dirty="0"/>
                </a:br>
                <a:r>
                  <a:rPr lang="zh-CN" altLang="en-US" dirty="0"/>
                  <a:t>有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qArr>
                      </m:e>
                    </m:d>
                  </m:oMath>
                </a14:m>
                <a:r>
                  <a:rPr lang="en-US" altLang="zh-CN" dirty="0"/>
                  <a:t>,    </a:t>
                </a:r>
                <a:r>
                  <a:rPr lang="zh-CN" altLang="en-US" dirty="0"/>
                  <a:t>可得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eqArr>
                      </m:e>
                    </m:d>
                  </m:oMath>
                </a14:m>
                <a:endParaRPr lang="zh-CN" altLang="en-US" dirty="0"/>
              </a:p>
            </p:txBody>
          </p:sp>
        </mc:Choice>
        <mc:Fallback xmlns="">
          <p:sp>
            <p:nvSpPr>
              <p:cNvPr id="3" name="内容占位符 2">
                <a:extLst>
                  <a:ext uri="{FF2B5EF4-FFF2-40B4-BE49-F238E27FC236}">
                    <a16:creationId xmlns:a16="http://schemas.microsoft.com/office/drawing/2014/main" id="{162EE481-D0D7-459A-A409-B3C5CA2B624B}"/>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27021421-8902-45EE-9FCF-C8C20E908C24}"/>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92</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389CD1-2189-4638-AB65-F98B53720FC9}"/>
                  </a:ext>
                </a:extLst>
              </p:cNvPr>
              <p:cNvSpPr>
                <a:spLocks noGrp="1"/>
              </p:cNvSpPr>
              <p:nvPr>
                <p:ph sz="quarter" idx="10"/>
              </p:nvPr>
            </p:nvSpPr>
            <p:spPr/>
            <p:txBody>
              <a:bodyPr/>
              <a:lstStyle/>
              <a:p>
                <a:pPr marL="0" indent="0">
                  <a:buNone/>
                </a:pPr>
                <a:r>
                  <a:rPr lang="zh-CN" altLang="en-US" dirty="0">
                    <a:latin typeface="宋体" panose="02010600030101010101" pitchFamily="2" charset="-122"/>
                  </a:rPr>
                  <a:t>则离散系统状态转移矩阵为</a:t>
                </a:r>
                <a:r>
                  <a:rPr lang="zh-CN" altLang="en-US" dirty="0"/>
                  <a:t> </a:t>
                </a:r>
                <a:br>
                  <a:rPr lang="zh-CN" altLang="en-US" dirty="0"/>
                </a:b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𝑮</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mr>
                            <m:mr>
                              <m:e>
                                <m:r>
                                  <a:rPr lang="zh-CN" altLang="en-US" i="1">
                                    <a:solidFill>
                                      <a:srgbClr val="000000"/>
                                    </a:solidFill>
                                    <a:latin typeface="Cambria Math" panose="02040503050406030204" pitchFamily="18" charset="0"/>
                                  </a:rPr>
                                  <m:t>−2(−1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mr>
                          </m:m>
                        </m:e>
                      </m:d>
                    </m:oMath>
                  </m:oMathPara>
                </a14:m>
                <a:br>
                  <a:rPr lang="en-US" altLang="zh-CN" dirty="0"/>
                </a:br>
                <a:r>
                  <a:rPr lang="zh-CN" altLang="en-US" dirty="0">
                    <a:latin typeface="宋体" panose="02010600030101010101" pitchFamily="2" charset="-122"/>
                  </a:rPr>
                  <a:t>离散系统状态方程的解为</a:t>
                </a:r>
                <a:r>
                  <a:rPr lang="zh-CN" altLang="en-US" dirty="0">
                    <a:latin typeface="黑体" panose="02010609060101010101" pitchFamily="49" charset="-122"/>
                    <a:ea typeface="黑体" panose="02010609060101010101" pitchFamily="49" charset="-122"/>
                  </a:rPr>
                  <a:t> </a:t>
                </a:r>
                <a:br>
                  <a:rPr lang="zh-CN" altLang="en-US" dirty="0">
                    <a:latin typeface="黑体" panose="02010609060101010101" pitchFamily="49" charset="-122"/>
                    <a:ea typeface="黑体" panose="02010609060101010101" pitchFamily="49" charset="-122"/>
                  </a:rPr>
                </a:b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mr>
                            <m:mr>
                              <m:e>
                                <m:r>
                                  <a:rPr lang="zh-CN" altLang="en-US" i="1">
                                    <a:solidFill>
                                      <a:srgbClr val="000000"/>
                                    </a:solidFill>
                                    <a:latin typeface="Cambria Math" panose="02040503050406030204" pitchFamily="18" charset="0"/>
                                  </a:rPr>
                                  <m:t>−2(−1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mr>
                          </m:m>
                        </m:e>
                      </m:d>
                    </m:oMath>
                  </m:oMathPara>
                </a14:m>
                <a:br>
                  <a:rPr lang="zh-CN" altLang="en-US" dirty="0"/>
                </a:br>
                <a:endParaRPr lang="zh-CN" altLang="en-US" dirty="0"/>
              </a:p>
            </p:txBody>
          </p:sp>
        </mc:Choice>
        <mc:Fallback xmlns="">
          <p:sp>
            <p:nvSpPr>
              <p:cNvPr id="3" name="内容占位符 2">
                <a:extLst>
                  <a:ext uri="{FF2B5EF4-FFF2-40B4-BE49-F238E27FC236}">
                    <a16:creationId xmlns:a16="http://schemas.microsoft.com/office/drawing/2014/main" id="{D4389CD1-2189-4638-AB65-F98B53720FC9}"/>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a:stretch>
              </a:blipFill>
            </p:spPr>
            <p:txBody>
              <a:bodyPr/>
              <a:lstStyle/>
              <a:p>
                <a:r>
                  <a:rPr lang="zh-CN" altLang="en-US">
                    <a:noFill/>
                  </a:rPr>
                  <a:t> </a:t>
                </a:r>
              </a:p>
            </p:txBody>
          </p:sp>
        </mc:Fallback>
      </mc:AlternateContent>
      <p:sp>
        <p:nvSpPr>
          <p:cNvPr id="152580" name="Rectangle 4">
            <a:extLst>
              <a:ext uri="{FF2B5EF4-FFF2-40B4-BE49-F238E27FC236}">
                <a16:creationId xmlns:a16="http://schemas.microsoft.com/office/drawing/2014/main" id="{7E0D887A-F7A8-4A39-B43D-B1D296A32A74}"/>
              </a:ext>
            </a:extLst>
          </p:cNvPr>
          <p:cNvSpPr>
            <a:spLocks noChangeArrowheads="1"/>
          </p:cNvSpPr>
          <p:nvPr/>
        </p:nvSpPr>
        <p:spPr bwMode="auto">
          <a:xfrm>
            <a:off x="4872038" y="31861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 name="动作按钮: 转到主页 4">
            <a:hlinkClick r:id="rId3" action="ppaction://hlinksldjump" highlightClick="1"/>
            <a:extLst>
              <a:ext uri="{FF2B5EF4-FFF2-40B4-BE49-F238E27FC236}">
                <a16:creationId xmlns:a16="http://schemas.microsoft.com/office/drawing/2014/main" id="{7C8730A2-6AC2-4B79-A078-5741ECDDF5E3}"/>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灯片编号占位符 1">
            <a:extLst>
              <a:ext uri="{FF2B5EF4-FFF2-40B4-BE49-F238E27FC236}">
                <a16:creationId xmlns:a16="http://schemas.microsoft.com/office/drawing/2014/main" id="{98B90144-0BB3-4942-87F3-E25B06D850F0}"/>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93</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5735959" y="4231638"/>
            <a:ext cx="5926635" cy="1569660"/>
          </a:xfrm>
        </p:spPr>
        <p:txBody>
          <a:bodyPr/>
          <a:lstStyle/>
          <a:p>
            <a:r>
              <a:rPr lang="zh-CN" altLang="en-US" sz="4800" dirty="0"/>
              <a:t>线性连续时间系统的离散化</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2.6</a:t>
            </a:r>
            <a:endParaRPr lang="zh-CN" altLang="en-US" sz="10400" dirty="0"/>
          </a:p>
        </p:txBody>
      </p:sp>
    </p:spTree>
    <p:extLst>
      <p:ext uri="{BB962C8B-B14F-4D97-AF65-F5344CB8AC3E}">
        <p14:creationId xmlns:p14="http://schemas.microsoft.com/office/powerpoint/2010/main" val="64250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D7F1D-69BB-4F04-8190-EBD34C173D8E}"/>
              </a:ext>
            </a:extLst>
          </p:cNvPr>
          <p:cNvSpPr>
            <a:spLocks noGrp="1"/>
          </p:cNvSpPr>
          <p:nvPr>
            <p:ph type="title"/>
          </p:nvPr>
        </p:nvSpPr>
        <p:spPr/>
        <p:txBody>
          <a:bodyPr/>
          <a:lstStyle/>
          <a:p>
            <a:r>
              <a:rPr lang="zh-CN" altLang="en-US" dirty="0"/>
              <a:t>为什么要对线性连续时间系统进行离散化？</a:t>
            </a:r>
          </a:p>
        </p:txBody>
      </p:sp>
      <p:sp>
        <p:nvSpPr>
          <p:cNvPr id="3" name="内容占位符 2">
            <a:extLst>
              <a:ext uri="{FF2B5EF4-FFF2-40B4-BE49-F238E27FC236}">
                <a16:creationId xmlns:a16="http://schemas.microsoft.com/office/drawing/2014/main" id="{3E3BE8BF-DF00-49C5-A154-6635A836661A}"/>
              </a:ext>
            </a:extLst>
          </p:cNvPr>
          <p:cNvSpPr>
            <a:spLocks noGrp="1"/>
          </p:cNvSpPr>
          <p:nvPr>
            <p:ph sz="quarter" idx="13"/>
          </p:nvPr>
        </p:nvSpPr>
        <p:spPr/>
        <p:txBody>
          <a:bodyPr/>
          <a:lstStyle/>
          <a:p>
            <a:pPr marL="457200" indent="-457200">
              <a:lnSpc>
                <a:spcPct val="150000"/>
              </a:lnSpc>
              <a:buFont typeface="Wingdings" panose="05000000000000000000" pitchFamily="2" charset="2"/>
              <a:buChar char="Ø"/>
            </a:pPr>
            <a:r>
              <a:rPr lang="zh-CN" altLang="en-US" sz="2800" dirty="0"/>
              <a:t>必要性</a:t>
            </a:r>
            <a:endParaRPr lang="en-US" altLang="zh-CN" sz="2800" dirty="0"/>
          </a:p>
          <a:p>
            <a:pPr marL="457200" lvl="2" indent="0">
              <a:lnSpc>
                <a:spcPct val="150000"/>
              </a:lnSpc>
              <a:buNone/>
            </a:pPr>
            <a:r>
              <a:rPr lang="zh-CN" altLang="en-US" sz="2200" dirty="0"/>
              <a:t>由于实际工业生产中线性定常连续系统需要在线控制等，必须将连续时间系统的状态方程化为离散系统状态方程，即将矩阵微分方程化成矩阵差分方程，这就是连续系统的离散化。 </a:t>
            </a:r>
            <a:endParaRPr lang="en-US" altLang="zh-CN" sz="2200" dirty="0"/>
          </a:p>
          <a:p>
            <a:pPr marL="457200" indent="-457200">
              <a:lnSpc>
                <a:spcPct val="150000"/>
              </a:lnSpc>
              <a:buFont typeface="Wingdings" panose="05000000000000000000" pitchFamily="2" charset="2"/>
              <a:buChar char="Ø"/>
            </a:pPr>
            <a:r>
              <a:rPr lang="zh-CN" altLang="en-US" sz="2800" dirty="0"/>
              <a:t>可能性</a:t>
            </a:r>
            <a:endParaRPr lang="en-US" altLang="zh-CN" sz="2800" dirty="0"/>
          </a:p>
          <a:p>
            <a:pPr marL="457200" lvl="2" indent="0">
              <a:lnSpc>
                <a:spcPct val="150000"/>
              </a:lnSpc>
              <a:buNone/>
            </a:pPr>
            <a:r>
              <a:rPr lang="zh-CN" altLang="en-US" sz="2200" dirty="0"/>
              <a:t>利用数字计算机对线性定常连续系统求数值解是现代科学技术研究中常用的一种方法，它不仅方便，而且精确。</a:t>
            </a:r>
          </a:p>
        </p:txBody>
      </p:sp>
      <p:sp>
        <p:nvSpPr>
          <p:cNvPr id="6" name="灯片编号占位符 1">
            <a:extLst>
              <a:ext uri="{FF2B5EF4-FFF2-40B4-BE49-F238E27FC236}">
                <a16:creationId xmlns:a16="http://schemas.microsoft.com/office/drawing/2014/main" id="{E0107013-6B36-40F1-90D8-0DDE458E5CDB}"/>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95</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9A77D-68AF-45B7-BBD3-AA1AE5598033}"/>
              </a:ext>
            </a:extLst>
          </p:cNvPr>
          <p:cNvSpPr>
            <a:spLocks noGrp="1"/>
          </p:cNvSpPr>
          <p:nvPr>
            <p:ph type="title"/>
          </p:nvPr>
        </p:nvSpPr>
        <p:spPr/>
        <p:txBody>
          <a:bodyPr>
            <a:normAutofit/>
          </a:bodyPr>
          <a:lstStyle/>
          <a:p>
            <a:r>
              <a:rPr lang="zh-CN" altLang="en-US" dirty="0">
                <a:latin typeface="宋体" panose="02010600030101010101" pitchFamily="2" charset="-122"/>
              </a:rPr>
              <a:t>假定</a:t>
            </a:r>
            <a:r>
              <a:rPr lang="zh-CN" altLang="en-US" dirty="0">
                <a:latin typeface="黑体" panose="02010609060101010101" pitchFamily="49" charset="-122"/>
                <a:ea typeface="黑体" panose="02010609060101010101" pitchFamily="49" charset="-122"/>
              </a:rPr>
              <a:t>：</a:t>
            </a:r>
            <a:r>
              <a:rPr lang="zh-CN" altLang="en-US" sz="1200" dirty="0"/>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5A0221-CAF6-4F97-BB17-A4AF7BC7CA5B}"/>
                  </a:ext>
                </a:extLst>
              </p:cNvPr>
              <p:cNvSpPr>
                <a:spLocks noGrp="1"/>
              </p:cNvSpPr>
              <p:nvPr>
                <p:ph sz="quarter" idx="13"/>
              </p:nvPr>
            </p:nvSpPr>
            <p:spPr/>
            <p:txBody>
              <a:bodyPr/>
              <a:lstStyle/>
              <a:p>
                <a:pPr>
                  <a:buNone/>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）离散化按等采样周期</a:t>
                </a:r>
                <a:r>
                  <a:rPr lang="en-US" altLang="zh-CN" i="1" dirty="0">
                    <a:latin typeface="Times New Roman" panose="02020603050405020304" pitchFamily="18" charset="0"/>
                  </a:rPr>
                  <a:t>T</a:t>
                </a:r>
                <a:r>
                  <a:rPr lang="zh-CN" altLang="en-US" dirty="0">
                    <a:latin typeface="Times New Roman" panose="02020603050405020304" pitchFamily="18" charset="0"/>
                  </a:rPr>
                  <a:t>采样处理，采样时刻为 </a:t>
                </a:r>
                <a:r>
                  <a:rPr lang="en-US" altLang="zh-CN" i="1" cap="none" dirty="0" err="1">
                    <a:latin typeface="Times New Roman" panose="02020603050405020304" pitchFamily="18" charset="0"/>
                  </a:rPr>
                  <a:t>k</a:t>
                </a:r>
                <a:r>
                  <a:rPr lang="en-US" altLang="zh-CN" i="1" dirty="0" err="1">
                    <a:latin typeface="Times New Roman" panose="02020603050405020304" pitchFamily="18" charset="0"/>
                  </a:rPr>
                  <a:t>T</a:t>
                </a:r>
                <a:r>
                  <a:rPr lang="zh-CN" altLang="en-US" dirty="0">
                    <a:latin typeface="Times New Roman" panose="02020603050405020304" pitchFamily="18" charset="0"/>
                  </a:rPr>
                  <a:t>，</a:t>
                </a:r>
                <a:r>
                  <a:rPr lang="en-US" altLang="zh-CN" i="1" cap="none" dirty="0">
                    <a:latin typeface="Times New Roman" panose="02020603050405020304" pitchFamily="18" charset="0"/>
                  </a:rPr>
                  <a:t>k</a:t>
                </a:r>
                <a:r>
                  <a:rPr lang="en-US" altLang="zh-CN" dirty="0">
                    <a:latin typeface="Times New Roman" panose="02020603050405020304" pitchFamily="18" charset="0"/>
                  </a:rPr>
                  <a:t>=0</a:t>
                </a: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a:buNone/>
                </a:pPr>
                <a:r>
                  <a:rPr lang="zh-CN" altLang="en-US" dirty="0">
                    <a:latin typeface="Times New Roman" panose="02020603050405020304" pitchFamily="18" charset="0"/>
                  </a:rPr>
                  <a:t>采样脉冲为理想采样脉冲。</a:t>
                </a:r>
                <a:endParaRPr lang="en-US" altLang="zh-CN" dirty="0">
                  <a:latin typeface="Times New Roman" panose="02020603050405020304" pitchFamily="18" charset="0"/>
                </a:endParaRPr>
              </a:p>
              <a:p>
                <a:pPr>
                  <a:buNone/>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）输入向量</a:t>
                </a:r>
                <a:r>
                  <a:rPr lang="en-US" altLang="zh-CN" b="1" i="1" cap="none" dirty="0">
                    <a:latin typeface="Times New Roman" panose="02020603050405020304" pitchFamily="18" charset="0"/>
                  </a:rPr>
                  <a:t>u</a:t>
                </a:r>
                <a:r>
                  <a:rPr lang="en-US" altLang="zh-CN" dirty="0">
                    <a:latin typeface="Times New Roman" panose="02020603050405020304" pitchFamily="18" charset="0"/>
                  </a:rPr>
                  <a:t>(</a:t>
                </a:r>
                <a:r>
                  <a:rPr lang="en-US" altLang="zh-CN" i="1" cap="none" dirty="0">
                    <a:latin typeface="Times New Roman" panose="02020603050405020304" pitchFamily="18" charset="0"/>
                  </a:rPr>
                  <a:t>t</a:t>
                </a:r>
                <a:r>
                  <a:rPr lang="en-US" altLang="zh-CN" dirty="0">
                    <a:latin typeface="Times New Roman" panose="02020603050405020304" pitchFamily="18" charset="0"/>
                  </a:rPr>
                  <a:t>)</a:t>
                </a:r>
                <a:r>
                  <a:rPr lang="zh-CN" altLang="en-US" dirty="0">
                    <a:latin typeface="Times New Roman" panose="02020603050405020304" pitchFamily="18" charset="0"/>
                  </a:rPr>
                  <a:t>只在采样时刻发生变化，在相邻两采样时刻之间的数值通过零阶保持器保持不变，即 </a:t>
                </a:r>
              </a:p>
              <a:p>
                <a:pPr algn="ctr" fontAlgn="base">
                  <a:lnSpc>
                    <a:spcPct val="100000"/>
                  </a:lnSpc>
                  <a:spcBef>
                    <a:spcPct val="0"/>
                  </a:spcBef>
                  <a:spcAft>
                    <a:spcPct val="0"/>
                  </a:spcAft>
                  <a:buClrTx/>
                  <a:buNone/>
                </a:pPr>
                <a:r>
                  <a:rPr lang="zh-CN" altLang="en-US" dirty="0">
                    <a:latin typeface="Times New Roman" panose="02020603050405020304" pitchFamily="18" charset="0"/>
                  </a:rPr>
                  <a:t> </a:t>
                </a:r>
                <a14:m>
                  <m:oMath xmlns:m="http://schemas.openxmlformats.org/officeDocument/2006/math">
                    <m:r>
                      <a:rPr lang="zh-CN" altLang="en-US" sz="2300" b="1" i="1" cap="none">
                        <a:solidFill>
                          <a:srgbClr val="000000"/>
                        </a:solidFill>
                        <a:latin typeface="Cambria Math" panose="02040503050406030204" pitchFamily="18" charset="0"/>
                        <a:cs typeface="+mn-cs"/>
                      </a:rPr>
                      <m:t>𝒖</m:t>
                    </m:r>
                    <m:r>
                      <a:rPr lang="zh-CN" altLang="en-US" sz="2300" i="1" cap="none">
                        <a:solidFill>
                          <a:srgbClr val="000000"/>
                        </a:solidFill>
                        <a:latin typeface="Cambria Math" panose="02040503050406030204" pitchFamily="18" charset="0"/>
                        <a:cs typeface="+mn-cs"/>
                      </a:rPr>
                      <m:t>(</m:t>
                    </m:r>
                    <m:r>
                      <a:rPr lang="zh-CN" altLang="en-US" sz="2300" i="1" cap="none">
                        <a:solidFill>
                          <a:srgbClr val="000000"/>
                        </a:solidFill>
                        <a:latin typeface="Cambria Math" panose="02040503050406030204" pitchFamily="18" charset="0"/>
                        <a:cs typeface="+mn-cs"/>
                      </a:rPr>
                      <m:t>𝑡</m:t>
                    </m:r>
                    <m:r>
                      <a:rPr lang="zh-CN" altLang="en-US" sz="2300" i="1" cap="none">
                        <a:solidFill>
                          <a:srgbClr val="000000"/>
                        </a:solidFill>
                        <a:latin typeface="Cambria Math" panose="02040503050406030204" pitchFamily="18" charset="0"/>
                        <a:cs typeface="+mn-cs"/>
                      </a:rPr>
                      <m:t>)=</m:t>
                    </m:r>
                    <m:r>
                      <a:rPr lang="zh-CN" altLang="en-US" sz="2300" b="1" i="1" cap="none">
                        <a:solidFill>
                          <a:srgbClr val="000000"/>
                        </a:solidFill>
                        <a:latin typeface="Cambria Math" panose="02040503050406030204" pitchFamily="18" charset="0"/>
                        <a:cs typeface="+mn-cs"/>
                      </a:rPr>
                      <m:t>𝒖</m:t>
                    </m:r>
                    <m:r>
                      <a:rPr lang="zh-CN" altLang="en-US" sz="2300" i="1" cap="none">
                        <a:solidFill>
                          <a:srgbClr val="000000"/>
                        </a:solidFill>
                        <a:latin typeface="Cambria Math" panose="02040503050406030204" pitchFamily="18" charset="0"/>
                        <a:cs typeface="+mn-cs"/>
                      </a:rPr>
                      <m:t>(</m:t>
                    </m:r>
                    <m:r>
                      <a:rPr lang="zh-CN" altLang="en-US" sz="2300" i="1" cap="none">
                        <a:solidFill>
                          <a:srgbClr val="000000"/>
                        </a:solidFill>
                        <a:latin typeface="Cambria Math" panose="02040503050406030204" pitchFamily="18" charset="0"/>
                        <a:cs typeface="+mn-cs"/>
                      </a:rPr>
                      <m:t>𝑘𝑇</m:t>
                    </m:r>
                    <m:r>
                      <a:rPr lang="zh-CN" altLang="en-US" sz="2300" i="1" cap="none">
                        <a:solidFill>
                          <a:srgbClr val="000000"/>
                        </a:solidFill>
                        <a:latin typeface="Cambria Math" panose="02040503050406030204" pitchFamily="18" charset="0"/>
                        <a:cs typeface="+mn-cs"/>
                      </a:rPr>
                      <m:t>)</m:t>
                    </m:r>
                  </m:oMath>
                </a14:m>
                <a:r>
                  <a:rPr lang="zh-CN" altLang="en-US" sz="2300" cap="none" dirty="0">
                    <a:solidFill>
                      <a:srgbClr val="355071"/>
                    </a:solidFill>
                    <a:latin typeface="Times New Roman" panose="02020603050405020304" pitchFamily="18" charset="0"/>
                    <a:ea typeface="宋体" panose="02010600030101010101" pitchFamily="2" charset="-122"/>
                  </a:rPr>
                  <a:t>，</a:t>
                </a:r>
                <a14:m>
                  <m:oMath xmlns:m="http://schemas.openxmlformats.org/officeDocument/2006/math">
                    <m:r>
                      <a:rPr lang="zh-CN" altLang="en-US" sz="2000" i="1">
                        <a:solidFill>
                          <a:srgbClr val="000000"/>
                        </a:solidFill>
                        <a:latin typeface="Cambria Math" panose="02040503050406030204" pitchFamily="18" charset="0"/>
                      </a:rPr>
                      <m:t>𝑘𝑇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𝑇</m:t>
                    </m:r>
                  </m:oMath>
                </a14:m>
                <a:endParaRPr lang="zh-CN" altLang="en-US" sz="2300" cap="none" dirty="0">
                  <a:solidFill>
                    <a:srgbClr val="355071"/>
                  </a:solidFill>
                  <a:latin typeface="Times New Roman" panose="02020603050405020304" pitchFamily="18" charset="0"/>
                  <a:ea typeface="宋体" panose="02010600030101010101" pitchFamily="2" charset="-122"/>
                </a:endParaRPr>
              </a:p>
              <a:p>
                <a:pPr>
                  <a:buNone/>
                </a:pPr>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3</a:t>
                </a:r>
                <a:r>
                  <a:rPr lang="zh-CN" altLang="en-US"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rPr>
                  <a:t>采样周期的选择满足香农（</a:t>
                </a:r>
                <a:r>
                  <a:rPr lang="en-US" altLang="zh-CN" cap="none" dirty="0">
                    <a:latin typeface="Times New Roman" panose="02020603050405020304" pitchFamily="18" charset="0"/>
                  </a:rPr>
                  <a:t>Shannon</a:t>
                </a:r>
                <a:r>
                  <a:rPr lang="zh-CN" altLang="en-US" cap="none" dirty="0">
                    <a:latin typeface="Times New Roman" panose="02020603050405020304" pitchFamily="18" charset="0"/>
                  </a:rPr>
                  <a:t>）</a:t>
                </a:r>
                <a:r>
                  <a:rPr lang="zh-CN" altLang="en-US" dirty="0">
                    <a:latin typeface="Times New Roman" panose="02020603050405020304" pitchFamily="18" charset="0"/>
                  </a:rPr>
                  <a:t>采样定理</a:t>
                </a:r>
                <a:r>
                  <a:rPr lang="en-US" altLang="zh-CN" dirty="0">
                    <a:latin typeface="Times New Roman" panose="02020603050405020304" pitchFamily="18" charset="0"/>
                  </a:rPr>
                  <a:t>(</a:t>
                </a:r>
                <a:r>
                  <a:rPr lang="zh-CN" altLang="en-US" dirty="0">
                    <a:latin typeface="Times New Roman" panose="02020603050405020304" pitchFamily="18" charset="0"/>
                  </a:rPr>
                  <a:t>奈奎斯特采样定理</a:t>
                </a:r>
                <a:r>
                  <a:rPr lang="en-US" altLang="zh-CN" dirty="0">
                    <a:latin typeface="Times New Roman" panose="02020603050405020304" pitchFamily="18" charset="0"/>
                  </a:rPr>
                  <a:t>)</a:t>
                </a:r>
                <a:r>
                  <a:rPr lang="zh-CN" altLang="en-US" dirty="0">
                    <a:latin typeface="Times New Roman" panose="02020603050405020304" pitchFamily="18" charset="0"/>
                    <a:ea typeface="黑体" panose="02010609060101010101" pitchFamily="49" charset="-122"/>
                  </a:rPr>
                  <a:t>。</a:t>
                </a:r>
                <a:r>
                  <a:rPr lang="zh-CN" altLang="en-US" sz="1050" dirty="0">
                    <a:latin typeface="Times New Roman" panose="02020603050405020304" pitchFamily="18" charset="0"/>
                  </a:rPr>
                  <a:t> </a:t>
                </a:r>
                <a:endParaRPr lang="zh-CN" altLang="en-US" dirty="0">
                  <a:latin typeface="Times New Roman" panose="02020603050405020304" pitchFamily="18" charset="0"/>
                </a:endParaRPr>
              </a:p>
              <a:p>
                <a:pPr>
                  <a:buNone/>
                </a:pPr>
                <a:endParaRPr lang="zh-CN" altLang="en-US" dirty="0">
                  <a:latin typeface="Times New Roman" panose="02020603050405020304" pitchFamily="18" charset="0"/>
                </a:endParaRPr>
              </a:p>
              <a:p>
                <a:pPr>
                  <a:buNone/>
                </a:pPr>
                <a:endParaRPr lang="zh-CN" altLang="en-US" dirty="0">
                  <a:latin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CE5A0221-CAF6-4F97-BB17-A4AF7BC7CA5B}"/>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zh-CN" altLang="en-US">
                    <a:noFill/>
                  </a:rPr>
                  <a:t> </a:t>
                </a:r>
              </a:p>
            </p:txBody>
          </p:sp>
        </mc:Fallback>
      </mc:AlternateContent>
      <p:sp>
        <p:nvSpPr>
          <p:cNvPr id="154630" name="Rectangle 6">
            <a:extLst>
              <a:ext uri="{FF2B5EF4-FFF2-40B4-BE49-F238E27FC236}">
                <a16:creationId xmlns:a16="http://schemas.microsoft.com/office/drawing/2014/main" id="{D7449429-55A0-4254-9E42-6DD5929DFB21}"/>
              </a:ext>
            </a:extLst>
          </p:cNvPr>
          <p:cNvSpPr>
            <a:spLocks noChangeArrowheads="1"/>
          </p:cNvSpPr>
          <p:nvPr/>
        </p:nvSpPr>
        <p:spPr bwMode="auto">
          <a:xfrm>
            <a:off x="5695950" y="33289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4632" name="Rectangle 8">
            <a:extLst>
              <a:ext uri="{FF2B5EF4-FFF2-40B4-BE49-F238E27FC236}">
                <a16:creationId xmlns:a16="http://schemas.microsoft.com/office/drawing/2014/main" id="{FA507BA3-9347-4BF6-B361-48D8BB6D7115}"/>
              </a:ext>
            </a:extLst>
          </p:cNvPr>
          <p:cNvSpPr>
            <a:spLocks noChangeArrowheads="1"/>
          </p:cNvSpPr>
          <p:nvPr/>
        </p:nvSpPr>
        <p:spPr bwMode="auto">
          <a:xfrm>
            <a:off x="5581650" y="33289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4637" name="Rectangle 13">
            <a:extLst>
              <a:ext uri="{FF2B5EF4-FFF2-40B4-BE49-F238E27FC236}">
                <a16:creationId xmlns:a16="http://schemas.microsoft.com/office/drawing/2014/main" id="{61AC6C75-F695-4D9B-97CD-E188D37AF227}"/>
              </a:ext>
            </a:extLst>
          </p:cNvPr>
          <p:cNvSpPr>
            <a:spLocks noChangeArrowheads="1"/>
          </p:cNvSpPr>
          <p:nvPr/>
        </p:nvSpPr>
        <p:spPr bwMode="auto">
          <a:xfrm>
            <a:off x="5443538" y="33289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灯片编号占位符 1">
            <a:extLst>
              <a:ext uri="{FF2B5EF4-FFF2-40B4-BE49-F238E27FC236}">
                <a16:creationId xmlns:a16="http://schemas.microsoft.com/office/drawing/2014/main" id="{79B96221-5333-42C7-AA46-3E334CFE6417}"/>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96</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52D25-F30F-447D-A5D8-574395E0C4AF}"/>
              </a:ext>
            </a:extLst>
          </p:cNvPr>
          <p:cNvSpPr>
            <a:spLocks noGrp="1"/>
          </p:cNvSpPr>
          <p:nvPr>
            <p:ph type="title"/>
          </p:nvPr>
        </p:nvSpPr>
        <p:spPr/>
        <p:txBody>
          <a:bodyPr>
            <a:normAutofit/>
          </a:bodyPr>
          <a:lstStyle/>
          <a:p>
            <a:r>
              <a:rPr lang="en-US" altLang="zh-CN" dirty="0"/>
              <a:t>2.6.1 </a:t>
            </a:r>
            <a:r>
              <a:rPr lang="zh-CN" altLang="en-US" dirty="0"/>
              <a:t>线性定常系统状态方程式的离散化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90E64E-FD77-4A5C-A541-8FD0C8ED48E6}"/>
                  </a:ext>
                </a:extLst>
              </p:cNvPr>
              <p:cNvSpPr>
                <a:spLocks noGrp="1"/>
              </p:cNvSpPr>
              <p:nvPr>
                <p:ph sz="quarter" idx="13"/>
              </p:nvPr>
            </p:nvSpPr>
            <p:spPr/>
            <p:txBody>
              <a:bodyPr/>
              <a:lstStyle/>
              <a:p>
                <a:pPr>
                  <a:buNone/>
                </a:pPr>
                <a:r>
                  <a:rPr lang="zh-CN" altLang="en-US" dirty="0">
                    <a:solidFill>
                      <a:schemeClr val="tx1"/>
                    </a:solidFill>
                    <a:latin typeface="Times New Roman" panose="02020603050405020304" pitchFamily="18" charset="0"/>
                  </a:rPr>
                  <a:t>线性定常连续系统的状态方程为 </a:t>
                </a:r>
              </a:p>
              <a:p>
                <a:pPr>
                  <a:buNone/>
                </a:pPr>
                <a14:m>
                  <m:oMathPara xmlns:m="http://schemas.openxmlformats.org/officeDocument/2006/math">
                    <m:oMathParaPr>
                      <m:jc m:val="centerGroup"/>
                    </m:oMathParaPr>
                    <m:oMath xmlns:m="http://schemas.openxmlformats.org/officeDocument/2006/math">
                      <m:acc>
                        <m:accPr>
                          <m:chr m:val="̇"/>
                          <m:ctrlPr>
                            <a:rPr lang="zh-CN" altLang="en-US" b="1" i="1">
                              <a:solidFill>
                                <a:schemeClr val="tx1"/>
                              </a:solidFill>
                              <a:latin typeface="Cambria Math" panose="02040503050406030204" pitchFamily="18" charset="0"/>
                            </a:rPr>
                          </m:ctrlPr>
                        </m:accPr>
                        <m:e>
                          <m:r>
                            <a:rPr lang="zh-CN" altLang="en-US" b="1" i="1">
                              <a:solidFill>
                                <a:schemeClr val="tx1"/>
                              </a:solidFill>
                              <a:latin typeface="Cambria Math" panose="02040503050406030204" pitchFamily="18" charset="0"/>
                            </a:rPr>
                            <m:t>𝒙</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𝑨𝒙</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𝑩𝒖</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m:oMathPara>
                </a14:m>
                <a:endParaRPr lang="zh-CN" altLang="en-US" dirty="0">
                  <a:solidFill>
                    <a:schemeClr val="tx1"/>
                  </a:solidFill>
                  <a:latin typeface="Times New Roman" panose="02020603050405020304" pitchFamily="18" charset="0"/>
                </a:endParaRPr>
              </a:p>
              <a:p>
                <a:pPr lvl="0" fontAlgn="base">
                  <a:spcAft>
                    <a:spcPct val="0"/>
                  </a:spcAft>
                  <a:buClrTx/>
                  <a:buNone/>
                </a:pPr>
                <a:r>
                  <a:rPr lang="zh-CN" altLang="en-US" dirty="0">
                    <a:solidFill>
                      <a:schemeClr val="tx1"/>
                    </a:solidFill>
                    <a:latin typeface="Times New Roman" panose="02020603050405020304" pitchFamily="18" charset="0"/>
                  </a:rPr>
                  <a:t>状态方程的解为 </a:t>
                </a:r>
                <a14:m>
                  <m:oMath xmlns:m="http://schemas.openxmlformats.org/officeDocument/2006/math">
                    <m:r>
                      <a:rPr lang="zh-CN" altLang="en-US" b="1" i="1" cap="none">
                        <a:solidFill>
                          <a:schemeClr val="tx1"/>
                        </a:solidFill>
                        <a:latin typeface="Cambria Math" panose="02040503050406030204" pitchFamily="18" charset="0"/>
                        <a:cs typeface="+mn-cs"/>
                      </a:rPr>
                      <m:t>𝒙</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𝑡</m:t>
                    </m:r>
                    <m:r>
                      <a:rPr lang="zh-CN" altLang="en-US" i="1" cap="none">
                        <a:solidFill>
                          <a:schemeClr val="tx1"/>
                        </a:solidFill>
                        <a:latin typeface="Cambria Math" panose="02040503050406030204" pitchFamily="18" charset="0"/>
                        <a:cs typeface="+mn-cs"/>
                      </a:rPr>
                      <m:t>)=</m:t>
                    </m:r>
                    <m:sSup>
                      <m:sSupPr>
                        <m:ctrlPr>
                          <a:rPr lang="zh-CN" altLang="en-US" i="1" cap="none">
                            <a:solidFill>
                              <a:schemeClr val="tx1"/>
                            </a:solidFill>
                            <a:latin typeface="Cambria Math" panose="02040503050406030204" pitchFamily="18" charset="0"/>
                            <a:cs typeface="+mn-cs"/>
                          </a:rPr>
                        </m:ctrlPr>
                      </m:sSupPr>
                      <m:e>
                        <m:r>
                          <a:rPr lang="zh-CN" altLang="en-US" i="1" cap="none">
                            <a:solidFill>
                              <a:schemeClr val="tx1"/>
                            </a:solidFill>
                            <a:latin typeface="Cambria Math" panose="02040503050406030204" pitchFamily="18" charset="0"/>
                            <a:cs typeface="+mn-cs"/>
                          </a:rPr>
                          <m:t>𝑒</m:t>
                        </m:r>
                      </m:e>
                      <m:sup>
                        <m:r>
                          <a:rPr lang="zh-CN" altLang="en-US" b="1" i="1" cap="none">
                            <a:solidFill>
                              <a:schemeClr val="tx1"/>
                            </a:solidFill>
                            <a:latin typeface="Cambria Math" panose="02040503050406030204" pitchFamily="18" charset="0"/>
                            <a:cs typeface="+mn-cs"/>
                          </a:rPr>
                          <m:t>𝑨</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𝑡</m:t>
                        </m:r>
                        <m:r>
                          <a:rPr lang="zh-CN" altLang="en-US" i="1" cap="none">
                            <a:solidFill>
                              <a:schemeClr val="tx1"/>
                            </a:solidFill>
                            <a:latin typeface="Cambria Math" panose="02040503050406030204" pitchFamily="18" charset="0"/>
                            <a:cs typeface="+mn-cs"/>
                          </a:rPr>
                          <m:t>−</m:t>
                        </m:r>
                        <m:sSub>
                          <m:sSubPr>
                            <m:ctrlPr>
                              <a:rPr lang="zh-CN" altLang="en-US" i="1" cap="none">
                                <a:solidFill>
                                  <a:schemeClr val="tx1"/>
                                </a:solidFill>
                                <a:latin typeface="Cambria Math" panose="02040503050406030204" pitchFamily="18" charset="0"/>
                                <a:cs typeface="+mn-cs"/>
                              </a:rPr>
                            </m:ctrlPr>
                          </m:sSubPr>
                          <m:e>
                            <m:r>
                              <a:rPr lang="zh-CN" altLang="en-US" i="1" cap="none">
                                <a:solidFill>
                                  <a:schemeClr val="tx1"/>
                                </a:solidFill>
                                <a:latin typeface="Cambria Math" panose="02040503050406030204" pitchFamily="18" charset="0"/>
                                <a:cs typeface="+mn-cs"/>
                              </a:rPr>
                              <m:t>𝑡</m:t>
                            </m:r>
                          </m:e>
                          <m:sub>
                            <m:r>
                              <a:rPr lang="zh-CN" altLang="en-US" i="1" cap="none">
                                <a:solidFill>
                                  <a:schemeClr val="tx1"/>
                                </a:solidFill>
                                <a:latin typeface="Cambria Math" panose="02040503050406030204" pitchFamily="18" charset="0"/>
                                <a:cs typeface="+mn-cs"/>
                              </a:rPr>
                              <m:t>0</m:t>
                            </m:r>
                          </m:sub>
                        </m:sSub>
                        <m:r>
                          <a:rPr lang="zh-CN" altLang="en-US" i="1" cap="none">
                            <a:solidFill>
                              <a:schemeClr val="tx1"/>
                            </a:solidFill>
                            <a:latin typeface="Cambria Math" panose="02040503050406030204" pitchFamily="18" charset="0"/>
                            <a:cs typeface="+mn-cs"/>
                          </a:rPr>
                          <m:t>)</m:t>
                        </m:r>
                      </m:sup>
                    </m:sSup>
                    <m:r>
                      <a:rPr lang="zh-CN" altLang="en-US" b="1" i="1" cap="none">
                        <a:solidFill>
                          <a:schemeClr val="tx1"/>
                        </a:solidFill>
                        <a:latin typeface="Cambria Math" panose="02040503050406030204" pitchFamily="18" charset="0"/>
                        <a:cs typeface="+mn-cs"/>
                      </a:rPr>
                      <m:t>𝒙</m:t>
                    </m:r>
                    <m:r>
                      <a:rPr lang="zh-CN" altLang="en-US" i="1" cap="none">
                        <a:solidFill>
                          <a:schemeClr val="tx1"/>
                        </a:solidFill>
                        <a:latin typeface="Cambria Math" panose="02040503050406030204" pitchFamily="18" charset="0"/>
                        <a:cs typeface="+mn-cs"/>
                      </a:rPr>
                      <m:t>(0)+</m:t>
                    </m:r>
                    <m:nary>
                      <m:naryPr>
                        <m:ctrlPr>
                          <a:rPr lang="zh-CN" altLang="en-US" i="1" cap="none">
                            <a:solidFill>
                              <a:schemeClr val="tx1"/>
                            </a:solidFill>
                            <a:latin typeface="Cambria Math" panose="02040503050406030204" pitchFamily="18" charset="0"/>
                            <a:cs typeface="+mn-cs"/>
                          </a:rPr>
                        </m:ctrlPr>
                      </m:naryPr>
                      <m:sub>
                        <m:sSub>
                          <m:sSubPr>
                            <m:ctrlPr>
                              <a:rPr lang="zh-CN" altLang="en-US" i="1" cap="none">
                                <a:solidFill>
                                  <a:schemeClr val="tx1"/>
                                </a:solidFill>
                                <a:latin typeface="Cambria Math" panose="02040503050406030204" pitchFamily="18" charset="0"/>
                                <a:cs typeface="+mn-cs"/>
                              </a:rPr>
                            </m:ctrlPr>
                          </m:sSubPr>
                          <m:e>
                            <m:r>
                              <a:rPr lang="zh-CN" altLang="en-US" i="1" cap="none">
                                <a:solidFill>
                                  <a:schemeClr val="tx1"/>
                                </a:solidFill>
                                <a:latin typeface="Cambria Math" panose="02040503050406030204" pitchFamily="18" charset="0"/>
                                <a:cs typeface="+mn-cs"/>
                              </a:rPr>
                              <m:t>𝑡</m:t>
                            </m:r>
                          </m:e>
                          <m:sub>
                            <m:r>
                              <a:rPr lang="zh-CN" altLang="en-US" i="1" cap="none">
                                <a:solidFill>
                                  <a:schemeClr val="tx1"/>
                                </a:solidFill>
                                <a:latin typeface="Cambria Math" panose="02040503050406030204" pitchFamily="18" charset="0"/>
                                <a:cs typeface="+mn-cs"/>
                              </a:rPr>
                              <m:t>0</m:t>
                            </m:r>
                          </m:sub>
                        </m:sSub>
                      </m:sub>
                      <m:sup>
                        <m:r>
                          <a:rPr lang="zh-CN" altLang="en-US" i="1" cap="none">
                            <a:solidFill>
                              <a:schemeClr val="tx1"/>
                            </a:solidFill>
                            <a:latin typeface="Cambria Math" panose="02040503050406030204" pitchFamily="18" charset="0"/>
                            <a:cs typeface="+mn-cs"/>
                          </a:rPr>
                          <m:t>𝑡</m:t>
                        </m:r>
                      </m:sup>
                      <m:e>
                        <m:sSup>
                          <m:sSupPr>
                            <m:ctrlPr>
                              <a:rPr lang="zh-CN" altLang="en-US" i="1" cap="none">
                                <a:solidFill>
                                  <a:schemeClr val="tx1"/>
                                </a:solidFill>
                                <a:latin typeface="Cambria Math" panose="02040503050406030204" pitchFamily="18" charset="0"/>
                                <a:cs typeface="+mn-cs"/>
                              </a:rPr>
                            </m:ctrlPr>
                          </m:sSupPr>
                          <m:e>
                            <m:r>
                              <a:rPr lang="zh-CN" altLang="en-US" i="1" cap="none">
                                <a:solidFill>
                                  <a:schemeClr val="tx1"/>
                                </a:solidFill>
                                <a:latin typeface="Cambria Math" panose="02040503050406030204" pitchFamily="18" charset="0"/>
                                <a:cs typeface="+mn-cs"/>
                              </a:rPr>
                              <m:t>𝑒</m:t>
                            </m:r>
                          </m:e>
                          <m:sup>
                            <m:r>
                              <a:rPr lang="zh-CN" altLang="en-US" b="1" i="1" cap="none">
                                <a:solidFill>
                                  <a:schemeClr val="tx1"/>
                                </a:solidFill>
                                <a:latin typeface="Cambria Math" panose="02040503050406030204" pitchFamily="18" charset="0"/>
                                <a:cs typeface="+mn-cs"/>
                              </a:rPr>
                              <m:t>𝑨</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𝑡</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𝜏</m:t>
                            </m:r>
                            <m:r>
                              <a:rPr lang="zh-CN" altLang="en-US" i="1" cap="none">
                                <a:solidFill>
                                  <a:schemeClr val="tx1"/>
                                </a:solidFill>
                                <a:latin typeface="Cambria Math" panose="02040503050406030204" pitchFamily="18" charset="0"/>
                                <a:cs typeface="+mn-cs"/>
                              </a:rPr>
                              <m:t>)</m:t>
                            </m:r>
                          </m:sup>
                        </m:sSup>
                        <m:r>
                          <a:rPr lang="zh-CN" altLang="en-US" b="1" i="1" cap="none">
                            <a:solidFill>
                              <a:schemeClr val="tx1"/>
                            </a:solidFill>
                            <a:latin typeface="Cambria Math" panose="02040503050406030204" pitchFamily="18" charset="0"/>
                            <a:cs typeface="+mn-cs"/>
                          </a:rPr>
                          <m:t>𝑩𝒖</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𝜏</m:t>
                        </m:r>
                        <m:r>
                          <a:rPr lang="zh-CN" altLang="en-US" i="1" cap="none">
                            <a:solidFill>
                              <a:schemeClr val="tx1"/>
                            </a:solidFill>
                            <a:latin typeface="Cambria Math" panose="02040503050406030204" pitchFamily="18" charset="0"/>
                            <a:cs typeface="+mn-cs"/>
                          </a:rPr>
                          <m:t>)</m:t>
                        </m:r>
                        <m:func>
                          <m:funcPr>
                            <m:ctrlPr>
                              <a:rPr lang="zh-CN" altLang="en-US" i="1" cap="none">
                                <a:solidFill>
                                  <a:schemeClr val="tx1"/>
                                </a:solidFill>
                                <a:latin typeface="Cambria Math" panose="02040503050406030204" pitchFamily="18" charset="0"/>
                                <a:cs typeface="+mn-cs"/>
                              </a:rPr>
                            </m:ctrlPr>
                          </m:funcPr>
                          <m:fName>
                            <m:r>
                              <a:rPr lang="zh-CN" altLang="en-US" b="0" i="1" cap="none">
                                <a:solidFill>
                                  <a:schemeClr val="tx1"/>
                                </a:solidFill>
                                <a:latin typeface="Cambria Math" panose="02040503050406030204" pitchFamily="18" charset="0"/>
                                <a:cs typeface="+mn-cs"/>
                              </a:rPr>
                              <m:t>𝑑</m:t>
                            </m:r>
                          </m:fName>
                          <m:e>
                            <m:r>
                              <a:rPr lang="zh-CN" altLang="en-US" i="1" cap="none">
                                <a:solidFill>
                                  <a:schemeClr val="tx1"/>
                                </a:solidFill>
                                <a:latin typeface="Cambria Math" panose="02040503050406030204" pitchFamily="18" charset="0"/>
                                <a:cs typeface="+mn-cs"/>
                              </a:rPr>
                              <m:t>𝜏</m:t>
                            </m:r>
                          </m:e>
                        </m:func>
                      </m:e>
                    </m:nary>
                  </m:oMath>
                </a14:m>
                <a:endParaRPr lang="en-US" altLang="zh-CN" cap="none" dirty="0">
                  <a:solidFill>
                    <a:schemeClr val="tx1"/>
                  </a:solidFill>
                  <a:latin typeface="Times New Roman" panose="02020603050405020304" pitchFamily="18" charset="0"/>
                </a:endParaRPr>
              </a:p>
              <a:p>
                <a:pPr marL="342900" indent="-342900" fontAlgn="base">
                  <a:spcAft>
                    <a:spcPct val="0"/>
                  </a:spcAft>
                  <a:buClrTx/>
                </a:pPr>
                <a:r>
                  <a:rPr lang="zh-CN" altLang="en-US" cap="none" dirty="0">
                    <a:solidFill>
                      <a:schemeClr val="tx1"/>
                    </a:solidFill>
                    <a:latin typeface="Times New Roman" panose="02020603050405020304" pitchFamily="18" charset="0"/>
                  </a:rPr>
                  <a:t>当考虑在两相邻采样时刻 </a:t>
                </a:r>
                <a:r>
                  <a:rPr lang="en-US" altLang="zh-CN" i="1" cap="none" dirty="0">
                    <a:solidFill>
                      <a:schemeClr val="tx1"/>
                    </a:solidFill>
                    <a:latin typeface="Times New Roman" panose="02020603050405020304" pitchFamily="18" charset="0"/>
                  </a:rPr>
                  <a:t>t</a:t>
                </a:r>
                <a:r>
                  <a:rPr lang="en-US" altLang="zh-CN" cap="none" baseline="-25000" dirty="0">
                    <a:solidFill>
                      <a:schemeClr val="tx1"/>
                    </a:solidFill>
                    <a:latin typeface="Times New Roman" panose="02020603050405020304" pitchFamily="18" charset="0"/>
                  </a:rPr>
                  <a:t>0</a:t>
                </a:r>
                <a:r>
                  <a:rPr lang="en-US" altLang="zh-CN" cap="none" dirty="0">
                    <a:solidFill>
                      <a:schemeClr val="tx1"/>
                    </a:solidFill>
                    <a:latin typeface="Times New Roman" panose="02020603050405020304" pitchFamily="18" charset="0"/>
                  </a:rPr>
                  <a:t>=</a:t>
                </a:r>
                <a:r>
                  <a:rPr lang="en-US" altLang="zh-CN" i="1" cap="none" dirty="0" err="1">
                    <a:solidFill>
                      <a:schemeClr val="tx1"/>
                    </a:solidFill>
                    <a:latin typeface="Times New Roman" panose="02020603050405020304" pitchFamily="18" charset="0"/>
                  </a:rPr>
                  <a:t>kT</a:t>
                </a:r>
                <a:r>
                  <a:rPr lang="zh-CN" altLang="en-US" cap="none" dirty="0">
                    <a:solidFill>
                      <a:schemeClr val="tx1"/>
                    </a:solidFill>
                    <a:latin typeface="Times New Roman" panose="02020603050405020304" pitchFamily="18" charset="0"/>
                  </a:rPr>
                  <a:t>和</a:t>
                </a:r>
                <a:r>
                  <a:rPr lang="en-US" altLang="zh-CN" i="1" cap="none" dirty="0">
                    <a:solidFill>
                      <a:schemeClr val="tx1"/>
                    </a:solidFill>
                    <a:latin typeface="Times New Roman" panose="02020603050405020304" pitchFamily="18" charset="0"/>
                  </a:rPr>
                  <a:t>t</a:t>
                </a:r>
                <a:r>
                  <a:rPr lang="en-US" altLang="zh-CN" cap="none" dirty="0">
                    <a:solidFill>
                      <a:schemeClr val="tx1"/>
                    </a:solidFill>
                    <a:latin typeface="Times New Roman" panose="02020603050405020304" pitchFamily="18" charset="0"/>
                  </a:rPr>
                  <a:t>=(</a:t>
                </a:r>
                <a:r>
                  <a:rPr lang="en-US" altLang="zh-CN" i="1" cap="none" dirty="0">
                    <a:solidFill>
                      <a:schemeClr val="tx1"/>
                    </a:solidFill>
                    <a:latin typeface="Times New Roman" panose="02020603050405020304" pitchFamily="18" charset="0"/>
                  </a:rPr>
                  <a:t>k</a:t>
                </a:r>
                <a:r>
                  <a:rPr lang="en-US" altLang="zh-CN" cap="none" dirty="0">
                    <a:solidFill>
                      <a:schemeClr val="tx1"/>
                    </a:solidFill>
                    <a:latin typeface="Times New Roman" panose="02020603050405020304" pitchFamily="18" charset="0"/>
                  </a:rPr>
                  <a:t>+1)</a:t>
                </a:r>
                <a:r>
                  <a:rPr lang="en-US" altLang="zh-CN" i="1" cap="none" dirty="0">
                    <a:solidFill>
                      <a:schemeClr val="tx1"/>
                    </a:solidFill>
                    <a:latin typeface="Times New Roman" panose="02020603050405020304" pitchFamily="18" charset="0"/>
                  </a:rPr>
                  <a:t>T</a:t>
                </a:r>
                <a:r>
                  <a:rPr lang="zh-CN" altLang="en-US" cap="none" dirty="0">
                    <a:solidFill>
                      <a:schemeClr val="tx1"/>
                    </a:solidFill>
                    <a:latin typeface="Times New Roman" panose="02020603050405020304" pitchFamily="18" charset="0"/>
                  </a:rPr>
                  <a:t>之间状态方程的解时，其输入向量</a:t>
                </a:r>
                <a:r>
                  <a:rPr lang="en-US" altLang="zh-CN" b="1" i="1" cap="none" dirty="0">
                    <a:solidFill>
                      <a:schemeClr val="tx1"/>
                    </a:solidFill>
                    <a:latin typeface="Times New Roman" panose="02020603050405020304" pitchFamily="18" charset="0"/>
                  </a:rPr>
                  <a:t>u</a:t>
                </a:r>
                <a:r>
                  <a:rPr lang="en-US" altLang="zh-CN" cap="none" dirty="0">
                    <a:solidFill>
                      <a:schemeClr val="tx1"/>
                    </a:solidFill>
                    <a:latin typeface="Times New Roman" panose="02020603050405020304" pitchFamily="18" charset="0"/>
                  </a:rPr>
                  <a:t>(</a:t>
                </a:r>
                <a:r>
                  <a:rPr lang="en-US" altLang="zh-CN" i="1" cap="none" dirty="0">
                    <a:solidFill>
                      <a:schemeClr val="tx1"/>
                    </a:solidFill>
                    <a:latin typeface="Times New Roman" panose="02020603050405020304" pitchFamily="18" charset="0"/>
                  </a:rPr>
                  <a:t>t</a:t>
                </a:r>
                <a:r>
                  <a:rPr lang="en-US" altLang="zh-CN" cap="none" dirty="0">
                    <a:solidFill>
                      <a:schemeClr val="tx1"/>
                    </a:solidFill>
                    <a:latin typeface="Times New Roman" panose="02020603050405020304" pitchFamily="18" charset="0"/>
                  </a:rPr>
                  <a:t>)=</a:t>
                </a:r>
                <a:r>
                  <a:rPr lang="en-US" altLang="zh-CN" b="1" i="1" cap="none" dirty="0">
                    <a:solidFill>
                      <a:schemeClr val="tx1"/>
                    </a:solidFill>
                    <a:latin typeface="Times New Roman" panose="02020603050405020304" pitchFamily="18" charset="0"/>
                  </a:rPr>
                  <a:t> u</a:t>
                </a:r>
                <a:r>
                  <a:rPr lang="en-US" altLang="zh-CN" cap="none" dirty="0">
                    <a:solidFill>
                      <a:schemeClr val="tx1"/>
                    </a:solidFill>
                    <a:latin typeface="Times New Roman" panose="02020603050405020304" pitchFamily="18" charset="0"/>
                  </a:rPr>
                  <a:t>(</a:t>
                </a:r>
                <a:r>
                  <a:rPr lang="en-US" altLang="zh-CN" i="1" cap="none" dirty="0" err="1">
                    <a:solidFill>
                      <a:schemeClr val="tx1"/>
                    </a:solidFill>
                    <a:latin typeface="Times New Roman" panose="02020603050405020304" pitchFamily="18" charset="0"/>
                  </a:rPr>
                  <a:t>kT</a:t>
                </a:r>
                <a:r>
                  <a:rPr lang="en-US" altLang="zh-CN" cap="none" dirty="0">
                    <a:solidFill>
                      <a:schemeClr val="tx1"/>
                    </a:solidFill>
                    <a:latin typeface="Times New Roman" panose="02020603050405020304" pitchFamily="18" charset="0"/>
                  </a:rPr>
                  <a:t>)</a:t>
                </a:r>
                <a:r>
                  <a:rPr lang="zh-CN" altLang="en-US" cap="none" dirty="0">
                    <a:solidFill>
                      <a:schemeClr val="tx1"/>
                    </a:solidFill>
                    <a:latin typeface="Times New Roman" panose="02020603050405020304" pitchFamily="18" charset="0"/>
                  </a:rPr>
                  <a:t>，初始时刻</a:t>
                </a:r>
                <a:r>
                  <a:rPr lang="en-US" altLang="zh-CN" i="1" cap="none" dirty="0">
                    <a:solidFill>
                      <a:schemeClr val="tx1"/>
                    </a:solidFill>
                    <a:latin typeface="Times New Roman" panose="02020603050405020304" pitchFamily="18" charset="0"/>
                  </a:rPr>
                  <a:t>t</a:t>
                </a:r>
                <a:r>
                  <a:rPr lang="en-US" altLang="zh-CN" cap="none" baseline="-25000" dirty="0">
                    <a:solidFill>
                      <a:schemeClr val="tx1"/>
                    </a:solidFill>
                    <a:latin typeface="Times New Roman" panose="02020603050405020304" pitchFamily="18" charset="0"/>
                  </a:rPr>
                  <a:t>0</a:t>
                </a:r>
                <a:r>
                  <a:rPr lang="en-US" altLang="zh-CN" cap="none" dirty="0">
                    <a:solidFill>
                      <a:schemeClr val="tx1"/>
                    </a:solidFill>
                    <a:latin typeface="Times New Roman" panose="02020603050405020304" pitchFamily="18" charset="0"/>
                  </a:rPr>
                  <a:t>=</a:t>
                </a:r>
                <a:r>
                  <a:rPr lang="en-US" altLang="zh-CN" i="1" cap="none" dirty="0" err="1">
                    <a:solidFill>
                      <a:schemeClr val="tx1"/>
                    </a:solidFill>
                    <a:latin typeface="Times New Roman" panose="02020603050405020304" pitchFamily="18" charset="0"/>
                  </a:rPr>
                  <a:t>kT</a:t>
                </a:r>
                <a:r>
                  <a:rPr lang="en-US" altLang="zh-CN" i="1" cap="none" dirty="0">
                    <a:solidFill>
                      <a:schemeClr val="tx1"/>
                    </a:solidFill>
                    <a:latin typeface="Times New Roman" panose="02020603050405020304" pitchFamily="18" charset="0"/>
                  </a:rPr>
                  <a:t> </a:t>
                </a:r>
                <a:r>
                  <a:rPr lang="zh-CN" altLang="en-US" cap="none" dirty="0">
                    <a:solidFill>
                      <a:schemeClr val="tx1"/>
                    </a:solidFill>
                    <a:latin typeface="Times New Roman" panose="02020603050405020304" pitchFamily="18" charset="0"/>
                  </a:rPr>
                  <a:t>，则状态方程的解为 </a:t>
                </a:r>
                <a:endParaRPr lang="en-US" altLang="zh-CN" cap="none" dirty="0">
                  <a:solidFill>
                    <a:schemeClr val="tx1"/>
                  </a:solidFill>
                  <a:latin typeface="Times New Roman" panose="02020603050405020304" pitchFamily="18" charset="0"/>
                </a:endParaRPr>
              </a:p>
              <a:p>
                <a:pPr lvl="0" algn="ctr" fontAlgn="base">
                  <a:spcAft>
                    <a:spcPct val="0"/>
                  </a:spcAft>
                  <a:buClrTx/>
                  <a:buNone/>
                </a:pPr>
                <a:r>
                  <a:rPr lang="en-US" altLang="zh-CN" b="1" cap="none" dirty="0">
                    <a:solidFill>
                      <a:schemeClr val="tx1"/>
                    </a:solidFill>
                    <a:latin typeface="Times New Roman" panose="02020603050405020304" pitchFamily="18" charset="0"/>
                  </a:rPr>
                  <a:t>		</a:t>
                </a:r>
                <a14:m>
                  <m:oMath xmlns:m="http://schemas.openxmlformats.org/officeDocument/2006/math">
                    <m:r>
                      <a:rPr lang="zh-CN" altLang="en-US" b="1" i="1" cap="none">
                        <a:solidFill>
                          <a:schemeClr val="tx1"/>
                        </a:solidFill>
                        <a:latin typeface="Cambria Math" panose="02040503050406030204" pitchFamily="18" charset="0"/>
                        <a:cs typeface="+mn-cs"/>
                      </a:rPr>
                      <m:t>𝒙</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𝑡</m:t>
                    </m:r>
                    <m:r>
                      <a:rPr lang="zh-CN" altLang="en-US" i="1" cap="none">
                        <a:solidFill>
                          <a:schemeClr val="tx1"/>
                        </a:solidFill>
                        <a:latin typeface="Cambria Math" panose="02040503050406030204" pitchFamily="18" charset="0"/>
                        <a:cs typeface="+mn-cs"/>
                      </a:rPr>
                      <m:t>)=</m:t>
                    </m:r>
                    <m:sSup>
                      <m:sSupPr>
                        <m:ctrlPr>
                          <a:rPr lang="zh-CN" altLang="en-US" i="1" cap="none">
                            <a:solidFill>
                              <a:schemeClr val="tx1"/>
                            </a:solidFill>
                            <a:latin typeface="Cambria Math" panose="02040503050406030204" pitchFamily="18" charset="0"/>
                            <a:cs typeface="+mn-cs"/>
                          </a:rPr>
                        </m:ctrlPr>
                      </m:sSupPr>
                      <m:e>
                        <m:r>
                          <m:rPr>
                            <m:sty m:val="p"/>
                          </m:rPr>
                          <a:rPr lang="zh-CN" altLang="en-US" cap="none">
                            <a:solidFill>
                              <a:schemeClr val="tx1"/>
                            </a:solidFill>
                            <a:latin typeface="Cambria Math" panose="02040503050406030204" pitchFamily="18" charset="0"/>
                            <a:cs typeface="+mn-cs"/>
                          </a:rPr>
                          <m:t>e</m:t>
                        </m:r>
                      </m:e>
                      <m:sup>
                        <m:r>
                          <a:rPr lang="zh-CN" altLang="en-US" b="1" i="1" cap="none">
                            <a:solidFill>
                              <a:schemeClr val="tx1"/>
                            </a:solidFill>
                            <a:latin typeface="Cambria Math" panose="02040503050406030204" pitchFamily="18" charset="0"/>
                            <a:cs typeface="+mn-cs"/>
                          </a:rPr>
                          <m:t>𝑨</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𝑡</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𝑘𝑇</m:t>
                        </m:r>
                        <m:r>
                          <a:rPr lang="zh-CN" altLang="en-US" i="1" cap="none">
                            <a:solidFill>
                              <a:schemeClr val="tx1"/>
                            </a:solidFill>
                            <a:latin typeface="Cambria Math" panose="02040503050406030204" pitchFamily="18" charset="0"/>
                            <a:cs typeface="+mn-cs"/>
                          </a:rPr>
                          <m:t>)</m:t>
                        </m:r>
                      </m:sup>
                    </m:sSup>
                    <m:r>
                      <a:rPr lang="zh-CN" altLang="en-US" b="1" i="1" cap="none">
                        <a:solidFill>
                          <a:schemeClr val="tx1"/>
                        </a:solidFill>
                        <a:latin typeface="Cambria Math" panose="02040503050406030204" pitchFamily="18" charset="0"/>
                        <a:cs typeface="+mn-cs"/>
                      </a:rPr>
                      <m:t>𝒙</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𝑘𝑇</m:t>
                    </m:r>
                    <m:r>
                      <a:rPr lang="zh-CN" altLang="en-US" i="1" cap="none">
                        <a:solidFill>
                          <a:schemeClr val="tx1"/>
                        </a:solidFill>
                        <a:latin typeface="Cambria Math" panose="02040503050406030204" pitchFamily="18" charset="0"/>
                        <a:cs typeface="+mn-cs"/>
                      </a:rPr>
                      <m:t>)+</m:t>
                    </m:r>
                    <m:nary>
                      <m:naryPr>
                        <m:ctrlPr>
                          <a:rPr lang="zh-CN" altLang="en-US" i="1" cap="none">
                            <a:solidFill>
                              <a:schemeClr val="tx1"/>
                            </a:solidFill>
                            <a:latin typeface="Cambria Math" panose="02040503050406030204" pitchFamily="18" charset="0"/>
                            <a:cs typeface="+mn-cs"/>
                          </a:rPr>
                        </m:ctrlPr>
                      </m:naryPr>
                      <m:sub>
                        <m:r>
                          <a:rPr lang="zh-CN" altLang="en-US" i="1" cap="none">
                            <a:solidFill>
                              <a:schemeClr val="tx1"/>
                            </a:solidFill>
                            <a:latin typeface="Cambria Math" panose="02040503050406030204" pitchFamily="18" charset="0"/>
                            <a:cs typeface="+mn-cs"/>
                          </a:rPr>
                          <m:t>𝑘𝑇</m:t>
                        </m:r>
                      </m:sub>
                      <m:sup>
                        <m:r>
                          <a:rPr lang="zh-CN" altLang="en-US" i="1" cap="none">
                            <a:solidFill>
                              <a:schemeClr val="tx1"/>
                            </a:solidFill>
                            <a:latin typeface="Cambria Math" panose="02040503050406030204" pitchFamily="18" charset="0"/>
                            <a:cs typeface="+mn-cs"/>
                          </a:rPr>
                          <m:t>𝑡</m:t>
                        </m:r>
                      </m:sup>
                      <m:e>
                        <m:sSup>
                          <m:sSupPr>
                            <m:ctrlPr>
                              <a:rPr lang="zh-CN" altLang="en-US" i="1" cap="none">
                                <a:solidFill>
                                  <a:schemeClr val="tx1"/>
                                </a:solidFill>
                                <a:latin typeface="Cambria Math" panose="02040503050406030204" pitchFamily="18" charset="0"/>
                                <a:cs typeface="+mn-cs"/>
                              </a:rPr>
                            </m:ctrlPr>
                          </m:sSupPr>
                          <m:e>
                            <m:r>
                              <m:rPr>
                                <m:sty m:val="p"/>
                              </m:rPr>
                              <a:rPr lang="zh-CN" altLang="en-US" cap="none">
                                <a:solidFill>
                                  <a:schemeClr val="tx1"/>
                                </a:solidFill>
                                <a:latin typeface="Cambria Math" panose="02040503050406030204" pitchFamily="18" charset="0"/>
                                <a:cs typeface="+mn-cs"/>
                              </a:rPr>
                              <m:t>e</m:t>
                            </m:r>
                          </m:e>
                          <m:sup>
                            <m:r>
                              <a:rPr lang="zh-CN" altLang="en-US" b="1" i="1" cap="none">
                                <a:solidFill>
                                  <a:schemeClr val="tx1"/>
                                </a:solidFill>
                                <a:latin typeface="Cambria Math" panose="02040503050406030204" pitchFamily="18" charset="0"/>
                                <a:cs typeface="+mn-cs"/>
                              </a:rPr>
                              <m:t>𝑨</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𝑡</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𝜏</m:t>
                            </m:r>
                            <m:r>
                              <a:rPr lang="zh-CN" altLang="en-US" i="1" cap="none">
                                <a:solidFill>
                                  <a:schemeClr val="tx1"/>
                                </a:solidFill>
                                <a:latin typeface="Cambria Math" panose="02040503050406030204" pitchFamily="18" charset="0"/>
                                <a:cs typeface="+mn-cs"/>
                              </a:rPr>
                              <m:t>)</m:t>
                            </m:r>
                          </m:sup>
                        </m:sSup>
                        <m:r>
                          <a:rPr lang="zh-CN" altLang="en-US" b="1" i="1" cap="none">
                            <a:solidFill>
                              <a:schemeClr val="tx1"/>
                            </a:solidFill>
                            <a:latin typeface="Cambria Math" panose="02040503050406030204" pitchFamily="18" charset="0"/>
                            <a:cs typeface="+mn-cs"/>
                          </a:rPr>
                          <m:t>𝑩𝒖</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𝜏</m:t>
                        </m:r>
                        <m:r>
                          <a:rPr lang="zh-CN" altLang="en-US" i="1" cap="none">
                            <a:solidFill>
                              <a:schemeClr val="tx1"/>
                            </a:solidFill>
                            <a:latin typeface="Cambria Math" panose="02040503050406030204" pitchFamily="18" charset="0"/>
                            <a:cs typeface="+mn-cs"/>
                          </a:rPr>
                          <m:t>)</m:t>
                        </m:r>
                        <m:func>
                          <m:funcPr>
                            <m:ctrlPr>
                              <a:rPr lang="zh-CN" altLang="en-US" i="1" cap="none">
                                <a:solidFill>
                                  <a:schemeClr val="tx1"/>
                                </a:solidFill>
                                <a:latin typeface="Cambria Math" panose="02040503050406030204" pitchFamily="18" charset="0"/>
                                <a:cs typeface="+mn-cs"/>
                              </a:rPr>
                            </m:ctrlPr>
                          </m:funcPr>
                          <m:fName>
                            <m:r>
                              <a:rPr lang="zh-CN" altLang="en-US" b="0" i="1" cap="none">
                                <a:solidFill>
                                  <a:schemeClr val="tx1"/>
                                </a:solidFill>
                                <a:latin typeface="Cambria Math" panose="02040503050406030204" pitchFamily="18" charset="0"/>
                                <a:cs typeface="+mn-cs"/>
                              </a:rPr>
                              <m:t>𝑑</m:t>
                            </m:r>
                          </m:fName>
                          <m:e>
                            <m:r>
                              <a:rPr lang="zh-CN" altLang="en-US" i="1" cap="none">
                                <a:solidFill>
                                  <a:schemeClr val="tx1"/>
                                </a:solidFill>
                                <a:latin typeface="Cambria Math" panose="02040503050406030204" pitchFamily="18" charset="0"/>
                                <a:cs typeface="+mn-cs"/>
                              </a:rPr>
                              <m:t>𝜏</m:t>
                            </m:r>
                          </m:e>
                        </m:func>
                      </m:e>
                    </m:nary>
                  </m:oMath>
                </a14:m>
                <a:r>
                  <a:rPr lang="en-US" altLang="zh-CN" cap="none" dirty="0">
                    <a:solidFill>
                      <a:schemeClr val="tx1"/>
                    </a:solidFill>
                    <a:latin typeface="Times New Roman" panose="02020603050405020304" pitchFamily="18" charset="0"/>
                    <a:ea typeface="宋体" panose="02010600030101010101" pitchFamily="2" charset="-122"/>
                  </a:rPr>
                  <a:t>			(2-87)</a:t>
                </a:r>
              </a:p>
              <a:p>
                <a:r>
                  <a:rPr lang="zh-CN" altLang="en-US" dirty="0">
                    <a:solidFill>
                      <a:schemeClr val="tx1"/>
                    </a:solidFill>
                    <a:latin typeface="Times New Roman" panose="02020603050405020304" pitchFamily="18" charset="0"/>
                  </a:rPr>
                  <a:t>考虑采样时刻的状态，令</a:t>
                </a:r>
                <a14:m>
                  <m:oMath xmlns:m="http://schemas.openxmlformats.org/officeDocument/2006/math">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𝑘</m:t>
                    </m:r>
                    <m:r>
                      <a:rPr lang="zh-CN" altLang="en-US" i="1">
                        <a:solidFill>
                          <a:schemeClr val="tx1"/>
                        </a:solidFill>
                        <a:latin typeface="Cambria Math" panose="02040503050406030204" pitchFamily="18" charset="0"/>
                      </a:rPr>
                      <m:t>+1)</m:t>
                    </m:r>
                    <m:r>
                      <a:rPr lang="zh-CN" altLang="en-US" i="1">
                        <a:solidFill>
                          <a:schemeClr val="tx1"/>
                        </a:solidFill>
                        <a:latin typeface="Cambria Math" panose="02040503050406030204" pitchFamily="18" charset="0"/>
                      </a:rPr>
                      <m:t>𝑇</m:t>
                    </m:r>
                  </m:oMath>
                </a14:m>
                <a:r>
                  <a:rPr lang="zh-CN" altLang="en-US" dirty="0">
                    <a:solidFill>
                      <a:schemeClr val="tx1"/>
                    </a:solidFill>
                    <a:latin typeface="Times New Roman" panose="02020603050405020304" pitchFamily="18" charset="0"/>
                  </a:rPr>
                  <a:t>，代入式</a:t>
                </a:r>
                <a:r>
                  <a:rPr lang="en-US" altLang="zh-CN" dirty="0">
                    <a:solidFill>
                      <a:schemeClr val="tx1"/>
                    </a:solidFill>
                    <a:latin typeface="Times New Roman" panose="02020603050405020304" pitchFamily="18" charset="0"/>
                  </a:rPr>
                  <a:t>(2-87)</a:t>
                </a:r>
                <a:r>
                  <a:rPr lang="zh-CN" altLang="en-US" dirty="0">
                    <a:solidFill>
                      <a:schemeClr val="tx1"/>
                    </a:solidFill>
                    <a:latin typeface="Times New Roman" panose="02020603050405020304" pitchFamily="18" charset="0"/>
                  </a:rPr>
                  <a:t>，得 </a:t>
                </a:r>
                <a:endParaRPr lang="en-US" altLang="zh-CN" dirty="0">
                  <a:solidFill>
                    <a:schemeClr val="tx1"/>
                  </a:solidFill>
                  <a:latin typeface="Times New Roman" panose="02020603050405020304" pitchFamily="18" charset="0"/>
                </a:endParaRPr>
              </a:p>
              <a:p>
                <a:pPr lvl="0" algn="ctr" fontAlgn="base">
                  <a:spcAft>
                    <a:spcPct val="0"/>
                  </a:spcAft>
                  <a:buClrTx/>
                  <a:buNone/>
                </a:pPr>
                <a:r>
                  <a:rPr lang="en-US" altLang="zh-CN" b="1" cap="none" dirty="0">
                    <a:solidFill>
                      <a:schemeClr val="tx1"/>
                    </a:solidFill>
                    <a:cs typeface="+mn-cs"/>
                  </a:rPr>
                  <a:t>	</a:t>
                </a:r>
                <a14:m>
                  <m:oMath xmlns:m="http://schemas.openxmlformats.org/officeDocument/2006/math">
                    <m:r>
                      <a:rPr lang="zh-CN" altLang="en-US" b="1" i="1" cap="none">
                        <a:solidFill>
                          <a:schemeClr val="tx1"/>
                        </a:solidFill>
                        <a:latin typeface="Cambria Math" panose="02040503050406030204" pitchFamily="18" charset="0"/>
                        <a:cs typeface="+mn-cs"/>
                      </a:rPr>
                      <m:t>𝒙</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m:t>
                    </m:r>
                    <m:r>
                      <a:rPr lang="zh-CN" altLang="en-US" i="1" cap="none">
                        <a:solidFill>
                          <a:schemeClr val="tx1"/>
                        </a:solidFill>
                        <a:latin typeface="Cambria Math" panose="02040503050406030204" pitchFamily="18" charset="0"/>
                        <a:cs typeface="+mn-cs"/>
                      </a:rPr>
                      <m:t>+1)</m:t>
                    </m:r>
                    <m:r>
                      <a:rPr lang="zh-CN" altLang="en-US" i="1" cap="none">
                        <a:solidFill>
                          <a:schemeClr val="tx1"/>
                        </a:solidFill>
                        <a:latin typeface="Cambria Math" panose="02040503050406030204" pitchFamily="18" charset="0"/>
                        <a:cs typeface="+mn-cs"/>
                      </a:rPr>
                      <m:t>𝑇</m:t>
                    </m:r>
                    <m:r>
                      <a:rPr lang="zh-CN" altLang="en-US" i="1" cap="none">
                        <a:solidFill>
                          <a:schemeClr val="tx1"/>
                        </a:solidFill>
                        <a:latin typeface="Cambria Math" panose="02040503050406030204" pitchFamily="18" charset="0"/>
                        <a:cs typeface="+mn-cs"/>
                      </a:rPr>
                      <m:t>]=</m:t>
                    </m:r>
                    <m:sSup>
                      <m:sSupPr>
                        <m:ctrlPr>
                          <a:rPr lang="zh-CN" altLang="en-US" i="1" cap="none">
                            <a:solidFill>
                              <a:schemeClr val="tx1"/>
                            </a:solidFill>
                            <a:latin typeface="Cambria Math" panose="02040503050406030204" pitchFamily="18" charset="0"/>
                            <a:cs typeface="+mn-cs"/>
                          </a:rPr>
                        </m:ctrlPr>
                      </m:sSupPr>
                      <m:e>
                        <m:r>
                          <m:rPr>
                            <m:sty m:val="p"/>
                          </m:rPr>
                          <a:rPr lang="zh-CN" altLang="en-US" cap="none">
                            <a:solidFill>
                              <a:schemeClr val="tx1"/>
                            </a:solidFill>
                            <a:latin typeface="Cambria Math" panose="02040503050406030204" pitchFamily="18" charset="0"/>
                            <a:cs typeface="+mn-cs"/>
                          </a:rPr>
                          <m:t>e</m:t>
                        </m:r>
                      </m:e>
                      <m:sup>
                        <m:r>
                          <a:rPr lang="zh-CN" altLang="en-US" b="1" i="1" cap="none">
                            <a:solidFill>
                              <a:schemeClr val="tx1"/>
                            </a:solidFill>
                            <a:latin typeface="Cambria Math" panose="02040503050406030204" pitchFamily="18" charset="0"/>
                            <a:cs typeface="+mn-cs"/>
                          </a:rPr>
                          <m:t>𝑨</m:t>
                        </m:r>
                        <m:r>
                          <a:rPr lang="zh-CN" altLang="en-US" i="1" cap="none">
                            <a:solidFill>
                              <a:schemeClr val="tx1"/>
                            </a:solidFill>
                            <a:latin typeface="Cambria Math" panose="02040503050406030204" pitchFamily="18" charset="0"/>
                            <a:cs typeface="+mn-cs"/>
                          </a:rPr>
                          <m:t>[</m:t>
                        </m:r>
                        <m:d>
                          <m:dPr>
                            <m:ctrlPr>
                              <a:rPr lang="zh-CN" altLang="en-US" i="1" cap="none">
                                <a:solidFill>
                                  <a:schemeClr val="tx1"/>
                                </a:solidFill>
                                <a:latin typeface="Cambria Math" panose="02040503050406030204" pitchFamily="18" charset="0"/>
                                <a:cs typeface="+mn-cs"/>
                              </a:rPr>
                            </m:ctrlPr>
                          </m:dPr>
                          <m:e>
                            <m:r>
                              <a:rPr lang="zh-CN" altLang="en-US" i="1" cap="none">
                                <a:solidFill>
                                  <a:schemeClr val="tx1"/>
                                </a:solidFill>
                                <a:latin typeface="Cambria Math" panose="02040503050406030204" pitchFamily="18" charset="0"/>
                                <a:cs typeface="+mn-cs"/>
                              </a:rPr>
                              <m:t>𝑘</m:t>
                            </m:r>
                            <m:r>
                              <a:rPr lang="zh-CN" altLang="en-US" i="1" cap="none">
                                <a:solidFill>
                                  <a:schemeClr val="tx1"/>
                                </a:solidFill>
                                <a:latin typeface="Cambria Math" panose="02040503050406030204" pitchFamily="18" charset="0"/>
                                <a:cs typeface="+mn-cs"/>
                              </a:rPr>
                              <m:t>+1</m:t>
                            </m:r>
                          </m:e>
                        </m:d>
                        <m:r>
                          <a:rPr lang="zh-CN" altLang="en-US" i="1" cap="none">
                            <a:solidFill>
                              <a:schemeClr val="tx1"/>
                            </a:solidFill>
                            <a:latin typeface="Cambria Math" panose="02040503050406030204" pitchFamily="18" charset="0"/>
                            <a:cs typeface="+mn-cs"/>
                          </a:rPr>
                          <m:t>𝑇</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𝑘𝑇</m:t>
                        </m:r>
                        <m:r>
                          <a:rPr lang="zh-CN" altLang="en-US" i="1" cap="none">
                            <a:solidFill>
                              <a:schemeClr val="tx1"/>
                            </a:solidFill>
                            <a:latin typeface="Cambria Math" panose="02040503050406030204" pitchFamily="18" charset="0"/>
                            <a:cs typeface="+mn-cs"/>
                          </a:rPr>
                          <m:t>]</m:t>
                        </m:r>
                      </m:sup>
                    </m:sSup>
                    <m:r>
                      <a:rPr lang="zh-CN" altLang="en-US" b="1" i="1" cap="none">
                        <a:solidFill>
                          <a:schemeClr val="tx1"/>
                        </a:solidFill>
                        <a:latin typeface="Cambria Math" panose="02040503050406030204" pitchFamily="18" charset="0"/>
                        <a:cs typeface="+mn-cs"/>
                      </a:rPr>
                      <m:t>𝒙</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𝑘𝑇</m:t>
                    </m:r>
                    <m:r>
                      <a:rPr lang="zh-CN" altLang="en-US" i="1" cap="none">
                        <a:solidFill>
                          <a:schemeClr val="tx1"/>
                        </a:solidFill>
                        <a:latin typeface="Cambria Math" panose="02040503050406030204" pitchFamily="18" charset="0"/>
                        <a:cs typeface="+mn-cs"/>
                      </a:rPr>
                      <m:t>)+</m:t>
                    </m:r>
                    <m:nary>
                      <m:naryPr>
                        <m:ctrlPr>
                          <a:rPr lang="zh-CN" altLang="en-US" i="1" cap="none">
                            <a:solidFill>
                              <a:schemeClr val="tx1"/>
                            </a:solidFill>
                            <a:latin typeface="Cambria Math" panose="02040503050406030204" pitchFamily="18" charset="0"/>
                            <a:cs typeface="+mn-cs"/>
                          </a:rPr>
                        </m:ctrlPr>
                      </m:naryPr>
                      <m:sub>
                        <m:r>
                          <a:rPr lang="zh-CN" altLang="en-US" i="1" cap="none">
                            <a:solidFill>
                              <a:schemeClr val="tx1"/>
                            </a:solidFill>
                            <a:latin typeface="Cambria Math" panose="02040503050406030204" pitchFamily="18" charset="0"/>
                            <a:cs typeface="+mn-cs"/>
                          </a:rPr>
                          <m:t>𝑘𝑇</m:t>
                        </m:r>
                      </m:sub>
                      <m:sup>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m:t>
                        </m:r>
                        <m:r>
                          <a:rPr lang="zh-CN" altLang="en-US" i="1" cap="none">
                            <a:solidFill>
                              <a:schemeClr val="tx1"/>
                            </a:solidFill>
                            <a:latin typeface="Cambria Math" panose="02040503050406030204" pitchFamily="18" charset="0"/>
                            <a:cs typeface="+mn-cs"/>
                          </a:rPr>
                          <m:t>+1)</m:t>
                        </m:r>
                        <m:r>
                          <a:rPr lang="zh-CN" altLang="en-US" i="1" cap="none">
                            <a:solidFill>
                              <a:schemeClr val="tx1"/>
                            </a:solidFill>
                            <a:latin typeface="Cambria Math" panose="02040503050406030204" pitchFamily="18" charset="0"/>
                            <a:cs typeface="+mn-cs"/>
                          </a:rPr>
                          <m:t>𝑇</m:t>
                        </m:r>
                      </m:sup>
                      <m:e>
                        <m:sSup>
                          <m:sSupPr>
                            <m:ctrlPr>
                              <a:rPr lang="zh-CN" altLang="en-US" i="1" cap="none">
                                <a:solidFill>
                                  <a:schemeClr val="tx1"/>
                                </a:solidFill>
                                <a:latin typeface="Cambria Math" panose="02040503050406030204" pitchFamily="18" charset="0"/>
                                <a:cs typeface="+mn-cs"/>
                              </a:rPr>
                            </m:ctrlPr>
                          </m:sSupPr>
                          <m:e>
                            <m:r>
                              <m:rPr>
                                <m:sty m:val="p"/>
                              </m:rPr>
                              <a:rPr lang="zh-CN" altLang="en-US" cap="none">
                                <a:solidFill>
                                  <a:schemeClr val="tx1"/>
                                </a:solidFill>
                                <a:latin typeface="Cambria Math" panose="02040503050406030204" pitchFamily="18" charset="0"/>
                                <a:cs typeface="+mn-cs"/>
                              </a:rPr>
                              <m:t>e</m:t>
                            </m:r>
                          </m:e>
                          <m:sup>
                            <m:r>
                              <a:rPr lang="zh-CN" altLang="en-US" b="1" i="1" cap="none">
                                <a:solidFill>
                                  <a:schemeClr val="tx1"/>
                                </a:solidFill>
                                <a:latin typeface="Cambria Math" panose="02040503050406030204" pitchFamily="18" charset="0"/>
                                <a:cs typeface="+mn-cs"/>
                              </a:rPr>
                              <m:t>𝑨</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𝑘</m:t>
                            </m:r>
                            <m:r>
                              <a:rPr lang="zh-CN" altLang="en-US" i="1" cap="none">
                                <a:solidFill>
                                  <a:schemeClr val="tx1"/>
                                </a:solidFill>
                                <a:latin typeface="Cambria Math" panose="02040503050406030204" pitchFamily="18" charset="0"/>
                                <a:cs typeface="+mn-cs"/>
                              </a:rPr>
                              <m:t>+1)</m:t>
                            </m:r>
                            <m:r>
                              <a:rPr lang="zh-CN" altLang="en-US" i="1" cap="none">
                                <a:solidFill>
                                  <a:schemeClr val="tx1"/>
                                </a:solidFill>
                                <a:latin typeface="Cambria Math" panose="02040503050406030204" pitchFamily="18" charset="0"/>
                                <a:cs typeface="+mn-cs"/>
                              </a:rPr>
                              <m:t>𝑇</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𝜏</m:t>
                            </m:r>
                            <m:r>
                              <a:rPr lang="zh-CN" altLang="en-US" i="1" cap="none">
                                <a:solidFill>
                                  <a:schemeClr val="tx1"/>
                                </a:solidFill>
                                <a:latin typeface="Cambria Math" panose="02040503050406030204" pitchFamily="18" charset="0"/>
                                <a:cs typeface="+mn-cs"/>
                              </a:rPr>
                              <m:t>]</m:t>
                            </m:r>
                          </m:sup>
                        </m:sSup>
                        <m:r>
                          <a:rPr lang="zh-CN" altLang="en-US" b="1" i="1" cap="none">
                            <a:solidFill>
                              <a:schemeClr val="tx1"/>
                            </a:solidFill>
                            <a:latin typeface="Cambria Math" panose="02040503050406030204" pitchFamily="18" charset="0"/>
                            <a:cs typeface="+mn-cs"/>
                          </a:rPr>
                          <m:t>𝑩𝒖</m:t>
                        </m:r>
                        <m:r>
                          <a:rPr lang="zh-CN" altLang="en-US" i="1" cap="none">
                            <a:solidFill>
                              <a:schemeClr val="tx1"/>
                            </a:solidFill>
                            <a:latin typeface="Cambria Math" panose="02040503050406030204" pitchFamily="18" charset="0"/>
                            <a:cs typeface="+mn-cs"/>
                          </a:rPr>
                          <m:t>(</m:t>
                        </m:r>
                        <m:r>
                          <a:rPr lang="zh-CN" altLang="en-US" i="1" cap="none">
                            <a:solidFill>
                              <a:schemeClr val="tx1"/>
                            </a:solidFill>
                            <a:latin typeface="Cambria Math" panose="02040503050406030204" pitchFamily="18" charset="0"/>
                            <a:cs typeface="+mn-cs"/>
                          </a:rPr>
                          <m:t>𝜏</m:t>
                        </m:r>
                        <m:r>
                          <a:rPr lang="zh-CN" altLang="en-US" i="1" cap="none">
                            <a:solidFill>
                              <a:schemeClr val="tx1"/>
                            </a:solidFill>
                            <a:latin typeface="Cambria Math" panose="02040503050406030204" pitchFamily="18" charset="0"/>
                            <a:cs typeface="+mn-cs"/>
                          </a:rPr>
                          <m:t>)</m:t>
                        </m:r>
                        <m:func>
                          <m:funcPr>
                            <m:ctrlPr>
                              <a:rPr lang="zh-CN" altLang="en-US" i="1" cap="none">
                                <a:solidFill>
                                  <a:schemeClr val="tx1"/>
                                </a:solidFill>
                                <a:latin typeface="Cambria Math" panose="02040503050406030204" pitchFamily="18" charset="0"/>
                                <a:cs typeface="+mn-cs"/>
                              </a:rPr>
                            </m:ctrlPr>
                          </m:funcPr>
                          <m:fName>
                            <m:r>
                              <a:rPr lang="zh-CN" altLang="en-US" i="1" cap="none">
                                <a:solidFill>
                                  <a:schemeClr val="tx1"/>
                                </a:solidFill>
                                <a:latin typeface="Cambria Math" panose="02040503050406030204" pitchFamily="18" charset="0"/>
                                <a:cs typeface="+mn-cs"/>
                              </a:rPr>
                              <m:t>𝑑</m:t>
                            </m:r>
                          </m:fName>
                          <m:e>
                            <m:r>
                              <a:rPr lang="zh-CN" altLang="en-US" i="1" cap="none">
                                <a:solidFill>
                                  <a:schemeClr val="tx1"/>
                                </a:solidFill>
                                <a:latin typeface="Cambria Math" panose="02040503050406030204" pitchFamily="18" charset="0"/>
                                <a:cs typeface="+mn-cs"/>
                              </a:rPr>
                              <m:t>𝜏</m:t>
                            </m:r>
                          </m:e>
                        </m:func>
                      </m:e>
                    </m:nary>
                  </m:oMath>
                </a14:m>
                <a:r>
                  <a:rPr lang="zh-CN" altLang="en-US" cap="none" dirty="0">
                    <a:solidFill>
                      <a:schemeClr val="tx1"/>
                    </a:solidFill>
                    <a:latin typeface="Times New Roman" panose="02020603050405020304" pitchFamily="18" charset="0"/>
                    <a:ea typeface="宋体" panose="02010600030101010101" pitchFamily="2" charset="-122"/>
                  </a:rPr>
                  <a:t>   </a:t>
                </a:r>
                <a:r>
                  <a:rPr lang="en-US" altLang="zh-CN" cap="none" dirty="0">
                    <a:solidFill>
                      <a:schemeClr val="tx1"/>
                    </a:solidFill>
                    <a:latin typeface="Times New Roman" panose="02020603050405020304" pitchFamily="18" charset="0"/>
                    <a:ea typeface="宋体" panose="02010600030101010101" pitchFamily="2" charset="-122"/>
                  </a:rPr>
                  <a:t>	(2-88)</a:t>
                </a:r>
                <a:endParaRPr lang="zh-CN" altLang="en-US" cap="none" dirty="0">
                  <a:solidFill>
                    <a:schemeClr val="tx1"/>
                  </a:solidFill>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5B90E64E-FD77-4A5C-A541-8FD0C8ED48E6}"/>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59"/>
                </a:stretch>
              </a:blipFill>
            </p:spPr>
            <p:txBody>
              <a:bodyPr/>
              <a:lstStyle/>
              <a:p>
                <a:r>
                  <a:rPr lang="zh-CN" altLang="en-US">
                    <a:noFill/>
                  </a:rPr>
                  <a:t> </a:t>
                </a:r>
              </a:p>
            </p:txBody>
          </p:sp>
        </mc:Fallback>
      </mc:AlternateContent>
      <p:sp>
        <p:nvSpPr>
          <p:cNvPr id="6" name="灯片编号占位符 1">
            <a:extLst>
              <a:ext uri="{FF2B5EF4-FFF2-40B4-BE49-F238E27FC236}">
                <a16:creationId xmlns:a16="http://schemas.microsoft.com/office/drawing/2014/main" id="{4C42DE75-EE33-4BC4-85BA-FF22CA13C9F8}"/>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97</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CB566B-C82F-4E29-9E64-FE4C47CD2059}"/>
                  </a:ext>
                </a:extLst>
              </p:cNvPr>
              <p:cNvSpPr>
                <a:spLocks noGrp="1"/>
              </p:cNvSpPr>
              <p:nvPr>
                <p:ph sz="quarter" idx="10"/>
              </p:nvPr>
            </p:nvSpPr>
            <p:spPr/>
            <p:txBody>
              <a:bodyPr/>
              <a:lstStyle/>
              <a:p>
                <a:pPr marL="0" indent="0">
                  <a:buNone/>
                </a:pPr>
                <a:r>
                  <a:rPr lang="zh-CN" altLang="en-US" dirty="0"/>
                  <a:t>令上式中</a:t>
                </a:r>
                <a14:m>
                  <m:oMath xmlns:m="http://schemas.openxmlformats.org/officeDocument/2006/math">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𝑘</m:t>
                    </m:r>
                    <m:r>
                      <a:rPr lang="zh-CN" altLang="en-US" i="1">
                        <a:latin typeface="Cambria Math" panose="02040503050406030204" pitchFamily="18" charset="0"/>
                      </a:rPr>
                      <m:t>+1)</m:t>
                    </m:r>
                    <m:r>
                      <a:rPr lang="zh-CN" altLang="en-US" i="1">
                        <a:latin typeface="Cambria Math" panose="02040503050406030204" pitchFamily="18" charset="0"/>
                      </a:rPr>
                      <m:t>𝑇</m:t>
                    </m:r>
                    <m:r>
                      <a:rPr lang="zh-CN" altLang="en-US" i="1">
                        <a:latin typeface="Cambria Math" panose="02040503050406030204" pitchFamily="18" charset="0"/>
                      </a:rPr>
                      <m:t>−</m:t>
                    </m:r>
                    <m:r>
                      <a:rPr lang="zh-CN" altLang="en-US" i="1">
                        <a:latin typeface="Cambria Math" panose="02040503050406030204" pitchFamily="18" charset="0"/>
                      </a:rPr>
                      <m:t>𝜏</m:t>
                    </m:r>
                  </m:oMath>
                </a14:m>
                <a:r>
                  <a:rPr lang="zh-CN" altLang="en-US" dirty="0"/>
                  <a:t>，则式（</a:t>
                </a:r>
                <a:r>
                  <a:rPr lang="en-US" altLang="zh-CN" dirty="0"/>
                  <a:t>2-88</a:t>
                </a:r>
                <a:r>
                  <a:rPr lang="zh-CN" altLang="en-US" dirty="0"/>
                  <a:t>）变为</a:t>
                </a:r>
                <a:br>
                  <a:rPr lang="en-US" altLang="zh-CN" dirty="0"/>
                </a:br>
                <a:r>
                  <a:rPr lang="en-US" altLang="zh-CN" dirty="0"/>
                  <a:t>	</a:t>
                </a:r>
                <a14:m>
                  <m:oMath xmlns:m="http://schemas.openxmlformats.org/officeDocument/2006/math">
                    <m:r>
                      <a:rPr lang="zh-CN" altLang="en-US" b="1" i="1">
                        <a:latin typeface="Cambria Math" panose="02040503050406030204" pitchFamily="18" charset="0"/>
                      </a:rPr>
                      <m:t>𝒙</m:t>
                    </m:r>
                    <m:r>
                      <a:rPr lang="zh-CN" altLang="en-US" i="1">
                        <a:latin typeface="Cambria Math" panose="02040503050406030204" pitchFamily="18" charset="0"/>
                      </a:rPr>
                      <m:t>[(</m:t>
                    </m:r>
                    <m:r>
                      <a:rPr lang="zh-CN" altLang="en-US" i="1">
                        <a:latin typeface="Cambria Math" panose="02040503050406030204" pitchFamily="18" charset="0"/>
                      </a:rPr>
                      <m:t>𝑘</m:t>
                    </m:r>
                    <m:r>
                      <a:rPr lang="zh-CN" altLang="en-US" i="1">
                        <a:latin typeface="Cambria Math" panose="02040503050406030204" pitchFamily="18" charset="0"/>
                      </a:rPr>
                      <m:t>+1)</m:t>
                    </m:r>
                    <m:r>
                      <a:rPr lang="zh-CN" altLang="en-US" i="1">
                        <a:latin typeface="Cambria Math" panose="02040503050406030204" pitchFamily="18" charset="0"/>
                      </a:rPr>
                      <m:t>𝑇</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𝑇</m:t>
                        </m:r>
                      </m:sup>
                    </m:sSup>
                    <m:r>
                      <a:rPr lang="zh-CN" altLang="en-US" b="1" i="1">
                        <a:latin typeface="Cambria Math" panose="02040503050406030204" pitchFamily="18" charset="0"/>
                      </a:rPr>
                      <m:t>𝒙</m:t>
                    </m:r>
                    <m:r>
                      <a:rPr lang="zh-CN" altLang="en-US" i="1">
                        <a:latin typeface="Cambria Math" panose="02040503050406030204" pitchFamily="18" charset="0"/>
                      </a:rPr>
                      <m:t>(</m:t>
                    </m:r>
                    <m:r>
                      <a:rPr lang="zh-CN" altLang="en-US" i="1">
                        <a:latin typeface="Cambria Math" panose="02040503050406030204" pitchFamily="18" charset="0"/>
                      </a:rPr>
                      <m:t>𝑘𝑇</m:t>
                    </m:r>
                    <m:r>
                      <a:rPr lang="zh-CN" altLang="en-US" i="1">
                        <a:latin typeface="Cambria Math" panose="02040503050406030204" pitchFamily="18" charset="0"/>
                      </a:rPr>
                      <m:t>)+</m:t>
                    </m:r>
                    <m:nary>
                      <m:naryPr>
                        <m:ctrlPr>
                          <a:rPr lang="zh-CN" altLang="en-US" i="1">
                            <a:latin typeface="Cambria Math" panose="02040503050406030204" pitchFamily="18" charset="0"/>
                          </a:rPr>
                        </m:ctrlPr>
                      </m:naryPr>
                      <m:sub>
                        <m:r>
                          <a:rPr lang="zh-CN" altLang="en-US" i="1">
                            <a:latin typeface="Cambria Math" panose="02040503050406030204" pitchFamily="18" charset="0"/>
                          </a:rPr>
                          <m:t>0</m:t>
                        </m:r>
                      </m:sub>
                      <m:sup>
                        <m:r>
                          <a:rPr lang="zh-CN" altLang="en-US" i="1">
                            <a:latin typeface="Cambria Math" panose="02040503050406030204" pitchFamily="18" charset="0"/>
                          </a:rPr>
                          <m:t>𝑇</m:t>
                        </m:r>
                      </m:sup>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b="1" i="1">
                                <a:latin typeface="Cambria Math" panose="02040503050406030204" pitchFamily="18" charset="0"/>
                              </a:rPr>
                              <m:t>𝑨</m:t>
                            </m:r>
                            <m:r>
                              <a:rPr lang="zh-CN" altLang="en-US" i="1">
                                <a:latin typeface="Cambria Math" panose="02040503050406030204" pitchFamily="18" charset="0"/>
                              </a:rPr>
                              <m:t>𝑡</m:t>
                            </m:r>
                          </m:sup>
                        </m:sSup>
                        <m:r>
                          <a:rPr lang="zh-CN" altLang="en-US" b="1" i="1">
                            <a:latin typeface="Cambria Math" panose="02040503050406030204" pitchFamily="18" charset="0"/>
                          </a:rPr>
                          <m:t>𝑩𝒖</m:t>
                        </m:r>
                        <m:r>
                          <a:rPr lang="zh-CN" altLang="en-US" i="1">
                            <a:latin typeface="Cambria Math" panose="02040503050406030204" pitchFamily="18" charset="0"/>
                          </a:rPr>
                          <m:t>[(</m:t>
                        </m:r>
                        <m:r>
                          <a:rPr lang="zh-CN" altLang="en-US" i="1">
                            <a:latin typeface="Cambria Math" panose="02040503050406030204" pitchFamily="18" charset="0"/>
                          </a:rPr>
                          <m:t>𝑘</m:t>
                        </m:r>
                        <m:r>
                          <a:rPr lang="zh-CN" altLang="en-US" i="1">
                            <a:latin typeface="Cambria Math" panose="02040503050406030204" pitchFamily="18" charset="0"/>
                          </a:rPr>
                          <m:t>+1)</m:t>
                        </m:r>
                        <m:r>
                          <a:rPr lang="zh-CN" altLang="en-US" i="1">
                            <a:latin typeface="Cambria Math" panose="02040503050406030204" pitchFamily="18" charset="0"/>
                          </a:rPr>
                          <m:t>𝑇</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d</m:t>
                            </m:r>
                          </m:fName>
                          <m:e>
                            <m:r>
                              <a:rPr lang="zh-CN" altLang="en-US" i="1">
                                <a:latin typeface="Cambria Math" panose="02040503050406030204" pitchFamily="18" charset="0"/>
                              </a:rPr>
                              <m:t>𝑡</m:t>
                            </m:r>
                          </m:e>
                        </m:func>
                      </m:e>
                    </m:nary>
                  </m:oMath>
                </a14:m>
                <a:br>
                  <a:rPr lang="zh-CN" altLang="en-US" i="1" dirty="0"/>
                </a:br>
                <a:r>
                  <a:rPr lang="en-US" altLang="zh-CN" i="1" dirty="0"/>
                  <a:t>			</a:t>
                </a:r>
                <a14:m>
                  <m:oMath xmlns:m="http://schemas.openxmlformats.org/officeDocument/2006/math">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𝑇</m:t>
                        </m:r>
                      </m:sup>
                    </m:sSup>
                    <m:r>
                      <a:rPr lang="zh-CN" altLang="en-US" b="1" i="1">
                        <a:latin typeface="Cambria Math" panose="02040503050406030204" pitchFamily="18" charset="0"/>
                      </a:rPr>
                      <m:t>𝒙</m:t>
                    </m:r>
                    <m:r>
                      <a:rPr lang="zh-CN" altLang="en-US" i="1">
                        <a:latin typeface="Cambria Math" panose="02040503050406030204" pitchFamily="18" charset="0"/>
                      </a:rPr>
                      <m:t>(</m:t>
                    </m:r>
                    <m:r>
                      <a:rPr lang="zh-CN" altLang="en-US" i="1">
                        <a:latin typeface="Cambria Math" panose="02040503050406030204" pitchFamily="18" charset="0"/>
                      </a:rPr>
                      <m:t>𝑘𝑇</m:t>
                    </m:r>
                    <m:r>
                      <a:rPr lang="zh-CN" altLang="en-US" i="1">
                        <a:latin typeface="Cambria Math" panose="02040503050406030204" pitchFamily="18" charset="0"/>
                      </a:rPr>
                      <m:t>)+</m:t>
                    </m:r>
                    <m:nary>
                      <m:naryPr>
                        <m:ctrlPr>
                          <a:rPr lang="zh-CN" altLang="en-US" i="1">
                            <a:latin typeface="Cambria Math" panose="02040503050406030204" pitchFamily="18" charset="0"/>
                          </a:rPr>
                        </m:ctrlPr>
                      </m:naryPr>
                      <m:sub>
                        <m:r>
                          <a:rPr lang="zh-CN" altLang="en-US" i="1">
                            <a:latin typeface="Cambria Math" panose="02040503050406030204" pitchFamily="18" charset="0"/>
                          </a:rPr>
                          <m:t>0</m:t>
                        </m:r>
                      </m:sub>
                      <m:sup>
                        <m:r>
                          <a:rPr lang="zh-CN" altLang="en-US" i="1">
                            <a:latin typeface="Cambria Math" panose="02040503050406030204" pitchFamily="18" charset="0"/>
                          </a:rPr>
                          <m:t>𝑇</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𝑡</m:t>
                            </m:r>
                          </m:sup>
                        </m:sSup>
                        <m:r>
                          <a:rPr lang="zh-CN" altLang="en-US" b="1" i="1">
                            <a:latin typeface="Cambria Math" panose="02040503050406030204" pitchFamily="18" charset="0"/>
                          </a:rPr>
                          <m:t>𝑩</m:t>
                        </m:r>
                        <m:r>
                          <a:rPr lang="zh-CN" altLang="en-US" i="1">
                            <a:latin typeface="Cambria Math" panose="02040503050406030204" pitchFamily="18" charset="0"/>
                          </a:rPr>
                          <m:t>𝑑𝑡</m:t>
                        </m:r>
                      </m:e>
                    </m:nary>
                    <m:r>
                      <a:rPr lang="zh-CN" altLang="en-US" i="1">
                        <a:latin typeface="Cambria Math" panose="02040503050406030204" pitchFamily="18" charset="0"/>
                      </a:rPr>
                      <m:t>⋅</m:t>
                    </m:r>
                    <m:r>
                      <a:rPr lang="zh-CN" altLang="en-US" b="1" i="1">
                        <a:latin typeface="Cambria Math" panose="02040503050406030204" pitchFamily="18" charset="0"/>
                      </a:rPr>
                      <m:t>𝒖</m:t>
                    </m:r>
                    <m:r>
                      <a:rPr lang="zh-CN" altLang="en-US" i="1">
                        <a:latin typeface="Cambria Math" panose="02040503050406030204" pitchFamily="18" charset="0"/>
                      </a:rPr>
                      <m:t>(</m:t>
                    </m:r>
                    <m:r>
                      <a:rPr lang="zh-CN" altLang="en-US" i="1">
                        <a:latin typeface="Cambria Math" panose="02040503050406030204" pitchFamily="18" charset="0"/>
                      </a:rPr>
                      <m:t>𝑘𝑇</m:t>
                    </m:r>
                    <m:r>
                      <a:rPr lang="zh-CN" altLang="en-US" i="1">
                        <a:latin typeface="Cambria Math" panose="02040503050406030204" pitchFamily="18" charset="0"/>
                      </a:rPr>
                      <m:t>)</m:t>
                    </m:r>
                  </m:oMath>
                </a14:m>
                <a:br>
                  <a:rPr lang="zh-CN" altLang="en-US" dirty="0"/>
                </a:br>
                <a:r>
                  <a:rPr lang="zh-CN" altLang="en-US" dirty="0"/>
                  <a:t>令</a:t>
                </a:r>
                <a14:m>
                  <m:oMath xmlns:m="http://schemas.openxmlformats.org/officeDocument/2006/math">
                    <m:r>
                      <a:rPr lang="en-US" altLang="zh-CN" b="1" i="1">
                        <a:latin typeface="Cambria Math" panose="02040503050406030204" pitchFamily="18" charset="0"/>
                      </a:rPr>
                      <m:t>𝑮</m:t>
                    </m:r>
                    <m:d>
                      <m:dPr>
                        <m:ctrlPr>
                          <a:rPr lang="en-US" altLang="zh-CN" i="1">
                            <a:latin typeface="Cambria Math" panose="02040503050406030204" pitchFamily="18" charset="0"/>
                          </a:rPr>
                        </m:ctrlPr>
                      </m:dPr>
                      <m:e>
                        <m:r>
                          <a:rPr lang="en-US" altLang="zh-CN" i="1">
                            <a:latin typeface="Cambria Math" panose="02040503050406030204" pitchFamily="18" charset="0"/>
                          </a:rPr>
                          <m:t>𝑇</m:t>
                        </m:r>
                      </m:e>
                    </m:d>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𝑇</m:t>
                        </m:r>
                      </m:sup>
                    </m:sSup>
                    <m:r>
                      <a:rPr lang="zh-CN" altLang="en-US" i="1">
                        <a:latin typeface="Cambria Math" panose="02040503050406030204" pitchFamily="18" charset="0"/>
                      </a:rPr>
                      <m:t>，</m:t>
                    </m:r>
                  </m:oMath>
                </a14:m>
                <a:r>
                  <a:rPr lang="zh-CN" altLang="en-US" dirty="0"/>
                  <a:t> </a:t>
                </a:r>
                <a14:m>
                  <m:oMath xmlns:m="http://schemas.openxmlformats.org/officeDocument/2006/math">
                    <m:r>
                      <a:rPr lang="en-US" altLang="zh-CN" b="1" i="1">
                        <a:latin typeface="Cambria Math" panose="02040503050406030204" pitchFamily="18" charset="0"/>
                      </a:rPr>
                      <m:t>𝑯</m:t>
                    </m:r>
                    <m:d>
                      <m:dPr>
                        <m:ctrlPr>
                          <a:rPr lang="en-US" altLang="zh-CN" b="1" i="1">
                            <a:latin typeface="Cambria Math" panose="02040503050406030204" pitchFamily="18" charset="0"/>
                          </a:rPr>
                        </m:ctrlPr>
                      </m:dPr>
                      <m:e>
                        <m:r>
                          <a:rPr lang="en-US" altLang="zh-CN" i="1">
                            <a:latin typeface="Cambria Math" panose="02040503050406030204" pitchFamily="18" charset="0"/>
                          </a:rPr>
                          <m:t>𝑇</m:t>
                        </m:r>
                      </m:e>
                    </m:d>
                    <m:r>
                      <a:rPr lang="en-US" altLang="zh-CN" b="0" i="1" smtClean="0">
                        <a:latin typeface="Cambria Math" panose="02040503050406030204" pitchFamily="18" charset="0"/>
                      </a:rPr>
                      <m:t>=</m:t>
                    </m:r>
                    <m:nary>
                      <m:naryPr>
                        <m:ctrlPr>
                          <a:rPr lang="zh-CN" altLang="en-US" i="1">
                            <a:latin typeface="Cambria Math" panose="02040503050406030204" pitchFamily="18" charset="0"/>
                          </a:rPr>
                        </m:ctrlPr>
                      </m:naryPr>
                      <m:sub>
                        <m:r>
                          <a:rPr lang="zh-CN" altLang="en-US" i="1">
                            <a:latin typeface="Cambria Math" panose="02040503050406030204" pitchFamily="18" charset="0"/>
                          </a:rPr>
                          <m:t>0</m:t>
                        </m:r>
                      </m:sub>
                      <m:sup>
                        <m:r>
                          <a:rPr lang="zh-CN" altLang="en-US" i="1">
                            <a:latin typeface="Cambria Math" panose="02040503050406030204" pitchFamily="18" charset="0"/>
                          </a:rPr>
                          <m:t>𝑇</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𝑡</m:t>
                            </m:r>
                          </m:sup>
                        </m:sSup>
                        <m:r>
                          <a:rPr lang="zh-CN" altLang="en-US" b="1" i="1">
                            <a:latin typeface="Cambria Math" panose="02040503050406030204" pitchFamily="18" charset="0"/>
                          </a:rPr>
                          <m:t>𝑩</m:t>
                        </m:r>
                        <m:r>
                          <a:rPr lang="zh-CN" altLang="en-US" i="1">
                            <a:latin typeface="Cambria Math" panose="02040503050406030204" pitchFamily="18" charset="0"/>
                          </a:rPr>
                          <m:t>𝑑𝑡</m:t>
                        </m:r>
                      </m:e>
                    </m:nary>
                  </m:oMath>
                </a14:m>
                <a:r>
                  <a:rPr lang="zh-CN" altLang="en-US" dirty="0"/>
                  <a:t>，</a:t>
                </a:r>
                <a:r>
                  <a:rPr lang="zh-CN" altLang="en-US" dirty="0">
                    <a:latin typeface="宋体" panose="02010600030101010101" pitchFamily="2" charset="-122"/>
                  </a:rPr>
                  <a:t>可得线性定常连续系统状态方程的离散化方程 </a:t>
                </a:r>
                <a:br>
                  <a:rPr lang="zh-CN" altLang="en-US" dirty="0">
                    <a:latin typeface="宋体" panose="02010600030101010101" pitchFamily="2" charset="-122"/>
                  </a:rPr>
                </a:br>
                <a:r>
                  <a:rPr lang="en-US" altLang="zh-CN" dirty="0">
                    <a:latin typeface="宋体" panose="02010600030101010101" pitchFamily="2" charset="-122"/>
                  </a:rPr>
                  <a:t>			</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a14:m>
                <a:r>
                  <a:rPr lang="zh-CN" altLang="en-US" dirty="0"/>
                  <a:t>    </a:t>
                </a:r>
                <a:r>
                  <a:rPr lang="en-US" altLang="zh-CN" dirty="0"/>
                  <a:t>		(2-91)</a:t>
                </a:r>
                <a:br>
                  <a:rPr lang="en-US" altLang="zh-CN" dirty="0"/>
                </a:br>
                <a:r>
                  <a:rPr lang="zh-CN" altLang="en-US" dirty="0">
                    <a:latin typeface="宋体" panose="02010600030101010101" pitchFamily="2" charset="-122"/>
                  </a:rPr>
                  <a:t>输出方程是一个线性方程，离散化后仍保持原来的线性关系。</a:t>
                </a:r>
                <a:br>
                  <a:rPr lang="en-US" altLang="zh-CN" dirty="0">
                    <a:latin typeface="宋体" panose="02010600030101010101" pitchFamily="2" charset="-122"/>
                  </a:rPr>
                </a:br>
                <a:r>
                  <a:rPr lang="en-US" altLang="zh-CN" dirty="0">
                    <a:latin typeface="宋体" panose="02010600030101010101" pitchFamily="2" charset="-122"/>
                  </a:rPr>
                  <a:t>			</a:t>
                </a:r>
                <a14:m>
                  <m:oMath xmlns:m="http://schemas.openxmlformats.org/officeDocument/2006/math">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a14:m>
                <a:r>
                  <a:rPr lang="en-US" altLang="zh-CN" dirty="0"/>
                  <a:t>					(2-92)</a:t>
                </a:r>
                <a:br>
                  <a:rPr lang="en-US" altLang="zh-CN" dirty="0"/>
                </a:br>
                <a:r>
                  <a:rPr lang="zh-CN" altLang="en-US" dirty="0">
                    <a:latin typeface="宋体" panose="02010600030101010101" pitchFamily="2" charset="-122"/>
                  </a:rPr>
                  <a:t>离散化后的状态空间表达式为 </a:t>
                </a:r>
                <a:br>
                  <a:rPr lang="zh-CN" altLang="en-US" dirty="0">
                    <a:latin typeface="宋体" panose="02010600030101010101" pitchFamily="2" charset="-122"/>
                  </a:rPr>
                </a:br>
                <a:r>
                  <a:rPr lang="en-US" altLang="zh-CN" dirty="0">
                    <a:latin typeface="宋体" panose="02010600030101010101" pitchFamily="2" charset="-122"/>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eqArr>
                      </m:e>
                    </m:d>
                  </m:oMath>
                </a14:m>
                <a:r>
                  <a:rPr lang="en-US" altLang="zh-CN" dirty="0"/>
                  <a:t>				(2-94)</a:t>
                </a:r>
                <a:endParaRPr lang="zh-CN" altLang="en-US" dirty="0"/>
              </a:p>
            </p:txBody>
          </p:sp>
        </mc:Choice>
        <mc:Fallback xmlns="">
          <p:sp>
            <p:nvSpPr>
              <p:cNvPr id="3" name="内容占位符 2">
                <a:extLst>
                  <a:ext uri="{FF2B5EF4-FFF2-40B4-BE49-F238E27FC236}">
                    <a16:creationId xmlns:a16="http://schemas.microsoft.com/office/drawing/2014/main" id="{68CB566B-C82F-4E29-9E64-FE4C47CD2059}"/>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a:stretch>
              </a:blipFill>
            </p:spPr>
            <p:txBody>
              <a:bodyPr/>
              <a:lstStyle/>
              <a:p>
                <a:r>
                  <a:rPr lang="zh-CN" altLang="en-US">
                    <a:noFill/>
                  </a:rPr>
                  <a:t> </a:t>
                </a:r>
              </a:p>
            </p:txBody>
          </p:sp>
        </mc:Fallback>
      </mc:AlternateContent>
      <p:sp>
        <p:nvSpPr>
          <p:cNvPr id="156680" name="Rectangle 8">
            <a:extLst>
              <a:ext uri="{FF2B5EF4-FFF2-40B4-BE49-F238E27FC236}">
                <a16:creationId xmlns:a16="http://schemas.microsoft.com/office/drawing/2014/main" id="{A7ABEF2B-D5FF-46E1-8A72-EE2270B3D704}"/>
              </a:ext>
            </a:extLst>
          </p:cNvPr>
          <p:cNvSpPr>
            <a:spLocks noChangeArrowheads="1"/>
          </p:cNvSpPr>
          <p:nvPr/>
        </p:nvSpPr>
        <p:spPr bwMode="auto">
          <a:xfrm>
            <a:off x="5738813" y="33147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 name="灯片编号占位符 1">
            <a:extLst>
              <a:ext uri="{FF2B5EF4-FFF2-40B4-BE49-F238E27FC236}">
                <a16:creationId xmlns:a16="http://schemas.microsoft.com/office/drawing/2014/main" id="{8210DC61-5F7B-464C-BB65-6A6B68054C7A}"/>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98</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DAF8176-5B43-4759-8C45-4C7F9B48FA51}"/>
                  </a:ext>
                </a:extLst>
              </p:cNvPr>
              <p:cNvSpPr>
                <a:spLocks noGrp="1"/>
              </p:cNvSpPr>
              <p:nvPr>
                <p:ph sz="quarter" idx="10"/>
              </p:nvPr>
            </p:nvSpPr>
            <p:spPr/>
            <p:txBody>
              <a:bodyPr/>
              <a:lstStyle/>
              <a:p>
                <a:pPr marL="0" indent="0">
                  <a:buNone/>
                </a:pPr>
                <a:r>
                  <a:rPr lang="zh-CN" altLang="en-US" dirty="0">
                    <a:highlight>
                      <a:srgbClr val="C0C0C0"/>
                    </a:highlight>
                  </a:rPr>
                  <a:t>例</a:t>
                </a:r>
                <a:r>
                  <a:rPr lang="en-US" altLang="zh-CN" dirty="0">
                    <a:highlight>
                      <a:srgbClr val="C0C0C0"/>
                    </a:highlight>
                  </a:rPr>
                  <a:t>2-12</a:t>
                </a:r>
                <a:r>
                  <a:rPr lang="en-US" altLang="zh-CN" dirty="0">
                    <a:highlight>
                      <a:srgbClr val="FFFFFF"/>
                    </a:highlight>
                  </a:rPr>
                  <a:t>   </a:t>
                </a:r>
                <a:r>
                  <a:rPr lang="zh-CN" altLang="en-US" dirty="0"/>
                  <a:t>线性定常连续系统的状态方程如下，求离散化状态方程式。 </a:t>
                </a:r>
                <a:br>
                  <a:rPr lang="zh-CN" altLang="en-US" dirty="0"/>
                </a:br>
                <a:r>
                  <a:rPr lang="en-US" altLang="zh-CN" dirty="0"/>
                  <a:t>		</a:t>
                </a:r>
                <a14:m>
                  <m:oMath xmlns:m="http://schemas.openxmlformats.org/officeDocument/2006/math">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1</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mr>
                          <m:m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2</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mr>
                        </m:m>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0</m:t>
                              </m:r>
                            </m:e>
                            <m:e>
                              <m:r>
                                <a:rPr lang="zh-CN" altLang="en-US" i="1">
                                  <a:latin typeface="Cambria Math" panose="02040503050406030204" pitchFamily="18" charset="0"/>
                                </a:rPr>
                                <m:t>1</m:t>
                              </m:r>
                            </m:e>
                          </m:mr>
                          <m:mr>
                            <m:e>
                              <m:r>
                                <a:rPr lang="zh-CN" altLang="en-US" i="1">
                                  <a:latin typeface="Cambria Math" panose="02040503050406030204" pitchFamily="18" charset="0"/>
                                </a:rPr>
                                <m:t>0</m:t>
                              </m:r>
                            </m:e>
                            <m:e>
                              <m:r>
                                <a:rPr lang="zh-CN" altLang="en-US" i="1">
                                  <a:latin typeface="Cambria Math" panose="02040503050406030204" pitchFamily="18" charset="0"/>
                                </a:rPr>
                                <m:t>1</m:t>
                              </m:r>
                            </m:e>
                          </m:mr>
                        </m:m>
                      </m:e>
                    </m:d>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mr>
                        </m:m>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0</m:t>
                              </m:r>
                            </m:e>
                          </m:mr>
                          <m:mr>
                            <m:e>
                              <m:r>
                                <a:rPr lang="zh-CN" altLang="en-US" i="1">
                                  <a:latin typeface="Cambria Math" panose="02040503050406030204" pitchFamily="18" charset="0"/>
                                </a:rPr>
                                <m:t>1</m:t>
                              </m:r>
                            </m:e>
                          </m:mr>
                        </m:m>
                      </m:e>
                    </m:d>
                    <m:r>
                      <a:rPr lang="zh-CN" altLang="en-US" i="1">
                        <a:latin typeface="Cambria Math" panose="02040503050406030204" pitchFamily="18" charset="0"/>
                      </a:rPr>
                      <m:t>𝑢</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a14:m>
                <a:endParaRPr lang="en-US" altLang="zh-CN" dirty="0"/>
              </a:p>
              <a:p>
                <a:pPr marL="0" indent="0">
                  <a:lnSpc>
                    <a:spcPct val="100000"/>
                  </a:lnSpc>
                  <a:buNone/>
                </a:pPr>
                <a:r>
                  <a:rPr lang="en-US" altLang="zh-CN" dirty="0"/>
                  <a:t> </a:t>
                </a:r>
                <a:r>
                  <a:rPr lang="zh-CN" altLang="en-US" dirty="0"/>
                  <a:t>解 根据 </a:t>
                </a:r>
                <a:br>
                  <a:rPr lang="en-US" altLang="zh-CN" dirty="0"/>
                </a:br>
                <a:r>
                  <a:rPr lang="en-US" altLang="zh-CN" dirty="0"/>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b="1" i="1">
                            <a:latin typeface="Cambria Math" panose="02040503050406030204" pitchFamily="18" charset="0"/>
                          </a:rPr>
                          <m:t>𝑨</m:t>
                        </m:r>
                        <m:r>
                          <a:rPr lang="zh-CN" altLang="en-US" i="1">
                            <a:latin typeface="Cambria Math" panose="02040503050406030204" pitchFamily="18" charset="0"/>
                          </a:rPr>
                          <m:t>𝑡</m:t>
                        </m:r>
                      </m:sup>
                    </m:sSup>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𝐿</m:t>
                        </m:r>
                      </m:e>
                      <m:sup>
                        <m:r>
                          <a:rPr lang="zh-CN" altLang="en-US" i="1">
                            <a:latin typeface="Cambria Math" panose="02040503050406030204" pitchFamily="18" charset="0"/>
                          </a:rPr>
                          <m:t>−</m:t>
                        </m:r>
                        <m:r>
                          <a:rPr lang="zh-CN" altLang="en-US">
                            <a:latin typeface="Cambria Math" panose="02040503050406030204" pitchFamily="18" charset="0"/>
                          </a:rPr>
                          <m:t>1</m:t>
                        </m:r>
                      </m:sup>
                    </m:sSup>
                    <m:r>
                      <a:rPr lang="zh-CN" altLang="en-US" i="1">
                        <a:latin typeface="Cambria Math" panose="02040503050406030204" pitchFamily="18" charset="0"/>
                      </a:rPr>
                      <m:t>[(</m:t>
                    </m:r>
                    <m:r>
                      <a:rPr lang="zh-CN" altLang="en-US" i="1">
                        <a:latin typeface="Cambria Math" panose="02040503050406030204" pitchFamily="18" charset="0"/>
                      </a:rPr>
                      <m:t>𝑠</m:t>
                    </m:r>
                    <m:r>
                      <a:rPr lang="zh-CN" altLang="en-US" b="1" i="1">
                        <a:latin typeface="Cambria Math" panose="02040503050406030204" pitchFamily="18" charset="0"/>
                      </a:rPr>
                      <m:t>𝑰</m:t>
                    </m:r>
                    <m:r>
                      <a:rPr lang="zh-CN" altLang="en-US" i="1">
                        <a:latin typeface="Cambria Math" panose="02040503050406030204" pitchFamily="18" charset="0"/>
                      </a:rPr>
                      <m:t>−</m:t>
                    </m:r>
                    <m:r>
                      <a:rPr lang="zh-CN" altLang="en-US" b="1" i="1">
                        <a:latin typeface="Cambria Math" panose="02040503050406030204" pitchFamily="18" charset="0"/>
                      </a:rPr>
                      <m:t>𝑨</m:t>
                    </m:r>
                    <m:sSup>
                      <m:sSupPr>
                        <m:ctrlPr>
                          <a:rPr lang="zh-CN" altLang="en-US" i="1">
                            <a:latin typeface="Cambria Math" panose="02040503050406030204" pitchFamily="18" charset="0"/>
                          </a:rPr>
                        </m:ctrlPr>
                      </m:sSupPr>
                      <m:e>
                        <m:r>
                          <a:rPr lang="zh-CN" altLang="en-US" i="1">
                            <a:latin typeface="Cambria Math" panose="02040503050406030204" pitchFamily="18" charset="0"/>
                          </a:rPr>
                          <m:t>)</m:t>
                        </m:r>
                      </m:e>
                      <m:sup>
                        <m:r>
                          <a:rPr lang="zh-CN" altLang="en-US" i="1">
                            <a:latin typeface="Cambria Math" panose="02040503050406030204" pitchFamily="18" charset="0"/>
                          </a:rPr>
                          <m:t>−1</m:t>
                        </m:r>
                      </m:sup>
                    </m:sSup>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𝐿</m:t>
                        </m:r>
                      </m:e>
                      <m:sup>
                        <m:r>
                          <a:rPr lang="zh-CN" altLang="en-US">
                            <a:latin typeface="Cambria Math" panose="02040503050406030204" pitchFamily="18" charset="0"/>
                          </a:rPr>
                          <m:t>−1</m:t>
                        </m:r>
                      </m:sup>
                    </m:sSup>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𝑠</m:t>
                                      </m:r>
                                    </m:e>
                                    <m:e>
                                      <m:r>
                                        <a:rPr lang="en-US" altLang="zh-CN" i="1">
                                          <a:latin typeface="Cambria Math" panose="02040503050406030204" pitchFamily="18" charset="0"/>
                                        </a:rPr>
                                        <m:t>−1</m:t>
                                      </m:r>
                                    </m:e>
                                  </m:mr>
                                  <m:mr>
                                    <m:e>
                                      <m:r>
                                        <a:rPr lang="en-US" altLang="zh-CN" i="1">
                                          <a:latin typeface="Cambria Math" panose="02040503050406030204" pitchFamily="18" charset="0"/>
                                        </a:rPr>
                                        <m:t>0</m:t>
                                      </m:r>
                                    </m:e>
                                    <m:e>
                                      <m:r>
                                        <a:rPr lang="en-US" altLang="zh-CN" i="1">
                                          <a:latin typeface="Cambria Math" panose="02040503050406030204" pitchFamily="18" charset="0"/>
                                        </a:rPr>
                                        <m:t>𝑠</m:t>
                                      </m:r>
                                      <m:r>
                                        <a:rPr lang="en-US" altLang="zh-CN" i="1">
                                          <a:latin typeface="Cambria Math" panose="02040503050406030204" pitchFamily="18" charset="0"/>
                                        </a:rPr>
                                        <m:t>−1</m:t>
                                      </m:r>
                                    </m:e>
                                  </m:mr>
                                </m:m>
                              </m:e>
                            </m:d>
                          </m:e>
                          <m:sup>
                            <m:r>
                              <a:rPr lang="zh-CN" altLang="en-US" i="1">
                                <a:latin typeface="Cambria Math" panose="02040503050406030204" pitchFamily="18" charset="0"/>
                              </a:rPr>
                              <m:t>−1</m:t>
                            </m:r>
                          </m:sup>
                        </m:sSup>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i="1">
                                      <a:latin typeface="Cambria Math" panose="02040503050406030204" pitchFamily="18" charset="0"/>
                                    </a:rPr>
                                    <m:t>𝑡</m:t>
                                  </m:r>
                                </m:sup>
                              </m:sSup>
                              <m:r>
                                <a:rPr lang="zh-CN" altLang="en-US" i="1">
                                  <a:latin typeface="Cambria Math" panose="02040503050406030204" pitchFamily="18" charset="0"/>
                                </a:rPr>
                                <m:t>−1</m:t>
                              </m:r>
                            </m:e>
                          </m:mr>
                          <m:mr>
                            <m:e>
                              <m:r>
                                <a:rPr lang="en-US" altLang="zh-CN" i="1">
                                  <a:latin typeface="Cambria Math" panose="02040503050406030204" pitchFamily="18" charset="0"/>
                                </a:rPr>
                                <m:t>0</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i="1">
                                      <a:latin typeface="Cambria Math" panose="02040503050406030204" pitchFamily="18" charset="0"/>
                                    </a:rPr>
                                    <m:t>𝑡</m:t>
                                  </m:r>
                                </m:sup>
                              </m:sSup>
                            </m:e>
                          </m:mr>
                        </m:m>
                      </m:e>
                    </m:d>
                  </m:oMath>
                </a14:m>
                <a:br>
                  <a:rPr lang="en-US" altLang="zh-CN" dirty="0"/>
                </a:br>
                <a:r>
                  <a:rPr lang="zh-CN" altLang="en-US" dirty="0"/>
                  <a:t>可得</a:t>
                </a:r>
                <a:endParaRPr lang="en-US" altLang="zh-CN" dirty="0"/>
              </a:p>
              <a:p>
                <a:pPr marL="0" indent="0">
                  <a:buNone/>
                </a:pPr>
                <a:r>
                  <a:rPr lang="en-US" altLang="zh-CN" i="1" dirty="0">
                    <a:solidFill>
                      <a:srgbClr val="000000"/>
                    </a:solidFill>
                    <a:latin typeface="Cambria Math" panose="02040503050406030204" pitchFamily="18" charset="0"/>
                  </a:rPr>
                  <a:t>	</a:t>
                </a:r>
                <a14:m>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m:rPr>
                                    <m:sty m:val="p"/>
                                  </m:rPr>
                                  <a:rPr lang="zh-CN" altLang="en-US" i="1">
                                    <a:solidFill>
                                      <a:srgbClr val="000000"/>
                                    </a:solidFill>
                                    <a:latin typeface="Cambria Math" panose="02040503050406030204" pitchFamily="18" charset="0"/>
                                  </a:rPr>
                                  <m:t>T</m:t>
                                </m:r>
                              </m:sup>
                            </m:sSup>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i="1">
                                              <a:latin typeface="Cambria Math" panose="02040503050406030204" pitchFamily="18" charset="0"/>
                                            </a:rPr>
                                            <m:t>𝑡</m:t>
                                          </m:r>
                                        </m:sup>
                                      </m:sSup>
                                      <m:r>
                                        <a:rPr lang="zh-CN" altLang="en-US" i="1">
                                          <a:latin typeface="Cambria Math" panose="02040503050406030204" pitchFamily="18" charset="0"/>
                                        </a:rPr>
                                        <m:t>−1</m:t>
                                      </m:r>
                                    </m:e>
                                  </m:mr>
                                  <m:mr>
                                    <m:e>
                                      <m:r>
                                        <a:rPr lang="en-US" altLang="zh-CN" i="1">
                                          <a:latin typeface="Cambria Math" panose="02040503050406030204" pitchFamily="18" charset="0"/>
                                        </a:rPr>
                                        <m:t>0</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i="1">
                                              <a:latin typeface="Cambria Math" panose="02040503050406030204" pitchFamily="18" charset="0"/>
                                            </a:rPr>
                                            <m:t>𝑡</m:t>
                                          </m:r>
                                        </m:sup>
                                      </m:sSup>
                                    </m:e>
                                  </m:mr>
                                </m:m>
                              </m:e>
                            </m:d>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en-US" altLang="zh-CN" i="1">
                                      <a:latin typeface="Cambria Math" panose="02040503050406030204" pitchFamily="18" charset="0"/>
                                    </a:rPr>
                                    <m:t>𝑇</m:t>
                                  </m:r>
                                </m:sup>
                              </m:sSup>
                              <m:r>
                                <a:rPr lang="zh-CN" altLang="en-US" i="1">
                                  <a:latin typeface="Cambria Math" panose="02040503050406030204" pitchFamily="18" charset="0"/>
                                </a:rPr>
                                <m:t>−1</m:t>
                              </m:r>
                            </m:e>
                          </m:mr>
                          <m:mr>
                            <m:e>
                              <m:r>
                                <a:rPr lang="en-US" altLang="zh-CN" i="1">
                                  <a:latin typeface="Cambria Math" panose="02040503050406030204" pitchFamily="18" charset="0"/>
                                </a:rPr>
                                <m:t>0</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en-US" altLang="zh-CN" i="1">
                                      <a:latin typeface="Cambria Math" panose="02040503050406030204" pitchFamily="18" charset="0"/>
                                    </a:rPr>
                                    <m:t>𝑇</m:t>
                                  </m:r>
                                </m:sup>
                              </m:sSup>
                            </m:e>
                          </m:mr>
                        </m:m>
                      </m:e>
                    </m:d>
                  </m:oMath>
                </a14:m>
                <a:endParaRPr lang="en-US" altLang="zh-CN" dirty="0"/>
              </a:p>
              <a:p>
                <a:pPr marL="0" indent="0">
                  <a:buNone/>
                </a:pPr>
                <a:r>
                  <a:rPr lang="en-US" altLang="zh-CN" dirty="0"/>
                  <a:t>	</a:t>
                </a:r>
                <a14:m>
                  <m:oMath xmlns:m="http://schemas.openxmlformats.org/officeDocument/2006/math">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𝑡</m:t>
                            </m:r>
                          </m:sup>
                        </m:sSup>
                        <m:r>
                          <a:rPr lang="zh-CN" altLang="en-US" b="1" i="1">
                            <a:solidFill>
                              <a:srgbClr val="000000"/>
                            </a:solidFill>
                            <a:latin typeface="Cambria Math" panose="02040503050406030204" pitchFamily="18" charset="0"/>
                          </a:rPr>
                          <m:t>𝑩</m:t>
                        </m:r>
                        <m:r>
                          <a:rPr lang="en-US" altLang="zh-CN" b="0" i="1" smtClean="0">
                            <a:solidFill>
                              <a:srgbClr val="000000"/>
                            </a:solidFill>
                            <a:latin typeface="Cambria Math" panose="02040503050406030204" pitchFamily="18" charset="0"/>
                          </a:rPr>
                          <m:t>𝑑𝑡</m:t>
                        </m:r>
                      </m:e>
                    </m:nary>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i="1">
                                          <a:latin typeface="Cambria Math" panose="02040503050406030204" pitchFamily="18" charset="0"/>
                                        </a:rPr>
                                        <m:t>𝑡</m:t>
                                      </m:r>
                                    </m:sup>
                                  </m:sSup>
                                  <m:r>
                                    <a:rPr lang="zh-CN" altLang="en-US" i="1">
                                      <a:latin typeface="Cambria Math" panose="02040503050406030204" pitchFamily="18" charset="0"/>
                                    </a:rPr>
                                    <m:t>−1</m:t>
                                  </m:r>
                                </m:e>
                              </m:mr>
                              <m:mr>
                                <m:e>
                                  <m:r>
                                    <a:rPr lang="en-US" altLang="zh-CN" i="1">
                                      <a:latin typeface="Cambria Math" panose="02040503050406030204" pitchFamily="18" charset="0"/>
                                    </a:rPr>
                                    <m:t>0</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zh-CN" altLang="en-US" i="1">
                                          <a:latin typeface="Cambria Math" panose="02040503050406030204" pitchFamily="18" charset="0"/>
                                        </a:rPr>
                                        <m:t>𝑡</m:t>
                                      </m:r>
                                    </m:sup>
                                  </m:sSup>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func>
                          <m:funcPr>
                            <m:ctrlPr>
                              <a:rPr lang="zh-CN" altLang="en-US" i="1">
                                <a:solidFill>
                                  <a:srgbClr val="000000"/>
                                </a:solidFill>
                                <a:latin typeface="Cambria Math" panose="02040503050406030204" pitchFamily="18" charset="0"/>
                              </a:rPr>
                            </m:ctrlPr>
                          </m:funcPr>
                          <m:fName>
                            <m:r>
                              <a:rPr lang="zh-CN" altLang="en-US" i="1">
                                <a:solidFill>
                                  <a:srgbClr val="000000"/>
                                </a:solidFill>
                                <a:latin typeface="Cambria Math" panose="02040503050406030204" pitchFamily="18" charset="0"/>
                              </a:rPr>
                              <m:t>𝑑</m:t>
                            </m:r>
                          </m:fName>
                          <m:e>
                            <m:r>
                              <a:rPr lang="zh-CN" altLang="en-US" i="1">
                                <a:solidFill>
                                  <a:srgbClr val="000000"/>
                                </a:solidFill>
                                <a:latin typeface="Cambria Math" panose="02040503050406030204" pitchFamily="18" charset="0"/>
                              </a:rPr>
                              <m:t>𝑡</m:t>
                            </m:r>
                          </m:e>
                        </m:func>
                      </m:e>
                    </m:nary>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−1</m:t>
                              </m:r>
                            </m:e>
                          </m:m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−1</m:t>
                              </m:r>
                            </m:e>
                          </m:mr>
                        </m:m>
                      </m:e>
                    </m:d>
                  </m:oMath>
                </a14:m>
                <a:endParaRPr lang="en-US" altLang="zh-CN" dirty="0"/>
              </a:p>
              <a:p>
                <a:pPr marL="0" indent="0">
                  <a:buNone/>
                </a:pPr>
                <a:r>
                  <a:rPr lang="zh-CN" altLang="en-US" dirty="0">
                    <a:latin typeface="宋体" panose="02010600030101010101" pitchFamily="2" charset="-122"/>
                  </a:rPr>
                  <a:t>离散系统状态方程为</a:t>
                </a:r>
                <a:r>
                  <a:rPr lang="zh-CN" altLang="en-US" sz="1050" dirty="0"/>
                  <a:t> </a:t>
                </a:r>
                <a:br>
                  <a:rPr lang="zh-CN" altLang="en-US" dirty="0"/>
                </a:br>
                <a:r>
                  <a:rPr lang="en-US" altLang="zh-CN"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en-US" altLang="zh-CN" i="1">
                                      <a:latin typeface="Cambria Math" panose="02040503050406030204" pitchFamily="18" charset="0"/>
                                    </a:rPr>
                                    <m:t>𝑇</m:t>
                                  </m:r>
                                </m:sup>
                              </m:sSup>
                              <m:r>
                                <a:rPr lang="zh-CN" altLang="en-US" i="1">
                                  <a:latin typeface="Cambria Math" panose="02040503050406030204" pitchFamily="18" charset="0"/>
                                </a:rPr>
                                <m:t>−1</m:t>
                              </m:r>
                            </m:e>
                          </m:mr>
                          <m:mr>
                            <m:e>
                              <m:r>
                                <a:rPr lang="en-US" altLang="zh-CN" i="1">
                                  <a:latin typeface="Cambria Math" panose="02040503050406030204" pitchFamily="18" charset="0"/>
                                </a:rPr>
                                <m:t>0</m:t>
                              </m:r>
                            </m:e>
                            <m:e>
                              <m:sSup>
                                <m:sSupPr>
                                  <m:ctrlPr>
                                    <a:rPr lang="zh-CN" altLang="en-US" i="1">
                                      <a:latin typeface="Cambria Math" panose="02040503050406030204" pitchFamily="18" charset="0"/>
                                    </a:rPr>
                                  </m:ctrlPr>
                                </m:sSupPr>
                                <m:e>
                                  <m:r>
                                    <m:rPr>
                                      <m:sty m:val="p"/>
                                    </m:rPr>
                                    <a:rPr lang="zh-CN" altLang="en-US">
                                      <a:latin typeface="Cambria Math" panose="02040503050406030204" pitchFamily="18" charset="0"/>
                                    </a:rPr>
                                    <m:t>e</m:t>
                                  </m:r>
                                </m:e>
                                <m:sup>
                                  <m:r>
                                    <a:rPr lang="en-US" altLang="zh-CN" i="1">
                                      <a:latin typeface="Cambria Math" panose="02040503050406030204" pitchFamily="18" charset="0"/>
                                    </a:rPr>
                                    <m:t>𝑇</m:t>
                                  </m:r>
                                </m:sup>
                              </m:sSup>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−1</m:t>
                              </m:r>
                            </m:e>
                          </m:m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𝑘𝑇</m:t>
                    </m:r>
                    <m:r>
                      <a:rPr lang="zh-CN" altLang="en-US" i="1">
                        <a:solidFill>
                          <a:srgbClr val="000000"/>
                        </a:solidFill>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EDAF8176-5B43-4759-8C45-4C7F9B48FA51}"/>
                  </a:ext>
                </a:extLst>
              </p:cNvPr>
              <p:cNvSpPr>
                <a:spLocks noGrp="1" noRot="1" noChangeAspect="1" noMove="1" noResize="1" noEditPoints="1" noAdjustHandles="1" noChangeArrowheads="1" noChangeShapeType="1" noTextEdit="1"/>
              </p:cNvSpPr>
              <p:nvPr>
                <p:ph sz="quarter" idx="10"/>
              </p:nvPr>
            </p:nvSpPr>
            <p:spPr>
              <a:blipFill>
                <a:blip r:embed="rId2"/>
                <a:stretch>
                  <a:fillRect l="-863" t="-206" b="-3509"/>
                </a:stretch>
              </a:blipFill>
            </p:spPr>
            <p:txBody>
              <a:bodyPr/>
              <a:lstStyle/>
              <a:p>
                <a:r>
                  <a:rPr lang="zh-CN" altLang="en-US">
                    <a:noFill/>
                  </a:rPr>
                  <a:t> </a:t>
                </a:r>
              </a:p>
            </p:txBody>
          </p:sp>
        </mc:Fallback>
      </mc:AlternateContent>
      <p:sp>
        <p:nvSpPr>
          <p:cNvPr id="159747" name="Rectangle 3">
            <a:extLst>
              <a:ext uri="{FF2B5EF4-FFF2-40B4-BE49-F238E27FC236}">
                <a16:creationId xmlns:a16="http://schemas.microsoft.com/office/drawing/2014/main" id="{279CE9B1-A8E2-4542-A6E1-C770B2725ABA}"/>
              </a:ext>
            </a:extLst>
          </p:cNvPr>
          <p:cNvSpPr>
            <a:spLocks noChangeArrowheads="1"/>
          </p:cNvSpPr>
          <p:nvPr/>
        </p:nvSpPr>
        <p:spPr bwMode="auto">
          <a:xfrm>
            <a:off x="4191000" y="31480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50" name="Rectangle 6">
            <a:extLst>
              <a:ext uri="{FF2B5EF4-FFF2-40B4-BE49-F238E27FC236}">
                <a16:creationId xmlns:a16="http://schemas.microsoft.com/office/drawing/2014/main" id="{1FA3CDE9-6283-416E-ADCB-33E5DD1242F0}"/>
              </a:ext>
            </a:extLst>
          </p:cNvPr>
          <p:cNvSpPr>
            <a:spLocks noChangeArrowheads="1"/>
          </p:cNvSpPr>
          <p:nvPr/>
        </p:nvSpPr>
        <p:spPr bwMode="auto">
          <a:xfrm>
            <a:off x="4476750" y="31623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9753" name="Rectangle 9">
            <a:extLst>
              <a:ext uri="{FF2B5EF4-FFF2-40B4-BE49-F238E27FC236}">
                <a16:creationId xmlns:a16="http://schemas.microsoft.com/office/drawing/2014/main" id="{3E69B6F9-A0DA-4AC3-BEC7-CF6E3E41E64E}"/>
              </a:ext>
            </a:extLst>
          </p:cNvPr>
          <p:cNvSpPr>
            <a:spLocks noChangeArrowheads="1"/>
          </p:cNvSpPr>
          <p:nvPr/>
        </p:nvSpPr>
        <p:spPr bwMode="auto">
          <a:xfrm>
            <a:off x="4291013" y="31765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 name="灯片编号占位符 1">
            <a:extLst>
              <a:ext uri="{FF2B5EF4-FFF2-40B4-BE49-F238E27FC236}">
                <a16:creationId xmlns:a16="http://schemas.microsoft.com/office/drawing/2014/main" id="{CB626759-04C6-41AD-AFF7-00928C96B10F}"/>
              </a:ext>
            </a:extLst>
          </p:cNvPr>
          <p:cNvSpPr txBox="1">
            <a:spLocks/>
          </p:cNvSpPr>
          <p:nvPr/>
        </p:nvSpPr>
        <p:spPr>
          <a:xfrm>
            <a:off x="11352584" y="6447079"/>
            <a:ext cx="764215" cy="365125"/>
          </a:xfrm>
          <a:prstGeom prst="rect">
            <a:avLst/>
          </a:prstGeom>
        </p:spPr>
        <p:txBody>
          <a:bodyPr/>
          <a:ls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a:lstStyle>
          <a:p>
            <a:fld id="{86AEE06C-0CD7-41E2-81E6-FA1C1A12492D}" type="slidenum">
              <a:rPr lang="en-US" altLang="zh-CN" sz="1000" smtClean="0"/>
              <a:pPr/>
              <a:t>99</a:t>
            </a:fld>
            <a:endParaRPr lang="en-US" altLang="zh-CN" sz="1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主题2">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CC7850B0-90A2-4053-8317-25CC7CFD55AB}" vid="{23C5A69D-FF22-47C1-8030-0A82455BDE11}"/>
    </a:ext>
  </a:extLst>
</a:theme>
</file>

<file path=ppt/theme/theme2.xml><?xml version="1.0" encoding="utf-8"?>
<a:theme xmlns:a="http://schemas.openxmlformats.org/drawingml/2006/main" name="1_主题2">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现代控制理论模板2020" id="{9DA0EC49-E17E-471B-8774-DFBC5109D0B2}" vid="{B2BA6D2E-816F-4374-8090-D86C3E2C5D3D}"/>
    </a:ext>
  </a:extLst>
</a:theme>
</file>

<file path=ppt/theme/theme3.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现代控制理论模板2020" id="{9DA0EC49-E17E-471B-8774-DFBC5109D0B2}" vid="{0B0DCBB3-8510-42E9-96BD-5BA6A05D9FC9}"/>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8150</TotalTime>
  <Words>12915</Words>
  <Application>Microsoft Office PowerPoint</Application>
  <PresentationFormat>宽屏</PresentationFormat>
  <Paragraphs>703</Paragraphs>
  <Slides>125</Slides>
  <Notes>9</Notes>
  <HiddenSlides>17</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125</vt:i4>
      </vt:variant>
    </vt:vector>
  </HeadingPairs>
  <TitlesOfParts>
    <vt:vector size="138" baseType="lpstr">
      <vt:lpstr>黑体</vt:lpstr>
      <vt:lpstr>宋体</vt:lpstr>
      <vt:lpstr>微软雅黑</vt:lpstr>
      <vt:lpstr>微软雅黑 Light</vt:lpstr>
      <vt:lpstr>Arial</vt:lpstr>
      <vt:lpstr>Arial Black</vt:lpstr>
      <vt:lpstr>Cambria Math</vt:lpstr>
      <vt:lpstr>Times New Roman</vt:lpstr>
      <vt:lpstr>Tw Cen MT</vt:lpstr>
      <vt:lpstr>Wingdings</vt:lpstr>
      <vt:lpstr>主题2</vt:lpstr>
      <vt:lpstr>1_主题2</vt:lpstr>
      <vt:lpstr>水滴</vt:lpstr>
      <vt:lpstr>PowerPoint 演示文稿</vt:lpstr>
      <vt:lpstr>内容提要：   </vt:lpstr>
      <vt:lpstr>知识要点</vt:lpstr>
      <vt:lpstr>目   录</vt:lpstr>
      <vt:lpstr>PowerPoint 演示文稿</vt:lpstr>
      <vt:lpstr>PowerPoint 演示文稿</vt:lpstr>
      <vt:lpstr>证明  设方程（2-2）的解为   x(t)=b_0+b_1 t+b_2 t^2+⋯+b_k t^k+⋯      (2-3) 其中，系数b_i (i=0,1,2,⋯)是n维列向量。 将式(2-3)代入式(2-2)中可得 x ̇(t)=b_1+2b_2 t+⋯+kb_k t^((k-1) )+⋯=Ax(t)                =A(b_0+b_1 t+b_2 t^2+⋯+b_k t^k+⋯) 比较上式两边 t 的同次幂可得 b_1=〖Ab〗_0, b_2=1/2 Ab_1=1/2! A^2 b_0, b_3=1/3 Ab_2=1/3! A^3 b_0, ⋯, b_k=1/k! A^k b_0,⋯ </vt:lpstr>
      <vt:lpstr>将以上各系数，代入式(2-3)中有 x(t)&amp;=b_0+b_1 t+b_2 t^2+⋯+b_k t^k+⋯ &amp;=(I+At+1/2! A^2 t^2+⋯+1/k! A^k t^k+⋯)b_0 将式(2-4)括号内的无穷项级数和称为矩阵指数函数，记为    e^At=I+At+1/2! A^2  t^2⁡+⋯+1/k! A^k  t^k⁡+⋯   (2-5)  则式(2-4)变为                           x(t)=e^At b_0     (2-6) 对式(2-3)，令t=0可得x(0)=b_0 则系统的解可写为     x(t)=e^At x(0)， t≥0    (2-7) 若初始时刻t_0≠0,对应的初始状态为x(t_0)，则齐次状态方程的解为    x(t)=e^(A(t-t_0)) x(t_0),t≥t_0     (2-8)</vt:lpstr>
      <vt:lpstr>PowerPoint 演示文稿</vt:lpstr>
      <vt:lpstr>本节主要内容</vt:lpstr>
      <vt:lpstr>2.2.1状态转移矩阵及其性质</vt:lpstr>
      <vt:lpstr>定义2.1  线性定常系统状态转移矩阵Φ(t-t_0)是满足矩阵微分方程和初始条件      {■(Φ ̇(t-t_0 )=AΦ(t-t_0 ),   t≥t_0@Φ(t_0-t_0 )=I            ■(                     ))┤     （2-13） 的解。  </vt:lpstr>
      <vt:lpstr>2. 状态转移矩阵性质</vt:lpstr>
      <vt:lpstr>性质2    Φ ̇(t)=AΦ(t)=Φ(t)A</vt:lpstr>
      <vt:lpstr>性质3   分解性  Φ(t_1+t_2)=Φ(t_1)Φ(t_2)</vt:lpstr>
      <vt:lpstr>性质4  可逆性   Φ^(-1) (t)=Φ(-t)        (2-17) </vt:lpstr>
      <vt:lpstr>性质5   传递性    Φ(t_2-t_1)Φ(t_1-t_0)=Φ(t_2-t_0)     (2-18)  </vt:lpstr>
      <vt:lpstr>性质6  [Φ(t)]^k=Φ(kt)  </vt:lpstr>
      <vt:lpstr>3．几个特殊的状态转移矩阵</vt:lpstr>
      <vt:lpstr>PowerPoint 演示文稿</vt:lpstr>
      <vt:lpstr>情形2）若矩阵A为一个m×m约当（Jordan）块，即      则                        （2-21）  </vt:lpstr>
      <vt:lpstr>证明： 因  </vt:lpstr>
      <vt:lpstr>将上述矩阵A的各次幂代入下式，可得  e^At=I+At+1/2! A^2 t^2+⋯+1/k! A^k t^k+⋯ </vt:lpstr>
      <vt:lpstr>情形3）若矩阵A为一约当矩阵，即 A=J=[■(■(A_1&amp;@&amp;A_2 )&amp;0@0&amp;■(⋱&amp;@&amp;A_j ))] 其中 A_1  ， A_2  ，…， A_j为约当块，则     e^At=[■(■(e^(A_1 t)&amp;@&amp;e^(A_2 t) )&amp;0@0&amp;■(⋱&amp;@&amp;e^(A_j t) ))]  （2-22）  其中e^(A_1 t),e^(A_2 t),⋯,e^(A_j t)为式(2-21)所示。</vt:lpstr>
      <vt:lpstr>证明 根据定义，将矩阵A代入下式 e^At=I+At+1/2! A^2 t^2+⋯+1/k! A^k t^k+⋯ 可得</vt:lpstr>
      <vt:lpstr>PowerPoint 演示文稿</vt:lpstr>
      <vt:lpstr>情形5）若矩阵A为  则    e^At=e^δt⁡[■(cos⁡ω t&amp;sin⁡ω t@-sin⁡ω t&amp;cos⁡ω t)]   （2-25） 证明 根据特征方程|λI-A|=(λ-δ)^2+ω^2=0 可得矩阵A的特征值为  λ_1=δ+jω,   λ_2=δ-jω 根据线性变换，存在非奇异变换矩阵P可将A化为对角线矩阵，即 P^(-1) AP=[■(δ+jω&amp;0@0&amp;δ-jω)] 求得变换阵为P=[■(1&amp;1@j&amp;-j)],P^(-1)=1/2 [■(1&amp;-j@1&amp;j)]</vt:lpstr>
      <vt:lpstr>由式（2－23）得</vt:lpstr>
      <vt:lpstr>2.2.2状态转移矩阵的计算</vt:lpstr>
      <vt:lpstr> 方法2  拉普拉斯变换法</vt:lpstr>
      <vt:lpstr>例2-2  试求如下线性定常系统</vt:lpstr>
      <vt:lpstr>因此  Φ(t)=e^At=L^(-1) [(sI-A)^(-1)]   =[■8(2e^(-t)-e^(-2t)&amp;e^(-t)-e^(-2t)@-2e^(-t)+2e^(-2t)&amp; -e^(-t)+2e^(-2t) )] 由于Φ^(-1) (t)=Φ(-t)  ，故可求得状态转移矩阵的逆为  Φ^(-1) (t)=e^(-At)=[■8(2e^t-e^2t&amp;e^t-e^2t@-2e^t+2e^2t&amp; -e^t+2e^2t )]</vt:lpstr>
      <vt:lpstr> 方法3  化矩阵A为标准型法</vt:lpstr>
      <vt:lpstr>PowerPoint 演示文稿</vt:lpstr>
      <vt:lpstr>例2-3  考虑如下矩阵A=[■(0&amp;1@0&amp;-2)]，试用前面介绍的两种方法计算e^At。   解 方法一      由于A的特征值为λ_1=0,λ_2=-2，故可求得所需的变换矩阵P为    P=[■(1&amp;1@0&amp;-2)]，P^(-1)=[■(1&amp;1/2@0&amp;-1/2)] 因此，由式(2-23）可得  e^At=[■(1&amp;1@0&amp;-2)][■8(e^0&amp;0@0&amp;e^(-2t) )][■(1&amp;1/2@0&amp;-1/2)]=[■8(1&amp;1/2(1-e^(-2t))@0&amp;e^(-2t) )]</vt:lpstr>
      <vt:lpstr>方法二 由于   sI-A=[■8(s&amp;0@0&amp;s)]-[■8(0&amp;1@0&amp;-2)]=[■8(s&amp;-1@0&amp;s+2)]  可得 (sI-A)^(-1)=[■8(1/s&amp;1/(s(s+2))@0&amp;1/(s+2))]  因此  e^At=L^(-1) [(sI-A)^(-1)]=[■8(1&amp;1/2(1-e^(-2t))@0&amp; e^(-2t) )] </vt:lpstr>
      <vt:lpstr>（2）矩阵A有重特征值时 设矩阵A有m重特征值1，其余特征值m+1，m+2，…，n互异。 状态转移矩阵为    Φ(t)=e^At=Pe^Λt P^(-1) =P[■(■(e^(J_1 t)&amp;@&amp;e^(λ_(m+1) t) )&amp;0@0&amp;■(⋱&amp;@&amp;e^(λ_n t) ))] P^(-1)  其中，P为化矩阵A为约当标准型的变换矩阵。由式(2-24)得  </vt:lpstr>
      <vt:lpstr>例2-4  考虑如下矩阵A=[■8(0&amp;1&amp;0@0&amp;0&amp;1@1&amp;-3&amp;3)]，试计算e^At。  解  该矩阵的特征方程为  |λI-A|=λ^3-3λ^2+3λ-1=(λ-1)^3=0 因此，矩阵A有三重特征值λ=1。可以证明，矩阵A也将具有三重特征向量（即有两个广义特征向量）。易知，将矩阵A变换为约当标准型的变换矩阵为 P=[■8(1&amp;0&amp;0@1&amp;1&amp;0@1&amp;2&amp;1)] 矩阵P的逆为 P^(-1)=[■8(1&amp;0&amp;0@-1&amp;1&amp;0@1&amp;-2&amp;1)] </vt:lpstr>
      <vt:lpstr>于是 J=P^(-1) AP=[■8(1&amp;1&amp;0@0&amp;1&amp;1@0&amp;0&amp;1)] 注意到     e^Jt=[■8(e^t&amp;〖te〗^t&amp;1/2 t^2 e^t@0&amp;e^t&amp;〖te〗^t@0&amp;0&amp;e^t )] 可得：  e^At=Pe^Jt P^(-1)=[■8(e^t-te^t+1/2 t^2 e^t&amp;te^t-t^2 e^t&amp;1/2 t^2 e^t@1/2 t^2 e^t&amp;e^t-te^t-t^2 e^t&amp;te^t+1/2 t^2 e^t@te^t+1/2 t^2 e^t&amp;-3te^t-t^2 e^t&amp;e^t+2te^t+1/2 t^2 e^t )]</vt:lpstr>
      <vt:lpstr>方法4） 化矩阵指数e^At为A的有限项法</vt:lpstr>
      <vt:lpstr>凯莱一哈密顿（Cayley-Hamilton）定理证明</vt:lpstr>
      <vt:lpstr>因此，如果(λI-A)及其伴随矩阵adj(λI-A)中有一个为零，则其乘积为零。 如果在上式中用A代替λ，显然(λI-A)为零。这样 A^n+a_1 A^(n-1)+⋯+a_(n-1) A+a_n I=0 即证明了凯莱—哈密顿定理。   A^n=-a_1 A^(n-1)-⋯-a_(n-1) A-a_n I   (2-30) 该式表明，A^n可表示成A^(n-1),A^(n-2),⋯,A,I的线性组合。 A^(n+1)=AA^n=A(-a_1 A^(n-1)-⋯-a_(n-1) A-a_n I) =(a_1^2-a_2)A^(n-1)+(a_1 a_2-a_3)A^(n-2)+⋯+(a_1 a_(n-1)-a_n)A+a_1 a_n I  该式表明，A^(n+1)可表示成A^(n-1),A^(n-2),⋯,A,I的线性组合。 依次类推, A^(n+2)， A^(n+3)，… 可由A^(n-1),A^(n-2),⋯,A,I的线性组合表示。</vt:lpstr>
      <vt:lpstr>PowerPoint 演示文稿</vt:lpstr>
      <vt:lpstr>(3) α_0 (t),α_1 (t),α_2 (t),⋯,α_(n-1) (t)的计算   1）A的特征值互异时      特征值λ也满足特征方程，即f(λ)=0，则e^λt也可表示为λ的有限项，满足式(2-31)，即  {█(&amp;e^(λ_1 t)⁡= α_0 (t)+α_1 (t)λ_1+α_2 (t)〖λ_1〗^2+⋯+α_(n-1) (t)〖λ_1〗^(n-1)@&amp;e^(λ_2 t)⁡= α_0 (t)+α_1 (t)λ_2+α_2 (t)〖λ_2〗^2+⋯+α_(n-1) (t)〖λ_2〗^(n-1)@&amp;⋮@&amp;e^(λ_n t)⁡= α_0 (t)+α_1 (t)λ_n+α_2 (t)〖λ_n〗^2+⋯+α_(n-1) (t)〖λ_n〗^(n-1) )┤  解方程组(2-32）可求出各个系数α_k (t)(k=0,1,2,…,n-1)。</vt:lpstr>
      <vt:lpstr>(3) α_0 (t),α_1 (t),α_2 (t),⋯,α_(n-1) (t)的计算</vt:lpstr>
      <vt:lpstr>再将其余n-m个单特征值考虑在内，即 {█(&amp;t e^(λ_1 t)⁡= α_1 (t)+2α_2 (t)λ_1+⋯+(n-1)α_(n-1) (t)〖λ_1〗^(n-2)@&amp;t^2  e^(λ_1 t)⁡= 2α_2 (t)+2⋅3α_3 (t)λ_1+⋯+(n-1)(n-2)α_(n-1) (t)〖λ_1〗^(n-3)@&amp;⋮@&amp;t^(m-1)  e^(λ_1 t)⁡=  ((m-1)!)/0! α_(m-1) (t)+m!/1! α_m (t)λ_1+⋯+((n-1)!)/((n-m)!) α_(n-1) (t)〖λ_1〗^(n-m)@&amp;e^(λ_(m+1) t)⁡= α_0 (t)+α_1 (t)λ_(m+1)+α_2 (t)λ_(m+1)^2+⋯+α_(n-1) (t)λ_(m+1)^(n-1)@&amp;⋮@&amp;e^(λ_n t)⁡= α_0 (t)+α_1 (t)λ_n+α_2 (t)〖λ_n〗^2+⋯+α_(n-1) (t)λ_n^(n-1) )┤  解上述n维方程，得出系数α_0 (t),α_1 (t),α_2 (t),⋯,α_(n-1) (t) 。   </vt:lpstr>
      <vt:lpstr>例2-5 考虑如下矩阵A=[■8(0&amp;1@0&amp;-2)]，试用化e^At为A的有限项法计算e^At  。 解  矩阵A的特征方程为 det⁡( λI-A)=λ(λ+2)=0 可得互异特征值为 λ_1=0,λ_2=-2 由      e^(λ_1 t)=α_0 (t)+α_1 (t)λ_1   e^(λ_2 t)=α_0 (t)+α_1 (t)λ_2 确定待定时间函数α_0 (t)和α_1 (t) 。  由于 λ_1=0,λ_2=-2，上述两式变为{█(α_0 (t)=1                         @α_0 (t)-2α_1 (t)=e^(-2t) )┤ 求解此方程组，可得a_0 (t)=1, a_1 (t)=1/2(1-e^(-2t)) 因此       e^At=a_0 (t)I+a_1 (t)A=I+1/2(1-e^(-2t))A=[■8(1&amp;1/2(1-e^(-2t))@0&amp;e^(-2t) )]</vt:lpstr>
      <vt:lpstr>PowerPoint 演示文稿</vt:lpstr>
      <vt:lpstr> 给定线性定常系统非齐次状态方程为    x ̇(t)=Ax(t)+Bu(t)     (2-33) 其中 x(t)—n维状态向量； u(t)  —r维输入向量；       A— n×n系统矩阵；  B — n×r   输入矩阵。  初始条件为   ├ x(t)┤|_(t=0)=x(0)        其解为 x(t)="e" ^At x(0)+∫130_0^t▒〖"e" ^├ A(t-τ)  Bu(τ)dτ〗,t≥0   (2-34) 或  x(t)=Φ(t)x(0)+∫_0^t▒〖Φ(t-τ)Bu(τ)dτ〗,t≥0   (2-35)式中Φ(t)=e^At 若初始时刻t_0≠0,对应的初始状态为x(t_0)，则齐次状态方程的解为   x(t)=Φ(t-t_0)x(t_0)+∫_(t_0)^t▒〖Φ(t-τ)Bu(τ)dτ〗,t≥t_0  (2-36) 式中Φ(t-t_0 )=e^A(t-t_0 )  "为系统的状态转移矩阵。"</vt:lpstr>
      <vt:lpstr>证明：方法一 将方程（2-33）写为    x ̇(t)-Ax(t)=Bu(t)     (2-37) 在上式两边左乘e^(-At)，可得   e^(-At) [x ̇(t)-Ax(t)]=d/dt[e^(-At) x(t)]=e^(-At) Bu(t)   (2-38) 将上式由0积分到t，得   e^(-At) x(t)-x(0)=∫_0^t▒〖e^(-Aτ) Bu(τ)〗 dτ 即  x(t)=e^At x(0)+∫_0^t▒〖e^(A(t-τ)) Bu(τ)〗 dτ</vt:lpstr>
      <vt:lpstr>证明：方法二：对线性定常齐次状态方程式     x ̇(t)=Ax(t)+Bu(t) 两边取拉普拉斯变换，得sX(s)-x(0)=AX(s)+BU(s)     (sI-A)X(s)=x(0)+BU(s)   (2-39)  等式两边左乘(sI-A)^(-1)，有    X(s)=(sI-A)^(-1) x(0)+(sI-A)^(-1) BU(s)  (2-40)  取拉普拉斯反变换，可得齐次状态方程的解为 x(t)=L^(-1) [(sI-A)^(-1)]x(0)+L^(-1) [(sI-A)^(-1) BU(s)]    =Φ(t)x(0)+∫_0^t▒〖Φ(t-τ)Bu(τ)dτ〗    (2-41)  </vt:lpstr>
      <vt:lpstr>例2-6  求下列系统的时间响应    [█(&amp;x ̇_1@&amp;x ̇_2 )]=[█(&amp;0         1@&amp;-2  -3)][█(&amp;x_1@&amp;x_2 )]+[█(&amp;0@&amp;1)]u 式中，u(t)为t = 0时作用于系统的单位阶跃函数，  即u(t)=1(t)。  解:状态转移矩阵Φ(t)=e^At 已在例2-2中求得，即   Φ(t)=e^At=[■8(2e^(-t)-e^(-2t)&amp;e^(-t)-e^(-2t)@-2e^(-t)+2e^(-2t)&amp;-e^(-t)+2e^(-2t) )█(&amp; @&amp; )] 因此，系统对单位阶跃输入的响应为： x(t)=e^At x(0)+∫_(■()0)^(■()t)▒[■8(2e^(-(t-τ))-e^(-2(t-τ))&amp;e^(-(t-τ))-e^(-2(t-τ))@-2e^(-(t-τ))+2e^(-2(t-τ))&amp;-e^(-(t-τ))+2e^(-2(t-τ)) )]  [█(&amp;0@&amp;1)]1(τ)dτ </vt:lpstr>
      <vt:lpstr>或        如果初始状态为零，即x(0)=0,可将x(t)简化为  </vt:lpstr>
      <vt:lpstr>PowerPoint 演示文稿</vt:lpstr>
      <vt:lpstr>为什么研究时变系统？</vt:lpstr>
      <vt:lpstr>2.4.1齐次状态方程式的解 </vt:lpstr>
      <vt:lpstr>2.4.1齐次状态方程式的解 </vt:lpstr>
      <vt:lpstr> 证明：设x(t)=e^∫_(t_0)^t▒〖A(τ)dτ〗 x(t_0)是时变齐次状态方程式(2-44)的解，则必须有     d/dt 〖[e〗^∫_(t_0)^t▒A(τ)dτ x(t_0)]=A(t) e^∫_(t_0)^t▒A(τ)dτ x(t_0)   (2-48) 矩阵指数〖[e〗^∫_(t_0)^t▒A(τ)dτ展开成幂级数为  e^∫_(t_0)^t▒〖A(τ)dτ〗=I+∫_(t_0)^t▒〖A(τ)dτ〗+1/2! [∫_(t_0)^t▒〖A(τ)dτ〗]^2+⋯+1/k! [∫_(t_0)^t▒〖A(τ)dτ〗]^k+⋯     (2-48-1) 将上式两边对时间t求导，得 d/dt[e^∫_(t_0)^t▒〖Α(τ)dτ〗]=A(t)+1/2![A(t)∫_(t_0)^t▒〖A(τ)dτ〗+∫_(t_0)^t▒〖A(τ)dτ〗 A(t)] "      "+1/3!{A(t)[∫_(t_0)^t▒〖A(τ)dτ〗 ]^2+∫_(t_0)^t▒〖A(τ)dτ[A(t)∫_(t_0)^t A(τ)dτ+∫_(t_0)^t▒〖A(τ)dτ〗 A(t)]〗}+⋯             (2-49)</vt:lpstr>
      <vt:lpstr>将式（2-49）和式（2-48-1）分别代入式（2-48）的左右两边，可得 {A(t)+1/2![A(t)∫_(t_0)^t▒A(τ)dτ+∫_(t_0)^t▒A(τ)dτ A(t)] +1/3!{A(t)[∫_(t_0)^t▒〖A(τ)dτ〗 ]^2+∫_(t_0)^t▒〖A(τ)dτ[A(t)∫_(t_0)^t A(τ)dτ+∫_(t_0)^t▒〖A(τ)dτ〗 A(t)]〗}+⋯}x(t_0) ={A(t)+A(t)∫_(t_0)^t A(τ)dτ+1/2! A(t)[∫_(t_0)^t A(τ)]^2+1/3! A(t)[∫_(t_0)^t A(τ)dτ]^3+⋯}x(t_0)            (2-50)  要使式（2-50）两边相等，其充分必要条件为    A(t)∫_( t_0)^( t)▒〖A(τ)dτ〗=∫_( t_0)^( t)▒〖A(τ)dτ〗⋅A(t)    (2-51)  上式表明，A(t)与∫_( t_0)^( t)▒〖A(τ)dτ〗满足矩阵相乘的可交换条件，此时方程式（2-44）的解即为式（2-47）。</vt:lpstr>
      <vt:lpstr>下面分析A(t)与∫_( t_0)^( t)▒〖A(τ)dτ〗可交换的条件。 由式（2-51）得     A(t)∫_( t_0)^( t)▒〖A(τ)dτ〗-∫_( t_0)^( t)▒〖A(τ)dτ〗⋅A(t)=0    ∫_( t_0)^( t)▒〖[A(t)A(τ)-A(τ)A(t)]dτ〗=0    (2-52)  上式必须对任意时间t成立。若对任意的t1和t2，有     A(t_1)A(t_2)=A(t_2)A(t_1)     (2-53)  成立，由此可得到如下结论：当式（2-53）对任意时间t1和t2成立时，线性时变齐次状态方程的解为式（2-47），系统的状态转移矩阵为  Φ(t,t_0 )=e^∫_(t_0)^t▒A(τ)dτ        =I+∫_(t_0)^t▒〖A(τ)dτ〗+1/2![∫_(t_0)^t▒〖A(τ)dτ〗 ]^2+⋯+1/k![∫_(t_0)^t▒〖A(τ)dτ〗 ]^k+⋯     (2-54) </vt:lpstr>
      <vt:lpstr>例2-7 系统状态方程为x ̇(t)=A(t)x(t)，其中A(t)=[■(0&amp;1/((t+1)^2 )@0&amp;0)] 求当t_0=0, x(t_0)=[■(0@1)]时，状态方程的解。 解：∵A(t_1)A(t_2)=[■(0&amp;1/((t_1+1)^2 )@0&amp;0)][■(0&amp;1/((t_2+1)^2 )@0&amp;0)]=0=A(t_2)A(t_1) ∴A(t)与∫_(t_0)^t▒〖A(τ)dτ〗满足可交换条件，根据式（2-54）写出系统的状态转移矩阵： Φ(t,t_0 )=e^∫_(t_0)^t▒A(τ)dτ=I+∫_(t_0)^t▒〖A(τ)dτ〗+1/2![∫_(t_0)^t▒A(τ)dτ ]^2+⋯     =I+[■(0&amp;(t-t_0)/((t+1)(t_0+1))@0&amp;0)]+1/2! [■(0&amp;(t-t_0)/((t+1)(t_0+1))@0&amp;0)]^2+⋅⋅⋅</vt:lpstr>
      <vt:lpstr> 因为 [■(0&amp;(t-t_0)/((t+1)(t_0+1))@0&amp;0)]^k=0,        k=2,3,… 所以 Φ(t-t_0)=[■(1&amp;0@0&amp;1)]+[■(0&amp;(t-t_0)/((t+1)(t_0+1))@0&amp;0)]  =[■(1&amp;(t-t_0)/((t+1)(t_0+1))@0&amp;1)]  x(t)=Φ(t,t_0)x(t_0) =Φ(t,0)[■(0@1)]  =[■(1&amp;t/(t+1)@0&amp;1)][■(0@1)]=[■(t/(t+1)@1)] </vt:lpstr>
      <vt:lpstr>PowerPoint 演示文稿</vt:lpstr>
      <vt:lpstr>  余类推，可以得到第n+1次近似解为              x(t) =[I+∫_(t_0)^t▒〖A(τ)d⁡τ 〗+∫_(t_0)^t▒〖A(τ_1)∫_(t_0)^(τ_1)▒〖A(τ_2)〗  d⁡〖τ_1 〗  d⁡〖τ_2 〗 〗┤         ├  +∫_(t_0)^t▒〖A(τ_1)∫_(t_0)^(τ_1)▒〖A(τ_2)〗 ∫_(t_0)^(τ_2)▒〖A(τ_3)〗  d⁡〖τ_1 〗  d⁡〖τ_2 〗  d⁡〖τ_3 〗 〗+⋅⋅⋅]x(t_0)  （2-57)  以上为时变系统齐次状态方程的解。它的证明比较简单，只需验证它满足时变系统齐次状态方程和初始条件即可。   (dx(t))/dt=d/dt[I+∫_(t_0)^t▒〖A(τ)〗  d⁡τ+∫_(t_0)^t▒〖A(τ_1)〗 ∫_(t_0)^(τ_1)▒〖A(τ_2)〗  d⁡〖τ_1 〗  d⁡〖τ_2 〗    " "+∫_(t_0)^t▒〖A(τ_1)∫_(t_0)^(τ_1)▒〖A(τ_2)〗 ∫_(t_0)^(τ_2)▒〖A(τ_3)〗  d⁡〖τ_1 〗  d⁡〖τ_2 〗  d⁡〖τ_3 〗 〗+⋅⋅⋅]x(t_0) =A(t)[I+∫_(t_0)^t▒A(τ_2 )   d⁡〖τ_2 〗+∫_(t_0)^t▒A(τ_2 )  ∫_(t_0)^(τ_2)▒A(τ_3 )   d⁡〖τ_2 〗  d⁡〖τ_3 〗+⋅⋅⋅]x(t_0 ) =A(t)x(t)</vt:lpstr>
      <vt:lpstr>初始条件为  x(t_0)=[I+∫_(t_0)^(t_0)▒〖A(τ)〗  d⁡τ+∫_(t_0)^(t_0)▒〖A(τ_1)〗 ∫_(t_0)^(τ_1)▒〖A(τ_2)〗 dτ_1  d⁡〖τ_2 〗 "            "+∫_(t_0)^(t_0)▒〖A(τ_1)∫_(t_0)^(τ_1)▒〖A(τ_2)〗 ∫_(t_0)^(τ_2)▒〖A(τ_3)〗  d⁡〖τ_1 〗  d⁡〖τ_2 〗  d⁡〖τ_3 〗 〗+⋅⋅⋅]x(t_0)" "=x(t_0) 上式成立的条件是无穷级数必须收敛，A(t)的所有元素在积分区间内是有界的。可以证明该条件一定是满足的。 系统的状态转移矩阵Φ(t,t_0)为  Φ(t,t_0)=I+∫_(t_0)^t▒〖A(τ)〗 dτ+∫_(t_0)^t▒〖A(τ_1)〗 ∫_(t_0)^(τ_1)▒〖A(τ_2)〗  d⁡〖τ_1 〗  d⁡〖τ_2 〗   "            "+∫_(t_0)^t▒〖A(τ_1)∫_(t_0)^(τ_1)▒〖A(τ_2)〗 ∫_(t_0)^(τ_2)▒〖A(τ_3)〗  d⁡〖τ_1 〗  d⁡〖τ_2 〗  d⁡〖τ_3 〗 〗+⋅⋅⋅  （2-58）  该级数称为皮亚诺一贝克（Peano-Baker）级数。 </vt:lpstr>
      <vt:lpstr>例2-8 时变系统齐次状态方程如下式，试求状态方程的解。       x ̇(t)=[■(0&amp;1@0&amp;t)]x(t) 解 对任意时间t1和t2，有  A(t_1)A(t_2)=[■(0&amp;1@0&amp;t_1 )][■(0&amp;1@0&amp;t_2 )]=[■(0&amp;t_2@0&amp;t_1 t_2 )] 因为A(t_1)A(t_2)≠A(t_2)A(t_1) ，所以A(t)与∫_(t_0)^t▒〖A(τ)dτ〗是不可交换的。  </vt:lpstr>
      <vt:lpstr>时变系统的状态转移矩阵为  Φ(t,t_0)=I+∫_(t_0)^t▒〖A(τ)〗  d⁡τ+∫_(t_0)^t▒〖A(τ_1)〗 ∫_(t_0)^(τ_1)▒〖A(τ_2)〗  d⁡〖τ_1 〗  d⁡〖τ_2 〗+⋅⋅⋅ =[■(1&amp;0@0&amp;1)]+[■(0&amp;t-t_0@0&amp;1/2(t^2-〖t_0〗^2))]+[■(0&amp;1/6(t-t_0 )^2 (t+2t_0)@0&amp;1/8(t^2-〖t_0〗^2 )^2 )]+⋅⋅=[■(1&amp;(t-t_0)+1/6(t-t_0 )^2 (t+2t_0)+⋅⋅⋅@0&amp;1+1/2(t^2-〖t_0〗^2)+1/8(t^2-〖t_0〗^2 )^2+⋅⋅⋅)]  时变系统状态方程的解为  </vt:lpstr>
      <vt:lpstr>2.4.2 线性时变系统状态转移矩阵</vt:lpstr>
      <vt:lpstr>由前面状态方程的解，可知时变系统的状态转移矩阵Φ(t,t_0)为一无穷级数之和，即 Φ(t,t_0)=I+∫_(t_0)^t▒〖A(τ)〗  d⁡τ+∫_(t_0)^t▒〖A(τ_1)〗 ∫_(t_0)^(τ_1)▒〖A(τ_2)〗  d⁡〖τ_1 〗  d⁡〖τ_2 〗   "            "+∫_(t_0)^t▒〖A(τ_1)∫_(t_0)^(τ_1)▒〖A(τ_2)〗 ∫_(t_0)^(τ_2)▒〖A(τ_3)〗  d⁡〖τ_1 〗  d⁡〖τ_2 〗  d⁡〖τ_3 〗 〗+⋅⋅⋅          （2-61) 尽管它不能写成封闭形式，但可以按照一定的精度要求，采用数值计算的方法近似求Φ(t,t_0)。  下面讨论线性时变系统状态转移矩阵Φ(t,t_0)的性质。  </vt:lpstr>
      <vt:lpstr>(1)状态转移矩阵Φ(t,t_0)满足如下矩阵微分方程和初始条件：      {█(&amp;Φ ̇(t,t_0)=A(t)Φ(t,t_0)@&amp;Φ(t_0,t_0)=I)┤    (2-62) 证明 状态方程的解x(t)为 x(t)=Φ(t,t_0)x(t_0) 代入状态方程（2-44），有     [Φ ̇(t,t_0)-A(t)Φ(t,t_0)]x(t_0)=0    （2-63）   又因x(t_0)是任意的，欲使上式成立，其充分且必要条件为   [Φ ̇(t,t_0 )-A(t)Φ(t,t_0 )]=0 或 Φ ̇(t,t_0 )=A(t)Φ(t,t_0) 当t=t0时，代入状态方程的解，得到 x(t_0)=Φ(t_0,t_0)x(t_0)，所以      Φ(t_0,t_0 )=I     (2-64)</vt:lpstr>
      <vt:lpstr>(2)  Φ(t_2,t_0)=Φ(t_2,t_1)Φ(t_1,t_0) 证明 根据状态方程的解，有  x(t_1 )=Φ(t_1,t_0 )x(t_0 ),   x(t_2)=Φ(t_2,t_0)x(t_0) x(t_2)=Φ(t_2,t_1)x(t_1) =Φ(t_2,t_1)Φ(t_1,t_0)x(t_0) 所以Φ(t_2,t_0)=Φ(t_2,t_1)Φ(t_1,t_0)  (3) Φ(t,t_0)有逆，且其逆为Φ(t_0,t)，即       Φ^(-1) (t,t_0)=Φ(t_0,t)     (2-65) 证明：因为 Φ(t,t_0)Φ(t_0,t)=Φ(t,t)=I Φ(t_0,t)Φ(t,t_0)=Φ(t_0,t_0)=I 所以     Φ^(-1) (t,t_0)=Φ(t_0,t) </vt:lpstr>
      <vt:lpstr>2.4.3 线性时变系统非齐次状态方程式的解</vt:lpstr>
      <vt:lpstr>证明 将式(2-67)两边对t求导，并考虑状态转移矩阵Φ(t,t_0)的性质及积分公式：    ∂/∂t ∫_(t_0)^t▒〖f(t,τ)〗 dτ=f(t,τ)|_(τ=t)+∫_(t_0)^t▒〖∂/∂t f(t,τ)〗 dτ 可得  d/d⁡t  x(t)=∂/∂t Φ(t,t_0 )x(t_0 )+∂/∂t ∫_(t_0)^t▒〖Φ(t,τ)B(τ)〗 dτ      =A(t)Φ(t,t_0)x(t_0)+[Φ(t,τ)B(τ)u(τ)]|_(τ=t)+∫_(t_0)^t▒〖∂/∂t[Φ(t,τ)B(τ)〗 u(τ)dτ]      =A(t)Φ(t,t_0)x(t_0)+Φ(t,t)B(t)u(t)+∫_(t_0)^t▒〖A(t)Φ(t,τ)B(τ)〗 u(τ)dτ      =A(t)Φ(t,t_0)x(t_0)+B(t)u(t)+A(t)∫_(t_0)^t▒〖Φ(t,τ)B(τ)〗 u(τ)dτ      =A(t)[Φ(t,t_0)x(t_0)+∫_(t_0)^t▒〖Φ(t,τ)B(τ)〗 u(τ)dτ]+B(t)u(t)      =A(t)x(t)+B(t)u(t)</vt:lpstr>
      <vt:lpstr>上式表明方程式（2-67）满足系统的非齐次状态方程式（2-66）。  当 t=t0时，  x(t_0)=Φ(t_0,t_0)x(t_0)+∫_(t_0)^(t_0)▒〖Φ(t,τ)B(τ)〗 u(τ)d⁡τ=Ix(t_0)+0=x(t_0)  显然，当t=t0时，方程式（2-67）也满足系统初始状态。   线性时变系统输出响应为 y(t)=C(t)x(t)=C(t)Φ(t,t_0)x(t_0)+C(t)∫_(t_0)^(t_0)▒〖Φ(t,τ)B(τ)〗 u(τ)d⁡τ           （2-68）</vt:lpstr>
      <vt:lpstr>例2-9 已知线性时变系统的状态空间表达式为  [■(x ̇_1 (t)@x ̇_2 (t))]=[■(0&amp;t@0&amp;e^(-t) )][■(x_1 (t)@x_2 (t))]+[■(0&amp;0@0&amp;1)][■(u_1 (t)@u_2 (t))] y(t)=[■(0&amp;1)][■(x_1 (t)@x_2 (t))] 试求初始时刻t0=0，初始状态x(t0)=0时，输入为单位阶跃信号u(t)=1(t) 的系统输出响应。   解 对任意时间t1和t2，有  A(t_1)A(t_2)=[■(0&amp;t_1@0&amp;e^(-t_1 ) )][■(0&amp;t_2@0&amp;e^(-t_2 ) )]=[■(0&amp;t_1 e^(-t_2 )@0&amp;e^(-t_1 ) e^(-t_2 ) )] A(t_2)A(t_1)=[■(0&amp;t_2@0&amp;e^(-t_2 ) )][■(0&amp;t_1@0&amp;e^(-t_1 ) )]=[■(0&amp;t_2 e^(-t_1 )@0&amp;e^(-t_2 ) e^(-t_1 ) )] 因为  A(t_1)A(t_2)≠A(t_2)A(t_1) 所以A(t)与∫_( t_0)^( t)▒〖A(τ)dτ〗是不可交换的。</vt:lpstr>
      <vt:lpstr>PowerPoint 演示文稿</vt:lpstr>
      <vt:lpstr>线性时变系统非齐次状态方程的解为           系统的输出响应为 </vt:lpstr>
      <vt:lpstr>PowerPoint 演示文稿</vt:lpstr>
      <vt:lpstr>线性离散系统的状态空间表达式为    {█(&amp;x(k+1)=G(k)x(k)+H(k)u(k)@&amp;y(k)=C(k)x(k)+D(k)u(k))┤   （2-69）   本节主要内容：  1. 离散系统状态空间表达式的解   通常可以采用迭代法和z变换法  2. 离散系统状态转移矩阵的求解 </vt:lpstr>
      <vt:lpstr>2.5.1 迭代法 </vt:lpstr>
      <vt:lpstr>PowerPoint 演示文稿</vt:lpstr>
      <vt:lpstr>PowerPoint 演示文稿</vt:lpstr>
      <vt:lpstr>2.5.2 z变换法</vt:lpstr>
      <vt:lpstr>2.5.3 离散系统状态转移矩阵的求解 </vt:lpstr>
      <vt:lpstr> 3．化G为标准型法      </vt:lpstr>
      <vt:lpstr>PowerPoint 演示文稿</vt:lpstr>
      <vt:lpstr>PowerPoint 演示文稿</vt:lpstr>
      <vt:lpstr>PowerPoint 演示文稿</vt:lpstr>
      <vt:lpstr>PowerPoint 演示文稿</vt:lpstr>
      <vt:lpstr>（2）当离散系统的特征值有重根时 </vt:lpstr>
      <vt:lpstr>4．化G^k为G的有限项法 </vt:lpstr>
      <vt:lpstr>PowerPoint 演示文稿</vt:lpstr>
      <vt:lpstr>PowerPoint 演示文稿</vt:lpstr>
      <vt:lpstr>PowerPoint 演示文稿</vt:lpstr>
      <vt:lpstr>为什么要对线性连续时间系统进行离散化？</vt:lpstr>
      <vt:lpstr>假定： </vt:lpstr>
      <vt:lpstr>2.6.1 线性定常系统状态方程式的离散化 </vt:lpstr>
      <vt:lpstr>PowerPoint 演示文稿</vt:lpstr>
      <vt:lpstr>PowerPoint 演示文稿</vt:lpstr>
      <vt:lpstr>2.6.2 线性时变系统状态方程式的离散化</vt:lpstr>
      <vt:lpstr>PowerPoint 演示文稿</vt:lpstr>
      <vt:lpstr>2.6.3 近似离散化 </vt:lpstr>
      <vt:lpstr>当t=kT时，线性时变连续系统状态方程（2－102）可表示为     x ̇(kT)=A(kT)x(kT)+B(kT)u(kT)   (2-105)  将式（2－105）代入式（2－104）中得    x[(k+1)T]=[TA(kT)+I]x(kT)+TB(kT)u(kT)  (2-106) 令  {█(&amp;G(kT)=TA(kT)+I@&amp;H(kT)=TB(kT))┤       (2-107)  则可得到近似离散化的系统状态方程为    x[(k+1)T]=G(kT)x(kT)+H(kT)u(kT)   (2-108)   该方程仅能描述系统在虚拟采样时刻kT，k=0，1，2，…；状态方程的近似特性。采样周期T 越小，近似的离散化状态方程越精确。 </vt:lpstr>
      <vt:lpstr>PowerPoint 演示文稿</vt:lpstr>
      <vt:lpstr>PowerPoint 演示文稿</vt:lpstr>
      <vt:lpstr>PowerPoint 演示文稿</vt:lpstr>
      <vt:lpstr>PowerPoint 演示文稿</vt:lpstr>
      <vt:lpstr>方法一：线性定常系统状态方程式的离散化</vt:lpstr>
      <vt:lpstr>采用零阶保持器时，被控对象的离散化输入       u(kT)＝r(kT)－y(kT)= r(kT)－x1(kT)， 所以可得系统的离散化状态方程为  [■(x_1 [(k+1)T]@x_2 [(k+1)T])]=[■8(1&amp;1-e^(-T)@0&amp;e^(-T) )][■(x_1 (kT)@x_2 (kT))]+[■(T+e^(-T)-1@1-e^(-T) )][r(kT)-x_1 (kT)] ■(&amp;&amp;&amp;■(&amp;=[■(2-T-e^(-T)&amp;1-e^(-T)@e^(-T)-1&amp;e^(-T) )][■(x_1 (kT)@x_2 (kT))]+[■(T+e^(-T)-1@1-e^(-T) )]r(kT))) 系统的离散化输出方程为  y(kT)=x_1 (kT)=[■(1&amp;0)][■(x_1 (kT)@x_2 (kT))] 令T=0.1秒，可得离散化状态方程为  [■(x_1 [(k+1)T]@x_2 [(k+1)T])]=[■(0.995&amp;0.095@-0.095&amp;0.905)][■(x_1 (kT)@x_2 (kT))]+[■(0.005@0.095)]r(kT) y(kT)=[■(1&amp;)0][■(x_1 (kT)@x_2 (kT))]</vt:lpstr>
      <vt:lpstr>方法二：近似离散化</vt:lpstr>
      <vt:lpstr>PowerPoint 演示文稿</vt:lpstr>
      <vt:lpstr>PowerPoint 演示文稿</vt:lpstr>
      <vt:lpstr>2.7.1 连续时间系统状态方程式的解 </vt:lpstr>
      <vt:lpstr>PowerPoint 演示文稿</vt:lpstr>
      <vt:lpstr>2.7.2 离散时间系统状态方程式的解 </vt:lpstr>
      <vt:lpstr> 2.7.3 线性系统状态方程式的离散化 </vt:lpstr>
      <vt:lpstr>PowerPoint 演示文稿</vt:lpstr>
      <vt:lpstr>PowerPoint 演示文稿</vt:lpstr>
      <vt:lpstr>PowerPoint 演示文稿</vt:lpstr>
      <vt:lpstr>运行结果：</vt:lpstr>
      <vt:lpstr>2.离散函数的连续化 </vt:lpstr>
      <vt:lpstr>小  结 </vt:lpstr>
      <vt:lpstr>1、基本概念</vt:lpstr>
      <vt:lpstr>PowerPoint 演示文稿</vt:lpstr>
      <vt:lpstr>2、基本要求</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yjx</dc:creator>
  <cp:lastModifiedBy>LiuYaMei</cp:lastModifiedBy>
  <cp:revision>585</cp:revision>
  <dcterms:created xsi:type="dcterms:W3CDTF">2006-07-08T02:48:04Z</dcterms:created>
  <dcterms:modified xsi:type="dcterms:W3CDTF">2020-05-16T12:52:33Z</dcterms:modified>
</cp:coreProperties>
</file>